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953" r:id="rId1"/>
    <p:sldMasterId id="2147484016" r:id="rId2"/>
    <p:sldMasterId id="2147484031" r:id="rId3"/>
  </p:sldMasterIdLst>
  <p:notesMasterIdLst>
    <p:notesMasterId r:id="rId135"/>
  </p:notesMasterIdLst>
  <p:handoutMasterIdLst>
    <p:handoutMasterId r:id="rId136"/>
  </p:handoutMasterIdLst>
  <p:sldIdLst>
    <p:sldId id="445" r:id="rId4"/>
    <p:sldId id="258" r:id="rId5"/>
    <p:sldId id="495" r:id="rId6"/>
    <p:sldId id="496" r:id="rId7"/>
    <p:sldId id="262" r:id="rId8"/>
    <p:sldId id="447" r:id="rId9"/>
    <p:sldId id="448" r:id="rId10"/>
    <p:sldId id="405" r:id="rId11"/>
    <p:sldId id="449" r:id="rId12"/>
    <p:sldId id="406" r:id="rId13"/>
    <p:sldId id="407" r:id="rId14"/>
    <p:sldId id="408" r:id="rId15"/>
    <p:sldId id="451" r:id="rId16"/>
    <p:sldId id="450" r:id="rId17"/>
    <p:sldId id="409" r:id="rId18"/>
    <p:sldId id="411" r:id="rId19"/>
    <p:sldId id="453" r:id="rId20"/>
    <p:sldId id="412" r:id="rId21"/>
    <p:sldId id="454" r:id="rId22"/>
    <p:sldId id="455" r:id="rId23"/>
    <p:sldId id="456" r:id="rId24"/>
    <p:sldId id="457" r:id="rId25"/>
    <p:sldId id="458" r:id="rId26"/>
    <p:sldId id="459" r:id="rId27"/>
    <p:sldId id="452" r:id="rId28"/>
    <p:sldId id="463" r:id="rId29"/>
    <p:sldId id="460" r:id="rId30"/>
    <p:sldId id="464" r:id="rId31"/>
    <p:sldId id="468" r:id="rId32"/>
    <p:sldId id="466" r:id="rId33"/>
    <p:sldId id="469" r:id="rId34"/>
    <p:sldId id="470" r:id="rId35"/>
    <p:sldId id="413" r:id="rId36"/>
    <p:sldId id="471" r:id="rId37"/>
    <p:sldId id="472" r:id="rId38"/>
    <p:sldId id="473" r:id="rId39"/>
    <p:sldId id="474" r:id="rId40"/>
    <p:sldId id="475" r:id="rId41"/>
    <p:sldId id="414" r:id="rId42"/>
    <p:sldId id="444" r:id="rId43"/>
    <p:sldId id="477" r:id="rId44"/>
    <p:sldId id="476" r:id="rId45"/>
    <p:sldId id="478" r:id="rId46"/>
    <p:sldId id="479" r:id="rId47"/>
    <p:sldId id="481" r:id="rId48"/>
    <p:sldId id="465" r:id="rId49"/>
    <p:sldId id="482" r:id="rId50"/>
    <p:sldId id="416" r:id="rId51"/>
    <p:sldId id="484" r:id="rId52"/>
    <p:sldId id="485" r:id="rId53"/>
    <p:sldId id="486" r:id="rId54"/>
    <p:sldId id="487" r:id="rId55"/>
    <p:sldId id="489" r:id="rId56"/>
    <p:sldId id="491" r:id="rId57"/>
    <p:sldId id="493" r:id="rId58"/>
    <p:sldId id="494" r:id="rId59"/>
    <p:sldId id="293" r:id="rId60"/>
    <p:sldId id="575" r:id="rId61"/>
    <p:sldId id="500" r:id="rId62"/>
    <p:sldId id="501" r:id="rId63"/>
    <p:sldId id="502" r:id="rId64"/>
    <p:sldId id="503" r:id="rId65"/>
    <p:sldId id="504" r:id="rId66"/>
    <p:sldId id="505" r:id="rId67"/>
    <p:sldId id="506" r:id="rId68"/>
    <p:sldId id="507" r:id="rId69"/>
    <p:sldId id="508" r:id="rId70"/>
    <p:sldId id="509" r:id="rId71"/>
    <p:sldId id="510" r:id="rId72"/>
    <p:sldId id="511" r:id="rId73"/>
    <p:sldId id="512" r:id="rId74"/>
    <p:sldId id="513" r:id="rId75"/>
    <p:sldId id="514" r:id="rId76"/>
    <p:sldId id="306" r:id="rId77"/>
    <p:sldId id="515" r:id="rId78"/>
    <p:sldId id="516" r:id="rId79"/>
    <p:sldId id="517" r:id="rId80"/>
    <p:sldId id="518" r:id="rId81"/>
    <p:sldId id="519" r:id="rId82"/>
    <p:sldId id="410" r:id="rId83"/>
    <p:sldId id="520" r:id="rId84"/>
    <p:sldId id="521" r:id="rId85"/>
    <p:sldId id="522" r:id="rId86"/>
    <p:sldId id="523" r:id="rId87"/>
    <p:sldId id="524" r:id="rId88"/>
    <p:sldId id="525" r:id="rId89"/>
    <p:sldId id="526" r:id="rId90"/>
    <p:sldId id="527" r:id="rId91"/>
    <p:sldId id="528" r:id="rId92"/>
    <p:sldId id="529" r:id="rId93"/>
    <p:sldId id="530" r:id="rId94"/>
    <p:sldId id="576" r:id="rId95"/>
    <p:sldId id="536" r:id="rId96"/>
    <p:sldId id="537" r:id="rId97"/>
    <p:sldId id="538" r:id="rId98"/>
    <p:sldId id="539" r:id="rId99"/>
    <p:sldId id="540" r:id="rId100"/>
    <p:sldId id="541" r:id="rId101"/>
    <p:sldId id="542" r:id="rId102"/>
    <p:sldId id="543" r:id="rId103"/>
    <p:sldId id="544" r:id="rId104"/>
    <p:sldId id="545" r:id="rId105"/>
    <p:sldId id="546" r:id="rId106"/>
    <p:sldId id="547" r:id="rId107"/>
    <p:sldId id="548" r:id="rId108"/>
    <p:sldId id="549" r:id="rId109"/>
    <p:sldId id="550" r:id="rId110"/>
    <p:sldId id="551" r:id="rId111"/>
    <p:sldId id="552" r:id="rId112"/>
    <p:sldId id="553" r:id="rId113"/>
    <p:sldId id="554" r:id="rId114"/>
    <p:sldId id="555" r:id="rId115"/>
    <p:sldId id="556" r:id="rId116"/>
    <p:sldId id="557" r:id="rId117"/>
    <p:sldId id="558" r:id="rId118"/>
    <p:sldId id="559" r:id="rId119"/>
    <p:sldId id="560" r:id="rId120"/>
    <p:sldId id="561" r:id="rId121"/>
    <p:sldId id="562" r:id="rId122"/>
    <p:sldId id="563" r:id="rId123"/>
    <p:sldId id="564" r:id="rId124"/>
    <p:sldId id="565" r:id="rId125"/>
    <p:sldId id="566" r:id="rId126"/>
    <p:sldId id="567" r:id="rId127"/>
    <p:sldId id="568" r:id="rId128"/>
    <p:sldId id="569" r:id="rId129"/>
    <p:sldId id="570" r:id="rId130"/>
    <p:sldId id="571" r:id="rId131"/>
    <p:sldId id="572" r:id="rId132"/>
    <p:sldId id="573" r:id="rId133"/>
    <p:sldId id="574" r:id="rId1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CC66"/>
    <a:srgbClr val="FF9933"/>
    <a:srgbClr val="EFEDA5"/>
    <a:srgbClr val="E8EEF1"/>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300" y="6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viewProps" Target="viewProp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handoutMaster" Target="handoutMasters/handout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炳" userId="26a9a8d041cd339b" providerId="LiveId" clId="{A038E51E-8116-426D-AD02-CE092CCB7822}"/>
    <pc:docChg chg="custSel modSld">
      <pc:chgData name="炳" userId="26a9a8d041cd339b" providerId="LiveId" clId="{A038E51E-8116-426D-AD02-CE092CCB7822}" dt="2021-04-12T12:38:31.373" v="88" actId="113"/>
      <pc:docMkLst>
        <pc:docMk/>
      </pc:docMkLst>
      <pc:sldChg chg="modSp mod">
        <pc:chgData name="炳" userId="26a9a8d041cd339b" providerId="LiveId" clId="{A038E51E-8116-426D-AD02-CE092CCB7822}" dt="2021-04-12T11:43:15.993" v="20" actId="113"/>
        <pc:sldMkLst>
          <pc:docMk/>
          <pc:sldMk cId="0" sldId="407"/>
        </pc:sldMkLst>
        <pc:spChg chg="mod">
          <ac:chgData name="炳" userId="26a9a8d041cd339b" providerId="LiveId" clId="{A038E51E-8116-426D-AD02-CE092CCB7822}" dt="2021-04-12T11:43:15.993" v="20" actId="113"/>
          <ac:spMkLst>
            <pc:docMk/>
            <pc:sldMk cId="0" sldId="407"/>
            <ac:spMk id="7" creationId="{00000000-0000-0000-0000-000000000000}"/>
          </ac:spMkLst>
        </pc:spChg>
      </pc:sldChg>
      <pc:sldChg chg="addSp delSp modSp mod">
        <pc:chgData name="炳" userId="26a9a8d041cd339b" providerId="LiveId" clId="{A038E51E-8116-426D-AD02-CE092CCB7822}" dt="2021-04-12T11:56:34.240" v="54" actId="478"/>
        <pc:sldMkLst>
          <pc:docMk/>
          <pc:sldMk cId="0" sldId="411"/>
        </pc:sldMkLst>
        <pc:spChg chg="add del mod">
          <ac:chgData name="炳" userId="26a9a8d041cd339b" providerId="LiveId" clId="{A038E51E-8116-426D-AD02-CE092CCB7822}" dt="2021-04-12T11:56:30.746" v="53" actId="478"/>
          <ac:spMkLst>
            <pc:docMk/>
            <pc:sldMk cId="0" sldId="411"/>
            <ac:spMk id="10" creationId="{B4DEC562-16FD-40EE-A729-B537437BD7B8}"/>
          </ac:spMkLst>
        </pc:spChg>
        <pc:picChg chg="add del mod">
          <ac:chgData name="炳" userId="26a9a8d041cd339b" providerId="LiveId" clId="{A038E51E-8116-426D-AD02-CE092CCB7822}" dt="2021-04-12T11:56:34.240" v="54" actId="478"/>
          <ac:picMkLst>
            <pc:docMk/>
            <pc:sldMk cId="0" sldId="411"/>
            <ac:picMk id="3" creationId="{51D869C8-CFC9-40EB-B1A9-A5C7CEDC98C8}"/>
          </ac:picMkLst>
        </pc:picChg>
      </pc:sldChg>
      <pc:sldChg chg="addSp modSp mod">
        <pc:chgData name="炳" userId="26a9a8d041cd339b" providerId="LiveId" clId="{A038E51E-8116-426D-AD02-CE092CCB7822}" dt="2021-04-12T11:44:34.028" v="33" actId="1076"/>
        <pc:sldMkLst>
          <pc:docMk/>
          <pc:sldMk cId="0" sldId="449"/>
        </pc:sldMkLst>
        <pc:spChg chg="add mod">
          <ac:chgData name="炳" userId="26a9a8d041cd339b" providerId="LiveId" clId="{A038E51E-8116-426D-AD02-CE092CCB7822}" dt="2021-04-12T11:44:34.028" v="33" actId="1076"/>
          <ac:spMkLst>
            <pc:docMk/>
            <pc:sldMk cId="0" sldId="449"/>
            <ac:spMk id="13" creationId="{86626713-CA08-44F4-A88D-82E40D42BE3F}"/>
          </ac:spMkLst>
        </pc:spChg>
        <pc:picChg chg="add mod">
          <ac:chgData name="炳" userId="26a9a8d041cd339b" providerId="LiveId" clId="{A038E51E-8116-426D-AD02-CE092CCB7822}" dt="2021-04-12T11:43:31.353" v="28" actId="1036"/>
          <ac:picMkLst>
            <pc:docMk/>
            <pc:sldMk cId="0" sldId="449"/>
            <ac:picMk id="3" creationId="{4C54BE37-79B2-4F19-928A-07699148193D}"/>
          </ac:picMkLst>
        </pc:picChg>
      </pc:sldChg>
      <pc:sldChg chg="modSp mod">
        <pc:chgData name="炳" userId="26a9a8d041cd339b" providerId="LiveId" clId="{A038E51E-8116-426D-AD02-CE092CCB7822}" dt="2021-04-12T11:45:24.458" v="36" actId="207"/>
        <pc:sldMkLst>
          <pc:docMk/>
          <pc:sldMk cId="0" sldId="451"/>
        </pc:sldMkLst>
        <pc:spChg chg="mod">
          <ac:chgData name="炳" userId="26a9a8d041cd339b" providerId="LiveId" clId="{A038E51E-8116-426D-AD02-CE092CCB7822}" dt="2021-04-12T11:45:24.458" v="36" actId="207"/>
          <ac:spMkLst>
            <pc:docMk/>
            <pc:sldMk cId="0" sldId="451"/>
            <ac:spMk id="6" creationId="{00000000-0000-0000-0000-000000000000}"/>
          </ac:spMkLst>
        </pc:spChg>
      </pc:sldChg>
      <pc:sldChg chg="modSp mod">
        <pc:chgData name="炳" userId="26a9a8d041cd339b" providerId="LiveId" clId="{A038E51E-8116-426D-AD02-CE092CCB7822}" dt="2021-04-12T12:05:19.060" v="67" actId="207"/>
        <pc:sldMkLst>
          <pc:docMk/>
          <pc:sldMk cId="0" sldId="452"/>
        </pc:sldMkLst>
        <pc:spChg chg="mod">
          <ac:chgData name="炳" userId="26a9a8d041cd339b" providerId="LiveId" clId="{A038E51E-8116-426D-AD02-CE092CCB7822}" dt="2021-04-12T12:05:19.060" v="67" actId="207"/>
          <ac:spMkLst>
            <pc:docMk/>
            <pc:sldMk cId="0" sldId="452"/>
            <ac:spMk id="5" creationId="{00000000-0000-0000-0000-000000000000}"/>
          </ac:spMkLst>
        </pc:spChg>
      </pc:sldChg>
      <pc:sldChg chg="addSp modSp mod">
        <pc:chgData name="炳" userId="26a9a8d041cd339b" providerId="LiveId" clId="{A038E51E-8116-426D-AD02-CE092CCB7822}" dt="2021-04-12T12:01:01.853" v="59" actId="207"/>
        <pc:sldMkLst>
          <pc:docMk/>
          <pc:sldMk cId="0" sldId="454"/>
        </pc:sldMkLst>
        <pc:spChg chg="add mod">
          <ac:chgData name="炳" userId="26a9a8d041cd339b" providerId="LiveId" clId="{A038E51E-8116-426D-AD02-CE092CCB7822}" dt="2021-04-12T12:01:01.853" v="59" actId="207"/>
          <ac:spMkLst>
            <pc:docMk/>
            <pc:sldMk cId="0" sldId="454"/>
            <ac:spMk id="27" creationId="{A2F2F108-21CD-4811-8432-36B9D2F3EAA8}"/>
          </ac:spMkLst>
        </pc:spChg>
      </pc:sldChg>
      <pc:sldChg chg="modSp mod">
        <pc:chgData name="炳" userId="26a9a8d041cd339b" providerId="LiveId" clId="{A038E51E-8116-426D-AD02-CE092CCB7822}" dt="2021-04-12T12:02:48.551" v="60" actId="207"/>
        <pc:sldMkLst>
          <pc:docMk/>
          <pc:sldMk cId="0" sldId="455"/>
        </pc:sldMkLst>
        <pc:spChg chg="mod">
          <ac:chgData name="炳" userId="26a9a8d041cd339b" providerId="LiveId" clId="{A038E51E-8116-426D-AD02-CE092CCB7822}" dt="2021-04-12T12:02:48.551" v="60" actId="207"/>
          <ac:spMkLst>
            <pc:docMk/>
            <pc:sldMk cId="0" sldId="455"/>
            <ac:spMk id="8" creationId="{00000000-0000-0000-0000-000000000000}"/>
          </ac:spMkLst>
        </pc:spChg>
      </pc:sldChg>
      <pc:sldChg chg="modSp mod">
        <pc:chgData name="炳" userId="26a9a8d041cd339b" providerId="LiveId" clId="{A038E51E-8116-426D-AD02-CE092CCB7822}" dt="2021-04-12T12:04:18.867" v="66" actId="1076"/>
        <pc:sldMkLst>
          <pc:docMk/>
          <pc:sldMk cId="0" sldId="458"/>
        </pc:sldMkLst>
        <pc:spChg chg="mod">
          <ac:chgData name="炳" userId="26a9a8d041cd339b" providerId="LiveId" clId="{A038E51E-8116-426D-AD02-CE092CCB7822}" dt="2021-04-12T12:04:18.867" v="66" actId="1076"/>
          <ac:spMkLst>
            <pc:docMk/>
            <pc:sldMk cId="0" sldId="458"/>
            <ac:spMk id="11" creationId="{00000000-0000-0000-0000-000000000000}"/>
          </ac:spMkLst>
        </pc:spChg>
      </pc:sldChg>
      <pc:sldChg chg="modSp mod">
        <pc:chgData name="炳" userId="26a9a8d041cd339b" providerId="LiveId" clId="{A038E51E-8116-426D-AD02-CE092CCB7822}" dt="2021-04-12T12:15:16.538" v="78" actId="113"/>
        <pc:sldMkLst>
          <pc:docMk/>
          <pc:sldMk cId="0" sldId="465"/>
        </pc:sldMkLst>
        <pc:spChg chg="mod">
          <ac:chgData name="炳" userId="26a9a8d041cd339b" providerId="LiveId" clId="{A038E51E-8116-426D-AD02-CE092CCB7822}" dt="2021-04-12T12:15:16.538" v="78" actId="113"/>
          <ac:spMkLst>
            <pc:docMk/>
            <pc:sldMk cId="0" sldId="465"/>
            <ac:spMk id="7" creationId="{00000000-0000-0000-0000-000000000000}"/>
          </ac:spMkLst>
        </pc:spChg>
      </pc:sldChg>
      <pc:sldChg chg="modSp mod">
        <pc:chgData name="炳" userId="26a9a8d041cd339b" providerId="LiveId" clId="{A038E51E-8116-426D-AD02-CE092CCB7822}" dt="2021-04-12T12:09:03.876" v="71" actId="207"/>
        <pc:sldMkLst>
          <pc:docMk/>
          <pc:sldMk cId="0" sldId="471"/>
        </pc:sldMkLst>
        <pc:spChg chg="mod">
          <ac:chgData name="炳" userId="26a9a8d041cd339b" providerId="LiveId" clId="{A038E51E-8116-426D-AD02-CE092CCB7822}" dt="2021-04-12T12:09:03.876" v="71" actId="207"/>
          <ac:spMkLst>
            <pc:docMk/>
            <pc:sldMk cId="0" sldId="471"/>
            <ac:spMk id="7" creationId="{00000000-0000-0000-0000-000000000000}"/>
          </ac:spMkLst>
        </pc:spChg>
        <pc:picChg chg="mod">
          <ac:chgData name="炳" userId="26a9a8d041cd339b" providerId="LiveId" clId="{A038E51E-8116-426D-AD02-CE092CCB7822}" dt="2021-04-12T12:08:45.671" v="68" actId="1076"/>
          <ac:picMkLst>
            <pc:docMk/>
            <pc:sldMk cId="0" sldId="471"/>
            <ac:picMk id="10" creationId="{00000000-0000-0000-0000-000000000000}"/>
          </ac:picMkLst>
        </pc:picChg>
      </pc:sldChg>
      <pc:sldChg chg="modSp mod">
        <pc:chgData name="炳" userId="26a9a8d041cd339b" providerId="LiveId" clId="{A038E51E-8116-426D-AD02-CE092CCB7822}" dt="2021-04-12T12:10:03.563" v="76" actId="113"/>
        <pc:sldMkLst>
          <pc:docMk/>
          <pc:sldMk cId="0" sldId="474"/>
        </pc:sldMkLst>
        <pc:spChg chg="mod">
          <ac:chgData name="炳" userId="26a9a8d041cd339b" providerId="LiveId" clId="{A038E51E-8116-426D-AD02-CE092CCB7822}" dt="2021-04-12T12:10:03.563" v="76" actId="113"/>
          <ac:spMkLst>
            <pc:docMk/>
            <pc:sldMk cId="0" sldId="474"/>
            <ac:spMk id="7" creationId="{00000000-0000-0000-0000-000000000000}"/>
          </ac:spMkLst>
        </pc:spChg>
        <pc:picChg chg="mod">
          <ac:chgData name="炳" userId="26a9a8d041cd339b" providerId="LiveId" clId="{A038E51E-8116-426D-AD02-CE092CCB7822}" dt="2021-04-12T12:09:52.096" v="72" actId="1076"/>
          <ac:picMkLst>
            <pc:docMk/>
            <pc:sldMk cId="0" sldId="474"/>
            <ac:picMk id="8" creationId="{00000000-0000-0000-0000-000000000000}"/>
          </ac:picMkLst>
        </pc:picChg>
      </pc:sldChg>
      <pc:sldChg chg="modSp mod">
        <pc:chgData name="炳" userId="26a9a8d041cd339b" providerId="LiveId" clId="{A038E51E-8116-426D-AD02-CE092CCB7822}" dt="2021-04-12T12:21:21.210" v="80" actId="1076"/>
        <pc:sldMkLst>
          <pc:docMk/>
          <pc:sldMk cId="0" sldId="487"/>
        </pc:sldMkLst>
        <pc:picChg chg="mod">
          <ac:chgData name="炳" userId="26a9a8d041cd339b" providerId="LiveId" clId="{A038E51E-8116-426D-AD02-CE092CCB7822}" dt="2021-04-12T12:21:21.210" v="80" actId="1076"/>
          <ac:picMkLst>
            <pc:docMk/>
            <pc:sldMk cId="0" sldId="487"/>
            <ac:picMk id="9" creationId="{00000000-0000-0000-0000-000000000000}"/>
          </ac:picMkLst>
        </pc:picChg>
      </pc:sldChg>
      <pc:sldChg chg="modSp mod">
        <pc:chgData name="炳" userId="26a9a8d041cd339b" providerId="LiveId" clId="{A038E51E-8116-426D-AD02-CE092CCB7822}" dt="2021-04-12T12:22:31.620" v="83" actId="1037"/>
        <pc:sldMkLst>
          <pc:docMk/>
          <pc:sldMk cId="0" sldId="489"/>
        </pc:sldMkLst>
        <pc:spChg chg="mod">
          <ac:chgData name="炳" userId="26a9a8d041cd339b" providerId="LiveId" clId="{A038E51E-8116-426D-AD02-CE092CCB7822}" dt="2021-04-12T12:22:31.620" v="83" actId="1037"/>
          <ac:spMkLst>
            <pc:docMk/>
            <pc:sldMk cId="0" sldId="489"/>
            <ac:spMk id="6" creationId="{00000000-0000-0000-0000-000000000000}"/>
          </ac:spMkLst>
        </pc:spChg>
      </pc:sldChg>
      <pc:sldChg chg="modSp mod">
        <pc:chgData name="炳" userId="26a9a8d041cd339b" providerId="LiveId" clId="{A038E51E-8116-426D-AD02-CE092CCB7822}" dt="2021-04-12T12:23:31.697" v="85" actId="1076"/>
        <pc:sldMkLst>
          <pc:docMk/>
          <pc:sldMk cId="0" sldId="493"/>
        </pc:sldMkLst>
        <pc:spChg chg="mod">
          <ac:chgData name="炳" userId="26a9a8d041cd339b" providerId="LiveId" clId="{A038E51E-8116-426D-AD02-CE092CCB7822}" dt="2021-04-12T12:23:31.697" v="85" actId="1076"/>
          <ac:spMkLst>
            <pc:docMk/>
            <pc:sldMk cId="0" sldId="493"/>
            <ac:spMk id="4" creationId="{00000000-0000-0000-0000-000000000000}"/>
          </ac:spMkLst>
        </pc:spChg>
        <pc:graphicFrameChg chg="mod">
          <ac:chgData name="炳" userId="26a9a8d041cd339b" providerId="LiveId" clId="{A038E51E-8116-426D-AD02-CE092CCB7822}" dt="2021-04-12T12:23:29.530" v="84" actId="1076"/>
          <ac:graphicFrameMkLst>
            <pc:docMk/>
            <pc:sldMk cId="0" sldId="493"/>
            <ac:graphicFrameMk id="6" creationId="{00000000-0000-0000-0000-000000000000}"/>
          </ac:graphicFrameMkLst>
        </pc:graphicFrameChg>
      </pc:sldChg>
      <pc:sldChg chg="modSp mod">
        <pc:chgData name="炳" userId="26a9a8d041cd339b" providerId="LiveId" clId="{A038E51E-8116-426D-AD02-CE092CCB7822}" dt="2021-04-12T12:37:52.503" v="86" actId="1076"/>
        <pc:sldMkLst>
          <pc:docMk/>
          <pc:sldMk cId="0" sldId="525"/>
        </pc:sldMkLst>
        <pc:picChg chg="mod">
          <ac:chgData name="炳" userId="26a9a8d041cd339b" providerId="LiveId" clId="{A038E51E-8116-426D-AD02-CE092CCB7822}" dt="2021-04-12T12:37:52.503" v="86" actId="1076"/>
          <ac:picMkLst>
            <pc:docMk/>
            <pc:sldMk cId="0" sldId="525"/>
            <ac:picMk id="6" creationId="{00000000-0000-0000-0000-000000000000}"/>
          </ac:picMkLst>
        </pc:picChg>
      </pc:sldChg>
      <pc:sldChg chg="modSp mod">
        <pc:chgData name="炳" userId="26a9a8d041cd339b" providerId="LiveId" clId="{A038E51E-8116-426D-AD02-CE092CCB7822}" dt="2021-04-12T12:38:31.373" v="88" actId="113"/>
        <pc:sldMkLst>
          <pc:docMk/>
          <pc:sldMk cId="0" sldId="526"/>
        </pc:sldMkLst>
        <pc:spChg chg="mod">
          <ac:chgData name="炳" userId="26a9a8d041cd339b" providerId="LiveId" clId="{A038E51E-8116-426D-AD02-CE092CCB7822}" dt="2021-04-12T12:38:31.373" v="88" actId="113"/>
          <ac:spMkLst>
            <pc:docMk/>
            <pc:sldMk cId="0" sldId="526"/>
            <ac:spMk id="5" creationId="{00000000-0000-0000-0000-000000000000}"/>
          </ac:spMkLst>
        </pc:spChg>
      </pc:sldChg>
    </pc:docChg>
  </pc:docChgLst>
  <pc:docChgLst>
    <pc:chgData name="张 炳" userId="26a9a8d041cd339b" providerId="LiveId" clId="{90ADBFF6-6B3B-4417-925D-4B9B60E115CF}"/>
    <pc:docChg chg="undo custSel modSld">
      <pc:chgData name="张 炳" userId="26a9a8d041cd339b" providerId="LiveId" clId="{90ADBFF6-6B3B-4417-925D-4B9B60E115CF}" dt="2023-04-11T04:02:09.603" v="61" actId="1076"/>
      <pc:docMkLst>
        <pc:docMk/>
      </pc:docMkLst>
      <pc:sldChg chg="modSp mod">
        <pc:chgData name="张 炳" userId="26a9a8d041cd339b" providerId="LiveId" clId="{90ADBFF6-6B3B-4417-925D-4B9B60E115CF}" dt="2023-04-11T04:02:09.603" v="61" actId="1076"/>
        <pc:sldMkLst>
          <pc:docMk/>
          <pc:sldMk cId="0" sldId="454"/>
        </pc:sldMkLst>
        <pc:spChg chg="mod">
          <ac:chgData name="张 炳" userId="26a9a8d041cd339b" providerId="LiveId" clId="{90ADBFF6-6B3B-4417-925D-4B9B60E115CF}" dt="2023-04-11T04:01:50.221" v="57"/>
          <ac:spMkLst>
            <pc:docMk/>
            <pc:sldMk cId="0" sldId="454"/>
            <ac:spMk id="8" creationId="{00000000-0000-0000-0000-000000000000}"/>
          </ac:spMkLst>
        </pc:spChg>
        <pc:spChg chg="mod">
          <ac:chgData name="张 炳" userId="26a9a8d041cd339b" providerId="LiveId" clId="{90ADBFF6-6B3B-4417-925D-4B9B60E115CF}" dt="2023-04-11T04:02:04.481" v="60" actId="1076"/>
          <ac:spMkLst>
            <pc:docMk/>
            <pc:sldMk cId="0" sldId="454"/>
            <ac:spMk id="19" creationId="{00000000-0000-0000-0000-000000000000}"/>
          </ac:spMkLst>
        </pc:spChg>
        <pc:grpChg chg="mod">
          <ac:chgData name="张 炳" userId="26a9a8d041cd339b" providerId="LiveId" clId="{90ADBFF6-6B3B-4417-925D-4B9B60E115CF}" dt="2023-04-11T04:02:01.547" v="58" actId="1076"/>
          <ac:grpSpMkLst>
            <pc:docMk/>
            <pc:sldMk cId="0" sldId="454"/>
            <ac:grpSpMk id="18" creationId="{00000000-0000-0000-0000-000000000000}"/>
          </ac:grpSpMkLst>
        </pc:grpChg>
        <pc:grpChg chg="mod">
          <ac:chgData name="张 炳" userId="26a9a8d041cd339b" providerId="LiveId" clId="{90ADBFF6-6B3B-4417-925D-4B9B60E115CF}" dt="2023-04-11T04:02:09.603" v="61" actId="1076"/>
          <ac:grpSpMkLst>
            <pc:docMk/>
            <pc:sldMk cId="0" sldId="454"/>
            <ac:grpSpMk id="25" creationId="{00000000-0000-0000-0000-000000000000}"/>
          </ac:grpSpMkLst>
        </pc:grpChg>
      </pc:sldChg>
      <pc:sldChg chg="modSp mod">
        <pc:chgData name="张 炳" userId="26a9a8d041cd339b" providerId="LiveId" clId="{90ADBFF6-6B3B-4417-925D-4B9B60E115CF}" dt="2023-04-06T01:26:57.072" v="0" actId="207"/>
        <pc:sldMkLst>
          <pc:docMk/>
          <pc:sldMk cId="0" sldId="493"/>
        </pc:sldMkLst>
        <pc:graphicFrameChg chg="modGraphic">
          <ac:chgData name="张 炳" userId="26a9a8d041cd339b" providerId="LiveId" clId="{90ADBFF6-6B3B-4417-925D-4B9B60E115CF}" dt="2023-04-06T01:26:57.072" v="0" actId="207"/>
          <ac:graphicFrameMkLst>
            <pc:docMk/>
            <pc:sldMk cId="0" sldId="493"/>
            <ac:graphicFrameMk id="6" creationId="{00000000-0000-0000-0000-000000000000}"/>
          </ac:graphicFrameMkLst>
        </pc:graphicFrameChg>
      </pc:sldChg>
      <pc:sldChg chg="modSp mod">
        <pc:chgData name="张 炳" userId="26a9a8d041cd339b" providerId="LiveId" clId="{90ADBFF6-6B3B-4417-925D-4B9B60E115CF}" dt="2023-04-11T02:58:29.493" v="1" actId="1076"/>
        <pc:sldMkLst>
          <pc:docMk/>
          <pc:sldMk cId="0" sldId="546"/>
        </pc:sldMkLst>
        <pc:spChg chg="mod">
          <ac:chgData name="张 炳" userId="26a9a8d041cd339b" providerId="LiveId" clId="{90ADBFF6-6B3B-4417-925D-4B9B60E115CF}" dt="2023-04-11T02:58:29.493" v="1" actId="1076"/>
          <ac:spMkLst>
            <pc:docMk/>
            <pc:sldMk cId="0" sldId="546"/>
            <ac:spMk id="2" creationId="{00000000-0000-0000-0000-000000000000}"/>
          </ac:spMkLst>
        </pc:spChg>
      </pc:sldChg>
      <pc:sldChg chg="modSp mod">
        <pc:chgData name="张 炳" userId="26a9a8d041cd339b" providerId="LiveId" clId="{90ADBFF6-6B3B-4417-925D-4B9B60E115CF}" dt="2023-04-11T03:09:02.505" v="2" actId="1076"/>
        <pc:sldMkLst>
          <pc:docMk/>
          <pc:sldMk cId="0" sldId="559"/>
        </pc:sldMkLst>
        <pc:picChg chg="mod">
          <ac:chgData name="张 炳" userId="26a9a8d041cd339b" providerId="LiveId" clId="{90ADBFF6-6B3B-4417-925D-4B9B60E115CF}" dt="2023-04-11T03:09:02.505" v="2" actId="1076"/>
          <ac:picMkLst>
            <pc:docMk/>
            <pc:sldMk cId="0" sldId="559"/>
            <ac:picMk id="9" creationId="{00000000-0000-0000-0000-000000000000}"/>
          </ac:picMkLst>
        </pc:picChg>
      </pc:sldChg>
      <pc:sldChg chg="modSp mod">
        <pc:chgData name="张 炳" userId="26a9a8d041cd339b" providerId="LiveId" clId="{90ADBFF6-6B3B-4417-925D-4B9B60E115CF}" dt="2023-04-11T03:19:07.638" v="54" actId="207"/>
        <pc:sldMkLst>
          <pc:docMk/>
          <pc:sldMk cId="0" sldId="560"/>
        </pc:sldMkLst>
        <pc:graphicFrameChg chg="modGraphic">
          <ac:chgData name="张 炳" userId="26a9a8d041cd339b" providerId="LiveId" clId="{90ADBFF6-6B3B-4417-925D-4B9B60E115CF}" dt="2023-04-11T03:19:07.638" v="54" actId="207"/>
          <ac:graphicFrameMkLst>
            <pc:docMk/>
            <pc:sldMk cId="0" sldId="560"/>
            <ac:graphicFrameMk id="9" creationId="{00000000-0000-0000-0000-000000000000}"/>
          </ac:graphicFrameMkLst>
        </pc:graphicFrameChg>
      </pc:sldChg>
      <pc:sldChg chg="modSp mod">
        <pc:chgData name="张 炳" userId="26a9a8d041cd339b" providerId="LiveId" clId="{90ADBFF6-6B3B-4417-925D-4B9B60E115CF}" dt="2023-04-11T03:21:35.314" v="56" actId="207"/>
        <pc:sldMkLst>
          <pc:docMk/>
          <pc:sldMk cId="0" sldId="568"/>
        </pc:sldMkLst>
        <pc:spChg chg="mod">
          <ac:chgData name="张 炳" userId="26a9a8d041cd339b" providerId="LiveId" clId="{90ADBFF6-6B3B-4417-925D-4B9B60E115CF}" dt="2023-04-11T03:21:35.314" v="56" actId="207"/>
          <ac:spMkLst>
            <pc:docMk/>
            <pc:sldMk cId="0" sldId="568"/>
            <ac:spMk id="10" creationId="{00000000-0000-0000-0000-000000000000}"/>
          </ac:spMkLst>
        </pc:spChg>
      </pc:sldChg>
    </pc:docChg>
  </pc:docChgLst>
  <pc:docChgLst>
    <pc:chgData name="炳 张" userId="26a9a8d041cd339b" providerId="LiveId" clId="{C7DA6C0E-9921-4D2A-80AE-4972BAF1AE1D}"/>
    <pc:docChg chg="modSld">
      <pc:chgData name="炳 张" userId="26a9a8d041cd339b" providerId="LiveId" clId="{C7DA6C0E-9921-4D2A-80AE-4972BAF1AE1D}" dt="2024-04-18T14:19:27.515" v="0" actId="1076"/>
      <pc:docMkLst>
        <pc:docMk/>
      </pc:docMkLst>
      <pc:sldChg chg="modSp mod">
        <pc:chgData name="炳 张" userId="26a9a8d041cd339b" providerId="LiveId" clId="{C7DA6C0E-9921-4D2A-80AE-4972BAF1AE1D}" dt="2024-04-18T14:19:27.515" v="0" actId="1076"/>
        <pc:sldMkLst>
          <pc:docMk/>
          <pc:sldMk cId="0" sldId="556"/>
        </pc:sldMkLst>
        <pc:picChg chg="mod">
          <ac:chgData name="炳 张" userId="26a9a8d041cd339b" providerId="LiveId" clId="{C7DA6C0E-9921-4D2A-80AE-4972BAF1AE1D}" dt="2024-04-18T14:19:27.515" v="0" actId="1076"/>
          <ac:picMkLst>
            <pc:docMk/>
            <pc:sldMk cId="0" sldId="556"/>
            <ac:picMk id="11" creationId="{00000000-0000-0000-0000-000000000000}"/>
          </ac:picMkLst>
        </pc:picChg>
      </pc:sldChg>
    </pc:docChg>
  </pc:docChgLst>
  <pc:docChgLst>
    <pc:chgData name="张 炳" userId="26a9a8d041cd339b" providerId="LiveId" clId="{ECEA213C-5C46-4331-964C-0E17EFF9ED31}"/>
    <pc:docChg chg="undo custSel modSld">
      <pc:chgData name="张 炳" userId="26a9a8d041cd339b" providerId="LiveId" clId="{ECEA213C-5C46-4331-964C-0E17EFF9ED31}" dt="2023-04-13T01:12:26.501" v="22" actId="20577"/>
      <pc:docMkLst>
        <pc:docMk/>
      </pc:docMkLst>
      <pc:sldChg chg="modSp mod">
        <pc:chgData name="张 炳" userId="26a9a8d041cd339b" providerId="LiveId" clId="{ECEA213C-5C46-4331-964C-0E17EFF9ED31}" dt="2023-04-13T00:53:32.390" v="9" actId="1076"/>
        <pc:sldMkLst>
          <pc:docMk/>
          <pc:sldMk cId="0" sldId="451"/>
        </pc:sldMkLst>
        <pc:spChg chg="mod">
          <ac:chgData name="张 炳" userId="26a9a8d041cd339b" providerId="LiveId" clId="{ECEA213C-5C46-4331-964C-0E17EFF9ED31}" dt="2023-04-13T00:53:32.390" v="9" actId="1076"/>
          <ac:spMkLst>
            <pc:docMk/>
            <pc:sldMk cId="0" sldId="451"/>
            <ac:spMk id="6" creationId="{00000000-0000-0000-0000-000000000000}"/>
          </ac:spMkLst>
        </pc:spChg>
      </pc:sldChg>
      <pc:sldChg chg="modSp mod">
        <pc:chgData name="张 炳" userId="26a9a8d041cd339b" providerId="LiveId" clId="{ECEA213C-5C46-4331-964C-0E17EFF9ED31}" dt="2023-04-11T06:03:50.038" v="8" actId="11"/>
        <pc:sldMkLst>
          <pc:docMk/>
          <pc:sldMk cId="0" sldId="454"/>
        </pc:sldMkLst>
        <pc:spChg chg="mod">
          <ac:chgData name="张 炳" userId="26a9a8d041cd339b" providerId="LiveId" clId="{ECEA213C-5C46-4331-964C-0E17EFF9ED31}" dt="2023-04-11T06:03:50.038" v="8" actId="11"/>
          <ac:spMkLst>
            <pc:docMk/>
            <pc:sldMk cId="0" sldId="454"/>
            <ac:spMk id="8" creationId="{00000000-0000-0000-0000-000000000000}"/>
          </ac:spMkLst>
        </pc:spChg>
      </pc:sldChg>
      <pc:sldChg chg="modSp mod">
        <pc:chgData name="张 炳" userId="26a9a8d041cd339b" providerId="LiveId" clId="{ECEA213C-5C46-4331-964C-0E17EFF9ED31}" dt="2023-04-13T01:00:32.586" v="11" actId="113"/>
        <pc:sldMkLst>
          <pc:docMk/>
          <pc:sldMk cId="0" sldId="526"/>
        </pc:sldMkLst>
        <pc:spChg chg="mod">
          <ac:chgData name="张 炳" userId="26a9a8d041cd339b" providerId="LiveId" clId="{ECEA213C-5C46-4331-964C-0E17EFF9ED31}" dt="2023-04-13T01:00:32.586" v="11" actId="113"/>
          <ac:spMkLst>
            <pc:docMk/>
            <pc:sldMk cId="0" sldId="526"/>
            <ac:spMk id="4" creationId="{00000000-0000-0000-0000-000000000000}"/>
          </ac:spMkLst>
        </pc:spChg>
      </pc:sldChg>
      <pc:sldChg chg="modSp mod">
        <pc:chgData name="张 炳" userId="26a9a8d041cd339b" providerId="LiveId" clId="{ECEA213C-5C46-4331-964C-0E17EFF9ED31}" dt="2023-04-13T01:01:23.680" v="18" actId="207"/>
        <pc:sldMkLst>
          <pc:docMk/>
          <pc:sldMk cId="0" sldId="530"/>
        </pc:sldMkLst>
        <pc:spChg chg="mod">
          <ac:chgData name="张 炳" userId="26a9a8d041cd339b" providerId="LiveId" clId="{ECEA213C-5C46-4331-964C-0E17EFF9ED31}" dt="2023-04-13T01:01:23.680" v="18" actId="207"/>
          <ac:spMkLst>
            <pc:docMk/>
            <pc:sldMk cId="0" sldId="530"/>
            <ac:spMk id="5" creationId="{00000000-0000-0000-0000-000000000000}"/>
          </ac:spMkLst>
        </pc:spChg>
      </pc:sldChg>
      <pc:sldChg chg="modSp mod">
        <pc:chgData name="张 炳" userId="26a9a8d041cd339b" providerId="LiveId" clId="{ECEA213C-5C46-4331-964C-0E17EFF9ED31}" dt="2023-04-13T01:12:26.501" v="22" actId="20577"/>
        <pc:sldMkLst>
          <pc:docMk/>
          <pc:sldMk cId="0" sldId="567"/>
        </pc:sldMkLst>
        <pc:spChg chg="mod">
          <ac:chgData name="张 炳" userId="26a9a8d041cd339b" providerId="LiveId" clId="{ECEA213C-5C46-4331-964C-0E17EFF9ED31}" dt="2023-04-13T01:12:26.501" v="22" actId="20577"/>
          <ac:spMkLst>
            <pc:docMk/>
            <pc:sldMk cId="0" sldId="567"/>
            <ac:spMk id="9" creationId="{00000000-0000-0000-0000-000000000000}"/>
          </ac:spMkLst>
        </pc:spChg>
      </pc:sldChg>
    </pc:docChg>
  </pc:docChgLst>
  <pc:docChgLst>
    <pc:chgData name="张 炳" userId="26a9a8d041cd339b" providerId="LiveId" clId="{D6AC4B02-8BE4-43BE-8436-ABE3B573C06D}"/>
    <pc:docChg chg="undo custSel modSld">
      <pc:chgData name="张 炳" userId="26a9a8d041cd339b" providerId="LiveId" clId="{D6AC4B02-8BE4-43BE-8436-ABE3B573C06D}" dt="2022-04-18T03:01:16.442" v="204" actId="207"/>
      <pc:docMkLst>
        <pc:docMk/>
      </pc:docMkLst>
      <pc:sldChg chg="modSp mod">
        <pc:chgData name="张 炳" userId="26a9a8d041cd339b" providerId="LiveId" clId="{D6AC4B02-8BE4-43BE-8436-ABE3B573C06D}" dt="2022-04-14T02:18:34.400" v="103" actId="20577"/>
        <pc:sldMkLst>
          <pc:docMk/>
          <pc:sldMk cId="0" sldId="293"/>
        </pc:sldMkLst>
        <pc:spChg chg="mod">
          <ac:chgData name="张 炳" userId="26a9a8d041cd339b" providerId="LiveId" clId="{D6AC4B02-8BE4-43BE-8436-ABE3B573C06D}" dt="2022-04-14T02:18:34.400" v="103" actId="20577"/>
          <ac:spMkLst>
            <pc:docMk/>
            <pc:sldMk cId="0" sldId="293"/>
            <ac:spMk id="5" creationId="{00000000-0000-0000-0000-000000000000}"/>
          </ac:spMkLst>
        </pc:spChg>
      </pc:sldChg>
      <pc:sldChg chg="modSp mod">
        <pc:chgData name="张 炳" userId="26a9a8d041cd339b" providerId="LiveId" clId="{D6AC4B02-8BE4-43BE-8436-ABE3B573C06D}" dt="2022-04-13T02:18:18.255" v="31" actId="20577"/>
        <pc:sldMkLst>
          <pc:docMk/>
          <pc:sldMk cId="0" sldId="408"/>
        </pc:sldMkLst>
        <pc:spChg chg="mod">
          <ac:chgData name="张 炳" userId="26a9a8d041cd339b" providerId="LiveId" clId="{D6AC4B02-8BE4-43BE-8436-ABE3B573C06D}" dt="2022-04-13T02:18:18.255" v="31" actId="20577"/>
          <ac:spMkLst>
            <pc:docMk/>
            <pc:sldMk cId="0" sldId="408"/>
            <ac:spMk id="9" creationId="{00000000-0000-0000-0000-000000000000}"/>
          </ac:spMkLst>
        </pc:spChg>
      </pc:sldChg>
      <pc:sldChg chg="modSp mod">
        <pc:chgData name="张 炳" userId="26a9a8d041cd339b" providerId="LiveId" clId="{D6AC4B02-8BE4-43BE-8436-ABE3B573C06D}" dt="2022-04-12T08:58:31.806" v="25" actId="207"/>
        <pc:sldMkLst>
          <pc:docMk/>
          <pc:sldMk cId="0" sldId="413"/>
        </pc:sldMkLst>
        <pc:spChg chg="mod">
          <ac:chgData name="张 炳" userId="26a9a8d041cd339b" providerId="LiveId" clId="{D6AC4B02-8BE4-43BE-8436-ABE3B573C06D}" dt="2022-04-12T08:58:31.806" v="25" actId="207"/>
          <ac:spMkLst>
            <pc:docMk/>
            <pc:sldMk cId="0" sldId="413"/>
            <ac:spMk id="6" creationId="{00000000-0000-0000-0000-000000000000}"/>
          </ac:spMkLst>
        </pc:spChg>
      </pc:sldChg>
      <pc:sldChg chg="modSp mod">
        <pc:chgData name="张 炳" userId="26a9a8d041cd339b" providerId="LiveId" clId="{D6AC4B02-8BE4-43BE-8436-ABE3B573C06D}" dt="2022-04-12T08:05:40.889" v="0" actId="1076"/>
        <pc:sldMkLst>
          <pc:docMk/>
          <pc:sldMk cId="0" sldId="454"/>
        </pc:sldMkLst>
        <pc:spChg chg="mod">
          <ac:chgData name="张 炳" userId="26a9a8d041cd339b" providerId="LiveId" clId="{D6AC4B02-8BE4-43BE-8436-ABE3B573C06D}" dt="2022-04-12T08:05:40.889" v="0" actId="1076"/>
          <ac:spMkLst>
            <pc:docMk/>
            <pc:sldMk cId="0" sldId="454"/>
            <ac:spMk id="27" creationId="{A2F2F108-21CD-4811-8432-36B9D2F3EAA8}"/>
          </ac:spMkLst>
        </pc:spChg>
      </pc:sldChg>
      <pc:sldChg chg="modSp mod">
        <pc:chgData name="张 炳" userId="26a9a8d041cd339b" providerId="LiveId" clId="{D6AC4B02-8BE4-43BE-8436-ABE3B573C06D}" dt="2022-04-13T02:31:11.593" v="56" actId="14734"/>
        <pc:sldMkLst>
          <pc:docMk/>
          <pc:sldMk cId="0" sldId="456"/>
        </pc:sldMkLst>
        <pc:graphicFrameChg chg="modGraphic">
          <ac:chgData name="张 炳" userId="26a9a8d041cd339b" providerId="LiveId" clId="{D6AC4B02-8BE4-43BE-8436-ABE3B573C06D}" dt="2022-04-13T02:31:11.593" v="56" actId="14734"/>
          <ac:graphicFrameMkLst>
            <pc:docMk/>
            <pc:sldMk cId="0" sldId="456"/>
            <ac:graphicFrameMk id="19" creationId="{00000000-0000-0000-0000-000000000000}"/>
          </ac:graphicFrameMkLst>
        </pc:graphicFrameChg>
      </pc:sldChg>
      <pc:sldChg chg="modSp mod">
        <pc:chgData name="张 炳" userId="26a9a8d041cd339b" providerId="LiveId" clId="{D6AC4B02-8BE4-43BE-8436-ABE3B573C06D}" dt="2022-04-13T02:40:00.216" v="58" actId="1076"/>
        <pc:sldMkLst>
          <pc:docMk/>
          <pc:sldMk cId="0" sldId="463"/>
        </pc:sldMkLst>
        <pc:spChg chg="mod">
          <ac:chgData name="张 炳" userId="26a9a8d041cd339b" providerId="LiveId" clId="{D6AC4B02-8BE4-43BE-8436-ABE3B573C06D}" dt="2022-04-13T02:40:00.216" v="58" actId="1076"/>
          <ac:spMkLst>
            <pc:docMk/>
            <pc:sldMk cId="0" sldId="463"/>
            <ac:spMk id="20" creationId="{00000000-0000-0000-0000-000000000000}"/>
          </ac:spMkLst>
        </pc:spChg>
      </pc:sldChg>
      <pc:sldChg chg="modSp mod">
        <pc:chgData name="张 炳" userId="26a9a8d041cd339b" providerId="LiveId" clId="{D6AC4B02-8BE4-43BE-8436-ABE3B573C06D}" dt="2022-04-12T08:55:55.671" v="13" actId="20577"/>
        <pc:sldMkLst>
          <pc:docMk/>
          <pc:sldMk cId="0" sldId="466"/>
        </pc:sldMkLst>
        <pc:spChg chg="mod">
          <ac:chgData name="张 炳" userId="26a9a8d041cd339b" providerId="LiveId" clId="{D6AC4B02-8BE4-43BE-8436-ABE3B573C06D}" dt="2022-04-12T08:55:43.167" v="5" actId="21"/>
          <ac:spMkLst>
            <pc:docMk/>
            <pc:sldMk cId="0" sldId="466"/>
            <ac:spMk id="7" creationId="{00000000-0000-0000-0000-000000000000}"/>
          </ac:spMkLst>
        </pc:spChg>
        <pc:spChg chg="mod">
          <ac:chgData name="张 炳" userId="26a9a8d041cd339b" providerId="LiveId" clId="{D6AC4B02-8BE4-43BE-8436-ABE3B573C06D}" dt="2022-04-12T08:55:55.671" v="13" actId="20577"/>
          <ac:spMkLst>
            <pc:docMk/>
            <pc:sldMk cId="0" sldId="466"/>
            <ac:spMk id="10" creationId="{00000000-0000-0000-0000-000000000000}"/>
          </ac:spMkLst>
        </pc:spChg>
      </pc:sldChg>
      <pc:sldChg chg="modSp mod">
        <pc:chgData name="张 炳" userId="26a9a8d041cd339b" providerId="LiveId" clId="{D6AC4B02-8BE4-43BE-8436-ABE3B573C06D}" dt="2022-04-12T08:56:05.366" v="19"/>
        <pc:sldMkLst>
          <pc:docMk/>
          <pc:sldMk cId="0" sldId="469"/>
        </pc:sldMkLst>
        <pc:spChg chg="mod">
          <ac:chgData name="张 炳" userId="26a9a8d041cd339b" providerId="LiveId" clId="{D6AC4B02-8BE4-43BE-8436-ABE3B573C06D}" dt="2022-04-12T08:56:05.366" v="19"/>
          <ac:spMkLst>
            <pc:docMk/>
            <pc:sldMk cId="0" sldId="469"/>
            <ac:spMk id="10" creationId="{00000000-0000-0000-0000-000000000000}"/>
          </ac:spMkLst>
        </pc:spChg>
      </pc:sldChg>
      <pc:sldChg chg="modSp mod">
        <pc:chgData name="张 炳" userId="26a9a8d041cd339b" providerId="LiveId" clId="{D6AC4B02-8BE4-43BE-8436-ABE3B573C06D}" dt="2022-04-12T09:20:23.664" v="26" actId="1076"/>
        <pc:sldMkLst>
          <pc:docMk/>
          <pc:sldMk cId="0" sldId="473"/>
        </pc:sldMkLst>
        <pc:spChg chg="mod">
          <ac:chgData name="张 炳" userId="26a9a8d041cd339b" providerId="LiveId" clId="{D6AC4B02-8BE4-43BE-8436-ABE3B573C06D}" dt="2022-04-12T09:20:23.664" v="26" actId="1076"/>
          <ac:spMkLst>
            <pc:docMk/>
            <pc:sldMk cId="0" sldId="473"/>
            <ac:spMk id="7" creationId="{00000000-0000-0000-0000-000000000000}"/>
          </ac:spMkLst>
        </pc:spChg>
      </pc:sldChg>
      <pc:sldChg chg="modSp mod">
        <pc:chgData name="张 炳" userId="26a9a8d041cd339b" providerId="LiveId" clId="{D6AC4B02-8BE4-43BE-8436-ABE3B573C06D}" dt="2022-04-13T03:26:18.376" v="59" actId="207"/>
        <pc:sldMkLst>
          <pc:docMk/>
          <pc:sldMk cId="0" sldId="493"/>
        </pc:sldMkLst>
        <pc:graphicFrameChg chg="modGraphic">
          <ac:chgData name="张 炳" userId="26a9a8d041cd339b" providerId="LiveId" clId="{D6AC4B02-8BE4-43BE-8436-ABE3B573C06D}" dt="2022-04-13T03:26:18.376" v="59" actId="207"/>
          <ac:graphicFrameMkLst>
            <pc:docMk/>
            <pc:sldMk cId="0" sldId="493"/>
            <ac:graphicFrameMk id="6" creationId="{00000000-0000-0000-0000-000000000000}"/>
          </ac:graphicFrameMkLst>
        </pc:graphicFrameChg>
      </pc:sldChg>
      <pc:sldChg chg="modSp mod">
        <pc:chgData name="张 炳" userId="26a9a8d041cd339b" providerId="LiveId" clId="{D6AC4B02-8BE4-43BE-8436-ABE3B573C06D}" dt="2022-04-14T02:17:19.605" v="79" actId="20577"/>
        <pc:sldMkLst>
          <pc:docMk/>
          <pc:sldMk cId="0" sldId="494"/>
        </pc:sldMkLst>
        <pc:spChg chg="mod">
          <ac:chgData name="张 炳" userId="26a9a8d041cd339b" providerId="LiveId" clId="{D6AC4B02-8BE4-43BE-8436-ABE3B573C06D}" dt="2022-04-14T02:17:19.605" v="79" actId="20577"/>
          <ac:spMkLst>
            <pc:docMk/>
            <pc:sldMk cId="0" sldId="494"/>
            <ac:spMk id="5" creationId="{00000000-0000-0000-0000-000000000000}"/>
          </ac:spMkLst>
        </pc:spChg>
      </pc:sldChg>
      <pc:sldChg chg="addSp delSp modSp mod">
        <pc:chgData name="张 炳" userId="26a9a8d041cd339b" providerId="LiveId" clId="{D6AC4B02-8BE4-43BE-8436-ABE3B573C06D}" dt="2022-04-13T03:29:00.032" v="62" actId="478"/>
        <pc:sldMkLst>
          <pc:docMk/>
          <pc:sldMk cId="0" sldId="501"/>
        </pc:sldMkLst>
        <pc:graphicFrameChg chg="add del mod">
          <ac:chgData name="张 炳" userId="26a9a8d041cd339b" providerId="LiveId" clId="{D6AC4B02-8BE4-43BE-8436-ABE3B573C06D}" dt="2022-04-13T03:29:00.032" v="62" actId="478"/>
          <ac:graphicFrameMkLst>
            <pc:docMk/>
            <pc:sldMk cId="0" sldId="501"/>
            <ac:graphicFrameMk id="2" creationId="{422CC5E9-165F-4D8A-8752-D229D61222DD}"/>
          </ac:graphicFrameMkLst>
        </pc:graphicFrameChg>
      </pc:sldChg>
      <pc:sldChg chg="modSp mod">
        <pc:chgData name="张 炳" userId="26a9a8d041cd339b" providerId="LiveId" clId="{D6AC4B02-8BE4-43BE-8436-ABE3B573C06D}" dt="2022-04-14T02:20:24.095" v="109" actId="207"/>
        <pc:sldMkLst>
          <pc:docMk/>
          <pc:sldMk cId="0" sldId="502"/>
        </pc:sldMkLst>
        <pc:spChg chg="mod">
          <ac:chgData name="张 炳" userId="26a9a8d041cd339b" providerId="LiveId" clId="{D6AC4B02-8BE4-43BE-8436-ABE3B573C06D}" dt="2022-04-14T02:20:24.095" v="109" actId="207"/>
          <ac:spMkLst>
            <pc:docMk/>
            <pc:sldMk cId="0" sldId="502"/>
            <ac:spMk id="9" creationId="{00000000-0000-0000-0000-000000000000}"/>
          </ac:spMkLst>
        </pc:spChg>
      </pc:sldChg>
      <pc:sldChg chg="modSp mod">
        <pc:chgData name="张 炳" userId="26a9a8d041cd339b" providerId="LiveId" clId="{D6AC4B02-8BE4-43BE-8436-ABE3B573C06D}" dt="2022-04-14T02:20:52.944" v="110" actId="14734"/>
        <pc:sldMkLst>
          <pc:docMk/>
          <pc:sldMk cId="0" sldId="503"/>
        </pc:sldMkLst>
        <pc:graphicFrameChg chg="modGraphic">
          <ac:chgData name="张 炳" userId="26a9a8d041cd339b" providerId="LiveId" clId="{D6AC4B02-8BE4-43BE-8436-ABE3B573C06D}" dt="2022-04-14T02:20:52.944" v="110" actId="14734"/>
          <ac:graphicFrameMkLst>
            <pc:docMk/>
            <pc:sldMk cId="0" sldId="503"/>
            <ac:graphicFrameMk id="13" creationId="{00000000-0000-0000-0000-000000000000}"/>
          </ac:graphicFrameMkLst>
        </pc:graphicFrameChg>
      </pc:sldChg>
      <pc:sldChg chg="addSp modSp mod">
        <pc:chgData name="张 炳" userId="26a9a8d041cd339b" providerId="LiveId" clId="{D6AC4B02-8BE4-43BE-8436-ABE3B573C06D}" dt="2022-04-14T02:22:52.374" v="138" actId="14100"/>
        <pc:sldMkLst>
          <pc:docMk/>
          <pc:sldMk cId="0" sldId="504"/>
        </pc:sldMkLst>
        <pc:spChg chg="mod">
          <ac:chgData name="张 炳" userId="26a9a8d041cd339b" providerId="LiveId" clId="{D6AC4B02-8BE4-43BE-8436-ABE3B573C06D}" dt="2022-04-14T02:22:17.465" v="133" actId="207"/>
          <ac:spMkLst>
            <pc:docMk/>
            <pc:sldMk cId="0" sldId="504"/>
            <ac:spMk id="2" creationId="{00000000-0000-0000-0000-000000000000}"/>
          </ac:spMkLst>
        </pc:spChg>
        <pc:spChg chg="add mod">
          <ac:chgData name="张 炳" userId="26a9a8d041cd339b" providerId="LiveId" clId="{D6AC4B02-8BE4-43BE-8436-ABE3B573C06D}" dt="2022-04-14T02:22:52.374" v="138" actId="14100"/>
          <ac:spMkLst>
            <pc:docMk/>
            <pc:sldMk cId="0" sldId="504"/>
            <ac:spMk id="5" creationId="{D9160409-2FA0-4A02-90E8-1A432A735011}"/>
          </ac:spMkLst>
        </pc:spChg>
      </pc:sldChg>
      <pc:sldChg chg="modSp mod">
        <pc:chgData name="张 炳" userId="26a9a8d041cd339b" providerId="LiveId" clId="{D6AC4B02-8BE4-43BE-8436-ABE3B573C06D}" dt="2022-04-14T02:30:10.629" v="140" actId="14734"/>
        <pc:sldMkLst>
          <pc:docMk/>
          <pc:sldMk cId="0" sldId="506"/>
        </pc:sldMkLst>
        <pc:graphicFrameChg chg="modGraphic">
          <ac:chgData name="张 炳" userId="26a9a8d041cd339b" providerId="LiveId" clId="{D6AC4B02-8BE4-43BE-8436-ABE3B573C06D}" dt="2022-04-14T02:30:10.629" v="140" actId="14734"/>
          <ac:graphicFrameMkLst>
            <pc:docMk/>
            <pc:sldMk cId="0" sldId="506"/>
            <ac:graphicFrameMk id="13" creationId="{00000000-0000-0000-0000-000000000000}"/>
          </ac:graphicFrameMkLst>
        </pc:graphicFrameChg>
      </pc:sldChg>
      <pc:sldChg chg="modSp mod">
        <pc:chgData name="张 炳" userId="26a9a8d041cd339b" providerId="LiveId" clId="{D6AC4B02-8BE4-43BE-8436-ABE3B573C06D}" dt="2022-04-14T02:30:44.302" v="144" actId="113"/>
        <pc:sldMkLst>
          <pc:docMk/>
          <pc:sldMk cId="0" sldId="508"/>
        </pc:sldMkLst>
        <pc:spChg chg="mod">
          <ac:chgData name="张 炳" userId="26a9a8d041cd339b" providerId="LiveId" clId="{D6AC4B02-8BE4-43BE-8436-ABE3B573C06D}" dt="2022-04-14T02:30:44.302" v="144" actId="113"/>
          <ac:spMkLst>
            <pc:docMk/>
            <pc:sldMk cId="0" sldId="508"/>
            <ac:spMk id="9" creationId="{00000000-0000-0000-0000-000000000000}"/>
          </ac:spMkLst>
        </pc:spChg>
      </pc:sldChg>
      <pc:sldChg chg="modSp mod">
        <pc:chgData name="张 炳" userId="26a9a8d041cd339b" providerId="LiveId" clId="{D6AC4B02-8BE4-43BE-8436-ABE3B573C06D}" dt="2022-04-14T02:33:19.306" v="145" actId="115"/>
        <pc:sldMkLst>
          <pc:docMk/>
          <pc:sldMk cId="0" sldId="509"/>
        </pc:sldMkLst>
        <pc:spChg chg="mod">
          <ac:chgData name="张 炳" userId="26a9a8d041cd339b" providerId="LiveId" clId="{D6AC4B02-8BE4-43BE-8436-ABE3B573C06D}" dt="2022-04-14T02:33:19.306" v="145" actId="115"/>
          <ac:spMkLst>
            <pc:docMk/>
            <pc:sldMk cId="0" sldId="509"/>
            <ac:spMk id="6" creationId="{00000000-0000-0000-0000-000000000000}"/>
          </ac:spMkLst>
        </pc:spChg>
      </pc:sldChg>
      <pc:sldChg chg="modSp mod">
        <pc:chgData name="张 炳" userId="26a9a8d041cd339b" providerId="LiveId" clId="{D6AC4B02-8BE4-43BE-8436-ABE3B573C06D}" dt="2022-04-14T02:34:30.482" v="147" actId="14734"/>
        <pc:sldMkLst>
          <pc:docMk/>
          <pc:sldMk cId="0" sldId="510"/>
        </pc:sldMkLst>
        <pc:graphicFrameChg chg="modGraphic">
          <ac:chgData name="张 炳" userId="26a9a8d041cd339b" providerId="LiveId" clId="{D6AC4B02-8BE4-43BE-8436-ABE3B573C06D}" dt="2022-04-14T02:34:30.482" v="147" actId="14734"/>
          <ac:graphicFrameMkLst>
            <pc:docMk/>
            <pc:sldMk cId="0" sldId="510"/>
            <ac:graphicFrameMk id="13" creationId="{00000000-0000-0000-0000-000000000000}"/>
          </ac:graphicFrameMkLst>
        </pc:graphicFrameChg>
      </pc:sldChg>
      <pc:sldChg chg="modSp mod">
        <pc:chgData name="张 炳" userId="26a9a8d041cd339b" providerId="LiveId" clId="{D6AC4B02-8BE4-43BE-8436-ABE3B573C06D}" dt="2022-04-14T02:42:44.438" v="168" actId="20577"/>
        <pc:sldMkLst>
          <pc:docMk/>
          <pc:sldMk cId="0" sldId="516"/>
        </pc:sldMkLst>
        <pc:spChg chg="mod">
          <ac:chgData name="张 炳" userId="26a9a8d041cd339b" providerId="LiveId" clId="{D6AC4B02-8BE4-43BE-8436-ABE3B573C06D}" dt="2022-04-14T02:42:44.438" v="168" actId="20577"/>
          <ac:spMkLst>
            <pc:docMk/>
            <pc:sldMk cId="0" sldId="516"/>
            <ac:spMk id="8" creationId="{00000000-0000-0000-0000-000000000000}"/>
          </ac:spMkLst>
        </pc:spChg>
      </pc:sldChg>
      <pc:sldChg chg="modSp mod">
        <pc:chgData name="张 炳" userId="26a9a8d041cd339b" providerId="LiveId" clId="{D6AC4B02-8BE4-43BE-8436-ABE3B573C06D}" dt="2022-04-14T03:03:55.125" v="170" actId="14100"/>
        <pc:sldMkLst>
          <pc:docMk/>
          <pc:sldMk cId="0" sldId="523"/>
        </pc:sldMkLst>
        <pc:graphicFrameChg chg="mod modGraphic">
          <ac:chgData name="张 炳" userId="26a9a8d041cd339b" providerId="LiveId" clId="{D6AC4B02-8BE4-43BE-8436-ABE3B573C06D}" dt="2022-04-14T03:03:55.125" v="170" actId="14100"/>
          <ac:graphicFrameMkLst>
            <pc:docMk/>
            <pc:sldMk cId="0" sldId="523"/>
            <ac:graphicFrameMk id="7" creationId="{00000000-0000-0000-0000-000000000000}"/>
          </ac:graphicFrameMkLst>
        </pc:graphicFrameChg>
      </pc:sldChg>
      <pc:sldChg chg="modSp mod">
        <pc:chgData name="张 炳" userId="26a9a8d041cd339b" providerId="LiveId" clId="{D6AC4B02-8BE4-43BE-8436-ABE3B573C06D}" dt="2022-04-14T03:08:46.731" v="178" actId="207"/>
        <pc:sldMkLst>
          <pc:docMk/>
          <pc:sldMk cId="0" sldId="527"/>
        </pc:sldMkLst>
        <pc:graphicFrameChg chg="modGraphic">
          <ac:chgData name="张 炳" userId="26a9a8d041cd339b" providerId="LiveId" clId="{D6AC4B02-8BE4-43BE-8436-ABE3B573C06D}" dt="2022-04-14T03:08:46.731" v="178" actId="207"/>
          <ac:graphicFrameMkLst>
            <pc:docMk/>
            <pc:sldMk cId="0" sldId="527"/>
            <ac:graphicFrameMk id="7" creationId="{00000000-0000-0000-0000-000000000000}"/>
          </ac:graphicFrameMkLst>
        </pc:graphicFrameChg>
      </pc:sldChg>
      <pc:sldChg chg="modSp mod">
        <pc:chgData name="张 炳" userId="26a9a8d041cd339b" providerId="LiveId" clId="{D6AC4B02-8BE4-43BE-8436-ABE3B573C06D}" dt="2022-04-14T03:10:22.237" v="183" actId="1076"/>
        <pc:sldMkLst>
          <pc:docMk/>
          <pc:sldMk cId="0" sldId="528"/>
        </pc:sldMkLst>
        <pc:spChg chg="mod">
          <ac:chgData name="张 炳" userId="26a9a8d041cd339b" providerId="LiveId" clId="{D6AC4B02-8BE4-43BE-8436-ABE3B573C06D}" dt="2022-04-14T03:09:38.547" v="180" actId="1076"/>
          <ac:spMkLst>
            <pc:docMk/>
            <pc:sldMk cId="0" sldId="528"/>
            <ac:spMk id="4" creationId="{00000000-0000-0000-0000-000000000000}"/>
          </ac:spMkLst>
        </pc:spChg>
        <pc:picChg chg="mod">
          <ac:chgData name="张 炳" userId="26a9a8d041cd339b" providerId="LiveId" clId="{D6AC4B02-8BE4-43BE-8436-ABE3B573C06D}" dt="2022-04-14T03:10:22.237" v="183" actId="1076"/>
          <ac:picMkLst>
            <pc:docMk/>
            <pc:sldMk cId="0" sldId="528"/>
            <ac:picMk id="6" creationId="{00000000-0000-0000-0000-000000000000}"/>
          </ac:picMkLst>
        </pc:picChg>
      </pc:sldChg>
      <pc:sldChg chg="modSp mod">
        <pc:chgData name="张 炳" userId="26a9a8d041cd339b" providerId="LiveId" clId="{D6AC4B02-8BE4-43BE-8436-ABE3B573C06D}" dt="2022-04-14T03:06:45.164" v="173" actId="1076"/>
        <pc:sldMkLst>
          <pc:docMk/>
          <pc:sldMk cId="0" sldId="529"/>
        </pc:sldMkLst>
        <pc:picChg chg="mod">
          <ac:chgData name="张 炳" userId="26a9a8d041cd339b" providerId="LiveId" clId="{D6AC4B02-8BE4-43BE-8436-ABE3B573C06D}" dt="2022-04-14T03:06:45.164" v="173" actId="1076"/>
          <ac:picMkLst>
            <pc:docMk/>
            <pc:sldMk cId="0" sldId="529"/>
            <ac:picMk id="7" creationId="{00000000-0000-0000-0000-000000000000}"/>
          </ac:picMkLst>
        </pc:picChg>
      </pc:sldChg>
      <pc:sldChg chg="modSp mod">
        <pc:chgData name="张 炳" userId="26a9a8d041cd339b" providerId="LiveId" clId="{D6AC4B02-8BE4-43BE-8436-ABE3B573C06D}" dt="2022-04-14T03:12:42.251" v="185" actId="207"/>
        <pc:sldMkLst>
          <pc:docMk/>
          <pc:sldMk cId="0" sldId="530"/>
        </pc:sldMkLst>
        <pc:spChg chg="mod">
          <ac:chgData name="张 炳" userId="26a9a8d041cd339b" providerId="LiveId" clId="{D6AC4B02-8BE4-43BE-8436-ABE3B573C06D}" dt="2022-04-14T03:12:42.251" v="185" actId="207"/>
          <ac:spMkLst>
            <pc:docMk/>
            <pc:sldMk cId="0" sldId="530"/>
            <ac:spMk id="5" creationId="{00000000-0000-0000-0000-000000000000}"/>
          </ac:spMkLst>
        </pc:spChg>
      </pc:sldChg>
      <pc:sldChg chg="modSp mod">
        <pc:chgData name="张 炳" userId="26a9a8d041cd339b" providerId="LiveId" clId="{D6AC4B02-8BE4-43BE-8436-ABE3B573C06D}" dt="2022-04-14T03:15:15.835" v="186" actId="1076"/>
        <pc:sldMkLst>
          <pc:docMk/>
          <pc:sldMk cId="0" sldId="536"/>
        </pc:sldMkLst>
        <pc:spChg chg="mod">
          <ac:chgData name="张 炳" userId="26a9a8d041cd339b" providerId="LiveId" clId="{D6AC4B02-8BE4-43BE-8436-ABE3B573C06D}" dt="2022-04-14T03:15:15.835" v="186" actId="1076"/>
          <ac:spMkLst>
            <pc:docMk/>
            <pc:sldMk cId="0" sldId="536"/>
            <ac:spMk id="8" creationId="{00000000-0000-0000-0000-000000000000}"/>
          </ac:spMkLst>
        </pc:spChg>
      </pc:sldChg>
      <pc:sldChg chg="modSp mod">
        <pc:chgData name="张 炳" userId="26a9a8d041cd339b" providerId="LiveId" clId="{D6AC4B02-8BE4-43BE-8436-ABE3B573C06D}" dt="2022-04-13T01:53:03.941" v="27" actId="1076"/>
        <pc:sldMkLst>
          <pc:docMk/>
          <pc:sldMk cId="0" sldId="537"/>
        </pc:sldMkLst>
        <pc:spChg chg="mod">
          <ac:chgData name="张 炳" userId="26a9a8d041cd339b" providerId="LiveId" clId="{D6AC4B02-8BE4-43BE-8436-ABE3B573C06D}" dt="2022-04-13T01:53:03.941" v="27" actId="1076"/>
          <ac:spMkLst>
            <pc:docMk/>
            <pc:sldMk cId="0" sldId="537"/>
            <ac:spMk id="7" creationId="{00000000-0000-0000-0000-000000000000}"/>
          </ac:spMkLst>
        </pc:spChg>
      </pc:sldChg>
      <pc:sldChg chg="modSp mod">
        <pc:chgData name="张 炳" userId="26a9a8d041cd339b" providerId="LiveId" clId="{D6AC4B02-8BE4-43BE-8436-ABE3B573C06D}" dt="2022-04-14T03:17:55.176" v="188" actId="207"/>
        <pc:sldMkLst>
          <pc:docMk/>
          <pc:sldMk cId="0" sldId="538"/>
        </pc:sldMkLst>
        <pc:graphicFrameChg chg="modGraphic">
          <ac:chgData name="张 炳" userId="26a9a8d041cd339b" providerId="LiveId" clId="{D6AC4B02-8BE4-43BE-8436-ABE3B573C06D}" dt="2022-04-14T03:17:55.176" v="188" actId="207"/>
          <ac:graphicFrameMkLst>
            <pc:docMk/>
            <pc:sldMk cId="0" sldId="538"/>
            <ac:graphicFrameMk id="13" creationId="{00000000-0000-0000-0000-000000000000}"/>
          </ac:graphicFrameMkLst>
        </pc:graphicFrameChg>
      </pc:sldChg>
      <pc:sldChg chg="modSp mod">
        <pc:chgData name="张 炳" userId="26a9a8d041cd339b" providerId="LiveId" clId="{D6AC4B02-8BE4-43BE-8436-ABE3B573C06D}" dt="2022-04-14T03:19:27.459" v="189" actId="207"/>
        <pc:sldMkLst>
          <pc:docMk/>
          <pc:sldMk cId="0" sldId="539"/>
        </pc:sldMkLst>
        <pc:spChg chg="mod">
          <ac:chgData name="张 炳" userId="26a9a8d041cd339b" providerId="LiveId" clId="{D6AC4B02-8BE4-43BE-8436-ABE3B573C06D}" dt="2022-04-14T03:19:27.459" v="189" actId="207"/>
          <ac:spMkLst>
            <pc:docMk/>
            <pc:sldMk cId="0" sldId="539"/>
            <ac:spMk id="17" creationId="{00000000-0000-0000-0000-000000000000}"/>
          </ac:spMkLst>
        </pc:spChg>
      </pc:sldChg>
      <pc:sldChg chg="modSp mod">
        <pc:chgData name="张 炳" userId="26a9a8d041cd339b" providerId="LiveId" clId="{D6AC4B02-8BE4-43BE-8436-ABE3B573C06D}" dt="2022-04-18T02:20:17.384" v="200" actId="1076"/>
        <pc:sldMkLst>
          <pc:docMk/>
          <pc:sldMk cId="0" sldId="543"/>
        </pc:sldMkLst>
        <pc:spChg chg="mod">
          <ac:chgData name="张 炳" userId="26a9a8d041cd339b" providerId="LiveId" clId="{D6AC4B02-8BE4-43BE-8436-ABE3B573C06D}" dt="2022-04-14T03:25:19.870" v="190" actId="207"/>
          <ac:spMkLst>
            <pc:docMk/>
            <pc:sldMk cId="0" sldId="543"/>
            <ac:spMk id="12" creationId="{00000000-0000-0000-0000-000000000000}"/>
          </ac:spMkLst>
        </pc:spChg>
        <pc:spChg chg="mod">
          <ac:chgData name="张 炳" userId="26a9a8d041cd339b" providerId="LiveId" clId="{D6AC4B02-8BE4-43BE-8436-ABE3B573C06D}" dt="2022-04-18T02:20:17.384" v="200" actId="1076"/>
          <ac:spMkLst>
            <pc:docMk/>
            <pc:sldMk cId="0" sldId="543"/>
            <ac:spMk id="13" creationId="{00000000-0000-0000-0000-000000000000}"/>
          </ac:spMkLst>
        </pc:spChg>
      </pc:sldChg>
      <pc:sldChg chg="modSp mod">
        <pc:chgData name="张 炳" userId="26a9a8d041cd339b" providerId="LiveId" clId="{D6AC4B02-8BE4-43BE-8436-ABE3B573C06D}" dt="2022-04-14T03:32:29.417" v="191" actId="1076"/>
        <pc:sldMkLst>
          <pc:docMk/>
          <pc:sldMk cId="0" sldId="548"/>
        </pc:sldMkLst>
        <pc:spChg chg="mod">
          <ac:chgData name="张 炳" userId="26a9a8d041cd339b" providerId="LiveId" clId="{D6AC4B02-8BE4-43BE-8436-ABE3B573C06D}" dt="2022-04-14T03:32:29.417" v="191" actId="1076"/>
          <ac:spMkLst>
            <pc:docMk/>
            <pc:sldMk cId="0" sldId="548"/>
            <ac:spMk id="9" creationId="{00000000-0000-0000-0000-000000000000}"/>
          </ac:spMkLst>
        </pc:spChg>
      </pc:sldChg>
      <pc:sldChg chg="modSp mod">
        <pc:chgData name="张 炳" userId="26a9a8d041cd339b" providerId="LiveId" clId="{D6AC4B02-8BE4-43BE-8436-ABE3B573C06D}" dt="2022-04-14T03:35:48.190" v="193" actId="1076"/>
        <pc:sldMkLst>
          <pc:docMk/>
          <pc:sldMk cId="0" sldId="550"/>
        </pc:sldMkLst>
        <pc:spChg chg="mod">
          <ac:chgData name="张 炳" userId="26a9a8d041cd339b" providerId="LiveId" clId="{D6AC4B02-8BE4-43BE-8436-ABE3B573C06D}" dt="2022-04-14T03:35:35.463" v="192" actId="1076"/>
          <ac:spMkLst>
            <pc:docMk/>
            <pc:sldMk cId="0" sldId="550"/>
            <ac:spMk id="12" creationId="{00000000-0000-0000-0000-000000000000}"/>
          </ac:spMkLst>
        </pc:spChg>
        <pc:picChg chg="mod">
          <ac:chgData name="张 炳" userId="26a9a8d041cd339b" providerId="LiveId" clId="{D6AC4B02-8BE4-43BE-8436-ABE3B573C06D}" dt="2022-04-14T03:35:48.190" v="193" actId="1076"/>
          <ac:picMkLst>
            <pc:docMk/>
            <pc:sldMk cId="0" sldId="550"/>
            <ac:picMk id="11" creationId="{00000000-0000-0000-0000-000000000000}"/>
          </ac:picMkLst>
        </pc:picChg>
      </pc:sldChg>
      <pc:sldChg chg="modSp mod">
        <pc:chgData name="张 炳" userId="26a9a8d041cd339b" providerId="LiveId" clId="{D6AC4B02-8BE4-43BE-8436-ABE3B573C06D}" dt="2022-04-14T03:36:20.923" v="194" actId="1076"/>
        <pc:sldMkLst>
          <pc:docMk/>
          <pc:sldMk cId="0" sldId="551"/>
        </pc:sldMkLst>
        <pc:spChg chg="mod">
          <ac:chgData name="张 炳" userId="26a9a8d041cd339b" providerId="LiveId" clId="{D6AC4B02-8BE4-43BE-8436-ABE3B573C06D}" dt="2022-04-14T03:36:20.923" v="194" actId="1076"/>
          <ac:spMkLst>
            <pc:docMk/>
            <pc:sldMk cId="0" sldId="551"/>
            <ac:spMk id="8" creationId="{00000000-0000-0000-0000-000000000000}"/>
          </ac:spMkLst>
        </pc:spChg>
      </pc:sldChg>
      <pc:sldChg chg="modSp mod">
        <pc:chgData name="张 炳" userId="26a9a8d041cd339b" providerId="LiveId" clId="{D6AC4B02-8BE4-43BE-8436-ABE3B573C06D}" dt="2022-04-14T03:41:43.722" v="195" actId="20577"/>
        <pc:sldMkLst>
          <pc:docMk/>
          <pc:sldMk cId="0" sldId="554"/>
        </pc:sldMkLst>
        <pc:spChg chg="mod">
          <ac:chgData name="张 炳" userId="26a9a8d041cd339b" providerId="LiveId" clId="{D6AC4B02-8BE4-43BE-8436-ABE3B573C06D}" dt="2022-04-14T03:41:43.722" v="195" actId="20577"/>
          <ac:spMkLst>
            <pc:docMk/>
            <pc:sldMk cId="0" sldId="554"/>
            <ac:spMk id="9" creationId="{00000000-0000-0000-0000-000000000000}"/>
          </ac:spMkLst>
        </pc:spChg>
      </pc:sldChg>
      <pc:sldChg chg="modSp mod">
        <pc:chgData name="张 炳" userId="26a9a8d041cd339b" providerId="LiveId" clId="{D6AC4B02-8BE4-43BE-8436-ABE3B573C06D}" dt="2022-04-18T02:10:01.174" v="198" actId="1076"/>
        <pc:sldMkLst>
          <pc:docMk/>
          <pc:sldMk cId="0" sldId="556"/>
        </pc:sldMkLst>
        <pc:spChg chg="mod">
          <ac:chgData name="张 炳" userId="26a9a8d041cd339b" providerId="LiveId" clId="{D6AC4B02-8BE4-43BE-8436-ABE3B573C06D}" dt="2022-04-18T02:10:01.174" v="198" actId="1076"/>
          <ac:spMkLst>
            <pc:docMk/>
            <pc:sldMk cId="0" sldId="556"/>
            <ac:spMk id="9" creationId="{00000000-0000-0000-0000-000000000000}"/>
          </ac:spMkLst>
        </pc:spChg>
        <pc:picChg chg="mod">
          <ac:chgData name="张 炳" userId="26a9a8d041cd339b" providerId="LiveId" clId="{D6AC4B02-8BE4-43BE-8436-ABE3B573C06D}" dt="2022-04-18T02:09:57.813" v="197" actId="1076"/>
          <ac:picMkLst>
            <pc:docMk/>
            <pc:sldMk cId="0" sldId="556"/>
            <ac:picMk id="11" creationId="{00000000-0000-0000-0000-000000000000}"/>
          </ac:picMkLst>
        </pc:picChg>
      </pc:sldChg>
      <pc:sldChg chg="modSp mod">
        <pc:chgData name="张 炳" userId="26a9a8d041cd339b" providerId="LiveId" clId="{D6AC4B02-8BE4-43BE-8436-ABE3B573C06D}" dt="2022-04-18T02:27:32.410" v="202" actId="1076"/>
        <pc:sldMkLst>
          <pc:docMk/>
          <pc:sldMk cId="0" sldId="559"/>
        </pc:sldMkLst>
        <pc:picChg chg="mod">
          <ac:chgData name="张 炳" userId="26a9a8d041cd339b" providerId="LiveId" clId="{D6AC4B02-8BE4-43BE-8436-ABE3B573C06D}" dt="2022-04-18T02:27:32.410" v="202" actId="1076"/>
          <ac:picMkLst>
            <pc:docMk/>
            <pc:sldMk cId="0" sldId="559"/>
            <ac:picMk id="9" creationId="{00000000-0000-0000-0000-000000000000}"/>
          </ac:picMkLst>
        </pc:picChg>
      </pc:sldChg>
      <pc:sldChg chg="modSp mod">
        <pc:chgData name="张 炳" userId="26a9a8d041cd339b" providerId="LiveId" clId="{D6AC4B02-8BE4-43BE-8436-ABE3B573C06D}" dt="2022-04-18T02:40:04.122" v="203" actId="1076"/>
        <pc:sldMkLst>
          <pc:docMk/>
          <pc:sldMk cId="0" sldId="563"/>
        </pc:sldMkLst>
        <pc:spChg chg="mod">
          <ac:chgData name="张 炳" userId="26a9a8d041cd339b" providerId="LiveId" clId="{D6AC4B02-8BE4-43BE-8436-ABE3B573C06D}" dt="2022-04-18T02:40:04.122" v="203" actId="1076"/>
          <ac:spMkLst>
            <pc:docMk/>
            <pc:sldMk cId="0" sldId="563"/>
            <ac:spMk id="9" creationId="{00000000-0000-0000-0000-000000000000}"/>
          </ac:spMkLst>
        </pc:spChg>
      </pc:sldChg>
      <pc:sldChg chg="modSp mod">
        <pc:chgData name="张 炳" userId="26a9a8d041cd339b" providerId="LiveId" clId="{D6AC4B02-8BE4-43BE-8436-ABE3B573C06D}" dt="2022-04-18T00:53:15.708" v="196" actId="1076"/>
        <pc:sldMkLst>
          <pc:docMk/>
          <pc:sldMk cId="0" sldId="565"/>
        </pc:sldMkLst>
        <pc:picChg chg="mod">
          <ac:chgData name="张 炳" userId="26a9a8d041cd339b" providerId="LiveId" clId="{D6AC4B02-8BE4-43BE-8436-ABE3B573C06D}" dt="2022-04-18T00:53:15.708" v="196" actId="1076"/>
          <ac:picMkLst>
            <pc:docMk/>
            <pc:sldMk cId="0" sldId="565"/>
            <ac:picMk id="10" creationId="{00000000-0000-0000-0000-000000000000}"/>
          </ac:picMkLst>
        </pc:picChg>
      </pc:sldChg>
      <pc:sldChg chg="modSp mod">
        <pc:chgData name="张 炳" userId="26a9a8d041cd339b" providerId="LiveId" clId="{D6AC4B02-8BE4-43BE-8436-ABE3B573C06D}" dt="2022-04-18T03:01:16.442" v="204" actId="207"/>
        <pc:sldMkLst>
          <pc:docMk/>
          <pc:sldMk cId="0" sldId="573"/>
        </pc:sldMkLst>
        <pc:spChg chg="mod">
          <ac:chgData name="张 炳" userId="26a9a8d041cd339b" providerId="LiveId" clId="{D6AC4B02-8BE4-43BE-8436-ABE3B573C06D}" dt="2022-04-18T03:01:16.442" v="204" actId="207"/>
          <ac:spMkLst>
            <pc:docMk/>
            <pc:sldMk cId="0" sldId="573"/>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6FA055-3B7B-41F9-8C0B-4160B0757A55}" type="datetimeFigureOut">
              <a:rPr lang="zh-CN" altLang="en-US" smtClean="0"/>
              <a:pPr/>
              <a:t>2024/4/18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86B829-4D9B-4039-9B2E-CDFCC89726FC}" type="slidenum">
              <a:rPr lang="zh-CN" altLang="en-US" smtClean="0"/>
              <a:pPr/>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401FEB-A0BF-432C-BAD3-DDF19C1482FC}" type="datetimeFigureOut">
              <a:rPr lang="zh-CN" altLang="en-US" smtClean="0"/>
              <a:pPr/>
              <a:t>2024/4/18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571777-6175-4BEB-911C-5EAB9356E49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29</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30</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34</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35</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36</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37</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38</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39</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40</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48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59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64</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65</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66</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67</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69</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70</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72</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74</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77</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78</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79</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80</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81</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82</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93</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94</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95</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97</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98</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99</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100</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101</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102</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104</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105</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106</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109</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111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113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115</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120</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121</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122</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124</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125</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11</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127</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128</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129</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
        <p:nvSpPr>
          <p:cNvPr id="6"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143372" y="857242"/>
            <a:ext cx="4564042" cy="207169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8" name="图片占位符 7"/>
          <p:cNvSpPr>
            <a:spLocks noGrp="1"/>
          </p:cNvSpPr>
          <p:nvPr>
            <p:ph type="pic" sz="quarter" idx="11"/>
          </p:nvPr>
        </p:nvSpPr>
        <p:spPr>
          <a:xfrm>
            <a:off x="785815" y="928689"/>
            <a:ext cx="2643187" cy="2786062"/>
          </a:xfrm>
        </p:spPr>
        <p:txBody>
          <a:bodyPr/>
          <a:lstStyle/>
          <a:p>
            <a:endParaRPr lang="zh-CN" altLang="en-US"/>
          </a:p>
        </p:txBody>
      </p:sp>
      <p:sp>
        <p:nvSpPr>
          <p:cNvPr id="9"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7"/>
            <a:ext cx="7886700" cy="2139553"/>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51CD21A3-4AB3-4FC6-AAAF-4DD394124CE3}"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68313" y="844154"/>
            <a:ext cx="4027487" cy="3750469"/>
          </a:xfrm>
        </p:spPr>
        <p:txBody>
          <a:bodyPr/>
          <a:lstStyle>
            <a:lvl2pPr marL="742950" indent="-285750" algn="l" rtl="0" eaLnBrk="1" fontAlgn="base" hangingPunct="1">
              <a:lnSpc>
                <a:spcPct val="150000"/>
              </a:lnSpc>
              <a:spcBef>
                <a:spcPct val="20000"/>
              </a:spcBef>
              <a:spcAft>
                <a:spcPct val="0"/>
              </a:spcAft>
              <a:buClr>
                <a:schemeClr val="accent6"/>
              </a:buClr>
              <a:buFont typeface="Wingdings" pitchFamily="2" charset="2"/>
              <a:buChar char="l"/>
              <a:defRPr/>
            </a:lvl2pPr>
            <a:lvl3pPr marL="1143000" indent="-285750" algn="l" rtl="0" eaLnBrk="1" fontAlgn="base" hangingPunct="1">
              <a:lnSpc>
                <a:spcPct val="150000"/>
              </a:lnSpc>
              <a:spcBef>
                <a:spcPct val="20000"/>
              </a:spcBef>
              <a:spcAft>
                <a:spcPct val="0"/>
              </a:spcAft>
              <a:buClr>
                <a:schemeClr val="accent6"/>
              </a:buClr>
              <a:buFont typeface="Wingdings" pitchFamily="2" charset="2"/>
              <a:buChar char="l"/>
              <a:defRPr/>
            </a:lvl3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44154"/>
            <a:ext cx="4027488"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872550F5-49B5-485E-A41F-D21BACD6FDD0}"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30245"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45" y="1878806"/>
            <a:ext cx="3868737"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725A47-9BB4-4C61-AA3F-F8BEB313E901}"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EB84D4-D3AC-4D0D-92F3-4E29699CCF8A}"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9" name="Rectangle 3"/>
          <p:cNvSpPr>
            <a:spLocks noChangeArrowheads="1"/>
          </p:cNvSpPr>
          <p:nvPr userDrawn="1"/>
        </p:nvSpPr>
        <p:spPr bwMode="auto">
          <a:xfrm>
            <a:off x="468313" y="750095"/>
            <a:ext cx="8229600" cy="3857625"/>
          </a:xfrm>
          <a:prstGeom prst="rect">
            <a:avLst/>
          </a:prstGeom>
          <a:noFill/>
          <a:ln>
            <a:noFill/>
          </a:ln>
        </p:spPr>
        <p:txBody>
          <a:bodyPr/>
          <a:lstStyle/>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了解静态网站与动态网站的概念及区别</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a:t>
            </a:r>
            <a:r>
              <a:rPr lang="en-US" altLang="zh-CN" sz="2000" b="1" i="0">
                <a:latin typeface="Adobe 仿宋 Std R" pitchFamily="18" charset="-122"/>
                <a:ea typeface="Adobe 仿宋 Std R" pitchFamily="18" charset="-122"/>
              </a:rPr>
              <a:t>B/S</a:t>
            </a:r>
            <a:r>
              <a:rPr lang="zh-CN" altLang="en-US" sz="2000" b="1" i="0">
                <a:latin typeface="Adobe 仿宋 Std R" pitchFamily="18" charset="-122"/>
                <a:ea typeface="Adobe 仿宋 Std R" pitchFamily="18" charset="-122"/>
              </a:rPr>
              <a:t>结构与</a:t>
            </a:r>
            <a:r>
              <a:rPr lang="en-US" altLang="zh-CN" sz="2000" b="1" i="0">
                <a:latin typeface="Adobe 仿宋 Std R" pitchFamily="18" charset="-122"/>
                <a:ea typeface="Adobe 仿宋 Std R" pitchFamily="18" charset="-122"/>
              </a:rPr>
              <a:t>C/S</a:t>
            </a:r>
            <a:r>
              <a:rPr lang="zh-CN" altLang="en-US" sz="2000" b="1" i="0">
                <a:latin typeface="Adobe 仿宋 Std R" pitchFamily="18" charset="-122"/>
                <a:ea typeface="Adobe 仿宋 Std R" pitchFamily="18" charset="-122"/>
              </a:rPr>
              <a:t>结构的概念及区别</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a:t>
            </a:r>
            <a:r>
              <a:rPr lang="en-US" altLang="zh-CN" sz="2000" b="1" i="0">
                <a:latin typeface="Adobe 仿宋 Std R" pitchFamily="18" charset="-122"/>
                <a:ea typeface="Adobe 仿宋 Std R" pitchFamily="18" charset="-122"/>
              </a:rPr>
              <a:t>B/S</a:t>
            </a:r>
            <a:r>
              <a:rPr lang="zh-CN" altLang="en-US" sz="2000" b="1" i="0">
                <a:latin typeface="Adobe 仿宋 Std R" pitchFamily="18" charset="-122"/>
                <a:ea typeface="Adobe 仿宋 Std R" pitchFamily="18" charset="-122"/>
              </a:rPr>
              <a:t>结构的工作原理</a:t>
            </a:r>
            <a:endParaRPr lang="en-US" altLang="zh-CN"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a:t>
            </a:r>
            <a:r>
              <a:rPr lang="en-US" altLang="zh-CN" sz="2000" b="1" i="0">
                <a:latin typeface="Adobe 仿宋 Std R" pitchFamily="18" charset="-122"/>
                <a:ea typeface="Adobe 仿宋 Std R" pitchFamily="18" charset="-122"/>
              </a:rPr>
              <a:t>JSP</a:t>
            </a:r>
            <a:r>
              <a:rPr lang="zh-CN" altLang="en-US" sz="2000" b="1" i="0">
                <a:latin typeface="Adobe 仿宋 Std R" pitchFamily="18" charset="-122"/>
                <a:ea typeface="Adobe 仿宋 Std R" pitchFamily="18" charset="-122"/>
              </a:rPr>
              <a:t>技术</a:t>
            </a:r>
            <a:endParaRPr lang="en-US" altLang="zh-CN"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a:t>
            </a:r>
            <a:r>
              <a:rPr lang="en-US" altLang="zh-CN" sz="2000" b="1" i="0">
                <a:latin typeface="Adobe 仿宋 Std R" pitchFamily="18" charset="-122"/>
                <a:ea typeface="Adobe 仿宋 Std R" pitchFamily="18" charset="-122"/>
              </a:rPr>
              <a:t>JSP</a:t>
            </a:r>
            <a:r>
              <a:rPr lang="zh-CN" altLang="en-US" sz="2000" b="1" i="0">
                <a:latin typeface="Adobe 仿宋 Std R" pitchFamily="18" charset="-122"/>
                <a:ea typeface="Adobe 仿宋 Std R" pitchFamily="18" charset="-122"/>
              </a:rPr>
              <a:t>执行过程</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掌握如何搭建</a:t>
            </a:r>
            <a:r>
              <a:rPr lang="en-US" altLang="zh-CN" sz="2000" b="1" i="0">
                <a:latin typeface="Adobe 仿宋 Std R" pitchFamily="18" charset="-122"/>
                <a:ea typeface="Adobe 仿宋 Std R" pitchFamily="18" charset="-122"/>
              </a:rPr>
              <a:t>JSP</a:t>
            </a:r>
            <a:r>
              <a:rPr lang="zh-CN" altLang="en-US" sz="2000" b="1" i="0">
                <a:latin typeface="Adobe 仿宋 Std R" pitchFamily="18" charset="-122"/>
                <a:ea typeface="Adobe 仿宋 Std R" pitchFamily="18" charset="-122"/>
              </a:rPr>
              <a:t>开发环境</a:t>
            </a: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掌握如何建立</a:t>
            </a:r>
            <a:r>
              <a:rPr lang="en-US" altLang="zh-CN" sz="2000" b="1" i="0">
                <a:latin typeface="Adobe 仿宋 Std R" pitchFamily="18" charset="-122"/>
                <a:ea typeface="Adobe 仿宋 Std R" pitchFamily="18" charset="-122"/>
              </a:rPr>
              <a:t>Web</a:t>
            </a:r>
            <a:r>
              <a:rPr lang="zh-CN" altLang="en-US" sz="2000" b="1" i="0">
                <a:latin typeface="Adobe 仿宋 Std R" pitchFamily="18" charset="-122"/>
                <a:ea typeface="Adobe 仿宋 Std R" pitchFamily="18" charset="-122"/>
              </a:rPr>
              <a:t>动态项目</a:t>
            </a:r>
          </a:p>
          <a:p>
            <a:pPr marL="342900" indent="-342900">
              <a:lnSpc>
                <a:spcPct val="150000"/>
              </a:lnSpc>
              <a:spcBef>
                <a:spcPct val="20000"/>
              </a:spcBef>
              <a:buClr>
                <a:schemeClr val="accent6"/>
              </a:buClr>
              <a:buFont typeface="Wingdings" pitchFamily="2" charset="2"/>
              <a:buChar char="l"/>
              <a:defRPr/>
            </a:pPr>
            <a:r>
              <a:rPr lang="zh-CN" altLang="en-US" b="1" i="0">
                <a:latin typeface="Adobe 仿宋 Std R" pitchFamily="18" charset="-122"/>
                <a:ea typeface="Adobe 仿宋 Std R" pitchFamily="18" charset="-122"/>
              </a:rPr>
              <a:t>了解</a:t>
            </a:r>
            <a:r>
              <a:rPr lang="en-US" altLang="zh-CN" b="1" i="0">
                <a:latin typeface="Adobe 仿宋 Std R" pitchFamily="18" charset="-122"/>
                <a:ea typeface="Adobe 仿宋 Std R" pitchFamily="18" charset="-122"/>
              </a:rPr>
              <a:t>Web</a:t>
            </a:r>
            <a:r>
              <a:rPr lang="zh-CN" altLang="en-US" b="1" i="0">
                <a:latin typeface="Adobe 仿宋 Std R" pitchFamily="18" charset="-122"/>
                <a:ea typeface="Adobe 仿宋 Std R" pitchFamily="18" charset="-122"/>
              </a:rPr>
              <a:t>应用的目录结构</a:t>
            </a:r>
            <a:endParaRPr lang="zh-CN" altLang="en-US"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了解项目的打包发布</a:t>
            </a:r>
            <a:endParaRPr lang="en-US" altLang="zh-CN" sz="2000" b="1" i="0">
              <a:latin typeface="Adobe 仿宋 Std R" pitchFamily="18" charset="-122"/>
              <a:ea typeface="Adobe 仿宋 Std R"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b="1" i="0">
                <a:latin typeface="Adobe 仿宋 Std R" pitchFamily="18" charset="-122"/>
                <a:ea typeface="Adobe 仿宋 Std R" pitchFamily="18" charset="-122"/>
              </a:rPr>
              <a:t>掌握</a:t>
            </a:r>
            <a:r>
              <a:rPr lang="en-US" altLang="zh-CN" sz="2000" b="1" i="0">
                <a:latin typeface="Adobe 仿宋 Std R" pitchFamily="18" charset="-122"/>
                <a:ea typeface="Adobe 仿宋 Std R" pitchFamily="18" charset="-122"/>
              </a:rPr>
              <a:t>Web</a:t>
            </a:r>
            <a:r>
              <a:rPr lang="zh-CN" altLang="en-US" sz="2000" b="1" i="0">
                <a:latin typeface="Adobe 仿宋 Std R" pitchFamily="18" charset="-122"/>
                <a:ea typeface="Adobe 仿宋 Std R" pitchFamily="18" charset="-122"/>
              </a:rPr>
              <a:t>程序的调试技巧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5" name="Rectangle 3"/>
          <p:cNvSpPr>
            <a:spLocks noChangeArrowheads="1"/>
          </p:cNvSpPr>
          <p:nvPr userDrawn="1"/>
        </p:nvSpPr>
        <p:spPr bwMode="auto">
          <a:xfrm>
            <a:off x="468313" y="844153"/>
            <a:ext cx="8229600" cy="3737372"/>
          </a:xfrm>
          <a:prstGeom prst="rect">
            <a:avLst/>
          </a:prstGeom>
          <a:noFill/>
          <a:ln w="9525">
            <a:noFill/>
            <a:miter lim="800000"/>
            <a:headEnd/>
            <a:tailEnd/>
          </a:ln>
        </p:spPr>
        <p:txBody>
          <a:bodyPr/>
          <a:lstStyle/>
          <a:p>
            <a:pPr marL="342900" indent="-342900">
              <a:lnSpc>
                <a:spcPct val="150000"/>
              </a:lnSpc>
              <a:spcBef>
                <a:spcPct val="20000"/>
              </a:spcBef>
              <a:buFont typeface="Arial" charset="0"/>
              <a:buChar char="•"/>
            </a:pPr>
            <a:endParaRPr lang="en-US" altLang="zh-CN" sz="2000">
              <a:latin typeface="Calibri" pitchFamily="34" charset="0"/>
            </a:endParaRPr>
          </a:p>
          <a:p>
            <a:pPr marL="342900" indent="-342900">
              <a:lnSpc>
                <a:spcPct val="150000"/>
              </a:lnSpc>
              <a:spcBef>
                <a:spcPct val="20000"/>
              </a:spcBef>
              <a:buFont typeface="Arial" charset="0"/>
              <a:buChar char="•"/>
            </a:pPr>
            <a:endParaRPr lang="zh-CN" altLang="en-US" sz="2000">
              <a:latin typeface="Calibri" pitchFamily="34" charset="0"/>
            </a:endParaRPr>
          </a:p>
          <a:p>
            <a:pPr marL="342900" indent="-342900">
              <a:lnSpc>
                <a:spcPct val="150000"/>
              </a:lnSpc>
              <a:spcBef>
                <a:spcPct val="20000"/>
              </a:spcBef>
              <a:buFont typeface="Arial" charset="0"/>
              <a:buChar char="•"/>
            </a:pPr>
            <a:endParaRPr lang="zh-CN" altLang="en-US" sz="2000">
              <a:latin typeface="Calibri" pitchFamily="34" charset="0"/>
            </a:endParaRPr>
          </a:p>
        </p:txBody>
      </p:sp>
      <p:graphicFrame>
        <p:nvGraphicFramePr>
          <p:cNvPr id="6" name="Group 96"/>
          <p:cNvGraphicFramePr>
            <a:graphicFrameLocks noGrp="1"/>
          </p:cNvGraphicFramePr>
          <p:nvPr userDrawn="1"/>
        </p:nvGraphicFramePr>
        <p:xfrm>
          <a:off x="611193" y="789385"/>
          <a:ext cx="7748587" cy="3792138"/>
        </p:xfrm>
        <a:graphic>
          <a:graphicData uri="http://schemas.openxmlformats.org/drawingml/2006/table">
            <a:tbl>
              <a:tblPr/>
              <a:tblGrid>
                <a:gridCol w="4392612">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92150">
                  <a:extLst>
                    <a:ext uri="{9D8B030D-6E8A-4147-A177-3AD203B41FA5}">
                      <a16:colId xmlns:a16="http://schemas.microsoft.com/office/drawing/2014/main" val="20005"/>
                    </a:ext>
                  </a:extLst>
                </a:gridCol>
              </a:tblGrid>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知识点</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听</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看</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抄</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改</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写</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8752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静态网站与动态网站的概念及区别</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B/S</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结构与</a:t>
                      </a: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C/S</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结构的概念及区别</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6920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B/S</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结构的工作原理</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技术</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执行过程</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如何搭建</a:t>
                      </a:r>
                      <a:r>
                        <a:rPr kumimoji="0" lang="en-US" altLang="zh-CN"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JSP</a:t>
                      </a:r>
                      <a:r>
                        <a:rPr kumimoji="0" lang="zh-CN" altLang="en-US" sz="1400" b="1" i="0" u="none" strike="noStrike" cap="none" normalizeH="0" baseline="0" dirty="0">
                          <a:ln>
                            <a:noFill/>
                          </a:ln>
                          <a:solidFill>
                            <a:schemeClr val="tx1">
                              <a:lumMod val="75000"/>
                              <a:lumOff val="25000"/>
                            </a:schemeClr>
                          </a:solidFill>
                          <a:effectLst/>
                          <a:latin typeface="Adobe 仿宋 Std R" pitchFamily="18" charset="-122"/>
                          <a:ea typeface="Adobe 仿宋 Std R" pitchFamily="18" charset="-122"/>
                        </a:rPr>
                        <a:t>开发环境</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如何建立</a:t>
                      </a: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动态项目</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应用的目录结构</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338206">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项目的打包发布</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endParaRP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33679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Web</a:t>
                      </a:r>
                      <a:r>
                        <a:rPr kumimoji="0" lang="zh-CN" altLang="en-US" sz="1400" b="1" i="0" u="none" strike="noStrike" cap="none" normalizeH="0" baseline="0">
                          <a:ln>
                            <a:noFill/>
                          </a:ln>
                          <a:solidFill>
                            <a:schemeClr val="tx1">
                              <a:lumMod val="75000"/>
                              <a:lumOff val="25000"/>
                            </a:schemeClr>
                          </a:solidFill>
                          <a:effectLst/>
                          <a:latin typeface="Adobe 仿宋 Std R" pitchFamily="18" charset="-122"/>
                          <a:ea typeface="Adobe 仿宋 Std R" pitchFamily="18" charset="-122"/>
                        </a:rPr>
                        <a:t>程序的调试技巧</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accent6"/>
                          </a:solidFill>
                          <a:effectLst/>
                          <a:latin typeface="Adobe 仿宋 Std R" pitchFamily="18" charset="-122"/>
                          <a:ea typeface="Adobe 仿宋 Std R" pitchFamily="18" charset="-122"/>
                        </a:rPr>
                        <a:t>★</a:t>
                      </a:r>
                    </a:p>
                  </a:txBody>
                  <a:tcPr marT="34292" marB="3429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10"/>
                  </a:ext>
                </a:extLst>
              </a:tr>
            </a:tbl>
          </a:graphicData>
        </a:graphic>
      </p:graphicFrame>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仅标题">
    <p:spTree>
      <p:nvGrpSpPr>
        <p:cNvPr id="1" name=""/>
        <p:cNvGrpSpPr/>
        <p:nvPr/>
      </p:nvGrpSpPr>
      <p:grpSpPr>
        <a:xfrm>
          <a:off x="0" y="0"/>
          <a:ext cx="0" cy="0"/>
          <a:chOff x="0" y="0"/>
          <a:chExt cx="0" cy="0"/>
        </a:xfrm>
      </p:grpSpPr>
      <p:sp>
        <p:nvSpPr>
          <p:cNvPr id="10" name="Rectangle 3"/>
          <p:cNvSpPr>
            <a:spLocks noGrp="1" noChangeArrowheads="1"/>
          </p:cNvSpPr>
          <p:nvPr userDrawn="1">
            <p:ph idx="4294967295"/>
          </p:nvPr>
        </p:nvSpPr>
        <p:spPr>
          <a:xfrm>
            <a:off x="4572000" y="842965"/>
            <a:ext cx="4103688" cy="3402806"/>
          </a:xfrm>
        </p:spPr>
        <p:txBody>
          <a:bodyPr/>
          <a:lstStyle/>
          <a:p>
            <a:pPr lvl="0"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solidFill>
                  <a:schemeClr val="tx1">
                    <a:lumMod val="75000"/>
                    <a:lumOff val="25000"/>
                  </a:schemeClr>
                </a:solidFill>
                <a:ea typeface="Adobe 宋体 Std L" pitchFamily="18" charset="-122"/>
              </a:rPr>
              <a:t>第五级</a:t>
            </a:r>
            <a:endParaRPr kumimoji="0" lang="zh-CN" altLang="en-US" sz="2000">
              <a:solidFill>
                <a:schemeClr val="tx1">
                  <a:lumMod val="75000"/>
                  <a:lumOff val="25000"/>
                </a:schemeClr>
              </a:solidFill>
              <a:latin typeface="Adobe 宋体 Std L" pitchFamily="18" charset="-122"/>
              <a:ea typeface="Adobe 宋体 Std L" pitchFamily="18" charset="-122"/>
            </a:endParaRPr>
          </a:p>
        </p:txBody>
      </p:sp>
      <p:pic>
        <p:nvPicPr>
          <p:cNvPr id="12" name="Picture 6" descr="d:\360se6\USERDA~1\Temp\9688751.jpg"/>
          <p:cNvPicPr>
            <a:picLocks noChangeAspect="1" noChangeArrowheads="1"/>
          </p:cNvPicPr>
          <p:nvPr userDrawn="1"/>
        </p:nvPicPr>
        <p:blipFill>
          <a:blip r:embed="rId2"/>
          <a:srcRect/>
          <a:stretch>
            <a:fillRect/>
          </a:stretch>
        </p:blipFill>
        <p:spPr bwMode="auto">
          <a:xfrm>
            <a:off x="560388" y="1558531"/>
            <a:ext cx="4032250" cy="2268140"/>
          </a:xfrm>
          <a:prstGeom prst="rect">
            <a:avLst/>
          </a:prstGeom>
          <a:noFill/>
          <a:ln w="9525">
            <a:noFill/>
            <a:miter lim="800000"/>
            <a:headEnd/>
            <a:tailEnd/>
          </a:ln>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4859338" y="581028"/>
            <a:ext cx="3816350" cy="4320779"/>
          </a:xfrm>
        </p:spPr>
        <p:txBody>
          <a:bodyPr/>
          <a:lstStyle/>
          <a:p>
            <a:pPr lvl="0" eaLnBrk="1" hangingPunct="1">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zh-CN" altLang="en-US" sz="1600">
              <a:latin typeface="Adobe 宋体 Std L" pitchFamily="18" charset="-122"/>
              <a:ea typeface="Adobe 宋体 Std L" pitchFamily="18" charset="-122"/>
              <a:cs typeface="华文细黑" pitchFamily="2" charset="-122"/>
            </a:endParaRPr>
          </a:p>
        </p:txBody>
      </p:sp>
      <p:pic>
        <p:nvPicPr>
          <p:cNvPr id="7" name="Picture 6" descr="d:\360se6\USERDA~1\Temp\MAX_80~1.JPG"/>
          <p:cNvPicPr>
            <a:picLocks noChangeAspect="1" noChangeArrowheads="1"/>
          </p:cNvPicPr>
          <p:nvPr userDrawn="1"/>
        </p:nvPicPr>
        <p:blipFill>
          <a:blip r:embed="rId2"/>
          <a:srcRect/>
          <a:stretch>
            <a:fillRect/>
          </a:stretch>
        </p:blipFill>
        <p:spPr bwMode="auto">
          <a:xfrm>
            <a:off x="539757" y="1707357"/>
            <a:ext cx="4029075" cy="2159794"/>
          </a:xfrm>
          <a:prstGeom prst="rect">
            <a:avLst/>
          </a:prstGeom>
          <a:noFill/>
          <a:ln w="9525">
            <a:noFill/>
            <a:miter lim="800000"/>
            <a:headEnd/>
            <a:tailEnd/>
          </a:ln>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仅标题">
    <p:spTree>
      <p:nvGrpSpPr>
        <p:cNvPr id="1" name=""/>
        <p:cNvGrpSpPr/>
        <p:nvPr/>
      </p:nvGrpSpPr>
      <p:grpSpPr>
        <a:xfrm>
          <a:off x="0" y="0"/>
          <a:ext cx="0" cy="0"/>
          <a:chOff x="0" y="0"/>
          <a:chExt cx="0" cy="0"/>
        </a:xfrm>
      </p:grpSpPr>
      <p:sp>
        <p:nvSpPr>
          <p:cNvPr id="8" name="Rectangle 3"/>
          <p:cNvSpPr>
            <a:spLocks noGrp="1" noChangeArrowheads="1"/>
          </p:cNvSpPr>
          <p:nvPr userDrawn="1">
            <p:ph idx="4294967295"/>
          </p:nvPr>
        </p:nvSpPr>
        <p:spPr>
          <a:xfrm>
            <a:off x="4572000" y="789385"/>
            <a:ext cx="4103688" cy="3737372"/>
          </a:xfrm>
        </p:spPr>
        <p:txBody>
          <a:bodyPr/>
          <a:lstStyle/>
          <a:p>
            <a:pPr marL="533400" lvl="0" indent="-285750" defTabSz="266700" eaLnBrk="1" hangingPunct="1">
              <a:lnSpc>
                <a:spcPct val="150000"/>
              </a:lnSpc>
              <a:buFont typeface="Wingdings" pitchFamily="2" charset="2"/>
              <a:buNone/>
              <a:defRPr/>
            </a:pPr>
            <a:r>
              <a:rPr kumimoji="0" lang="zh-CN" altLang="en-US" sz="2800" b="1">
                <a:ea typeface="Adobe 宋体 Std L" pitchFamily="18" charset="-122"/>
              </a:rPr>
              <a:t>单击此处编辑母版文本样式</a:t>
            </a:r>
          </a:p>
          <a:p>
            <a:pPr marL="533400" lvl="1" indent="-285750" defTabSz="266700" eaLnBrk="1" hangingPunct="1">
              <a:lnSpc>
                <a:spcPct val="150000"/>
              </a:lnSpc>
              <a:buFont typeface="Wingdings" pitchFamily="2" charset="2"/>
              <a:buNone/>
              <a:defRPr/>
            </a:pPr>
            <a:r>
              <a:rPr kumimoji="0" lang="zh-CN" altLang="en-US" sz="2800" b="1">
                <a:ea typeface="Adobe 宋体 Std L" pitchFamily="18" charset="-122"/>
              </a:rPr>
              <a:t>第二级</a:t>
            </a:r>
          </a:p>
          <a:p>
            <a:pPr marL="533400" lvl="2" indent="-285750" defTabSz="266700" eaLnBrk="1" hangingPunct="1">
              <a:lnSpc>
                <a:spcPct val="150000"/>
              </a:lnSpc>
              <a:buFont typeface="Wingdings" pitchFamily="2" charset="2"/>
              <a:buNone/>
              <a:defRPr/>
            </a:pPr>
            <a:r>
              <a:rPr kumimoji="0" lang="zh-CN" altLang="en-US" sz="2800" b="1">
                <a:ea typeface="Adobe 宋体 Std L" pitchFamily="18" charset="-122"/>
              </a:rPr>
              <a:t>第三级</a:t>
            </a:r>
          </a:p>
          <a:p>
            <a:pPr marL="533400" lvl="3" indent="-285750" defTabSz="266700" eaLnBrk="1" hangingPunct="1">
              <a:lnSpc>
                <a:spcPct val="150000"/>
              </a:lnSpc>
              <a:buFont typeface="Wingdings" pitchFamily="2" charset="2"/>
              <a:buNone/>
              <a:defRPr/>
            </a:pPr>
            <a:r>
              <a:rPr kumimoji="0" lang="zh-CN" altLang="en-US" sz="2800" b="1">
                <a:ea typeface="Adobe 宋体 Std L" pitchFamily="18" charset="-122"/>
              </a:rPr>
              <a:t>第四级</a:t>
            </a:r>
          </a:p>
          <a:p>
            <a:pPr marL="533400" lvl="4" indent="-285750" defTabSz="266700" eaLnBrk="1" hangingPunct="1">
              <a:lnSpc>
                <a:spcPct val="150000"/>
              </a:lnSpc>
              <a:buFont typeface="Wingdings" pitchFamily="2" charset="2"/>
              <a:buNone/>
              <a:defRPr/>
            </a:pPr>
            <a:r>
              <a:rPr kumimoji="0" lang="zh-CN" altLang="en-US" sz="2800" b="1">
                <a:ea typeface="Adobe 宋体 Std L" pitchFamily="18" charset="-122"/>
              </a:rPr>
              <a:t>第五级</a:t>
            </a:r>
            <a:endParaRPr kumimoji="0" lang="en-US" altLang="zh-CN" sz="2000">
              <a:latin typeface="Adobe 宋体 Std L" pitchFamily="18" charset="-122"/>
              <a:ea typeface="Adobe 宋体 Std L" pitchFamily="18" charset="-122"/>
            </a:endParaRPr>
          </a:p>
        </p:txBody>
      </p:sp>
      <p:pic>
        <p:nvPicPr>
          <p:cNvPr id="10" name="Picture 5" descr="F:\2014宣传设计\0424-教学课件\研发ppt\0f019fbcc7819d7e3be41efa119be459.jpg"/>
          <p:cNvPicPr>
            <a:picLocks noChangeAspect="1" noChangeArrowheads="1"/>
          </p:cNvPicPr>
          <p:nvPr userDrawn="1"/>
        </p:nvPicPr>
        <p:blipFill rotWithShape="1">
          <a:blip r:embed="rId2">
            <a:duotone>
              <a:schemeClr val="accent6">
                <a:shade val="45000"/>
                <a:satMod val="135000"/>
              </a:schemeClr>
              <a:prstClr val="white"/>
            </a:duotone>
          </a:blip>
          <a:srcRect l="813" r="-30"/>
          <a:stretch/>
        </p:blipFill>
        <p:spPr bwMode="auto">
          <a:xfrm>
            <a:off x="553101" y="951570"/>
            <a:ext cx="4010988" cy="2646294"/>
          </a:xfrm>
          <a:prstGeom prst="rect">
            <a:avLst/>
          </a:prstGeom>
          <a:noFill/>
          <a:effectLst>
            <a:reflection blurRad="6350" stA="50000" endA="300" endPos="38500" dist="50800" dir="5400000" sy="-100000" algn="bl" rotWithShape="0"/>
          </a:effectLst>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37504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539750" y="832247"/>
            <a:ext cx="8135938" cy="3737372"/>
          </a:xfrm>
        </p:spPr>
        <p:txBody>
          <a:bodyPr/>
          <a:lstStyle/>
          <a:p>
            <a:pPr lvl="0" eaLnBrk="1" hangingPunct="1">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en-US" altLang="zh-CN" sz="1800">
              <a:latin typeface="Adobe 宋体 Std L" pitchFamily="18" charset="-122"/>
              <a:ea typeface="Adobe 宋体 Std L" pitchFamily="18" charset="-122"/>
              <a:cs typeface="华文细黑" pitchFamily="2" charset="-122"/>
            </a:endParaRPr>
          </a:p>
        </p:txBody>
      </p:sp>
      <p:sp>
        <p:nvSpPr>
          <p:cNvPr id="7" name="Text Box 5"/>
          <p:cNvSpPr txBox="1">
            <a:spLocks noChangeArrowheads="1"/>
          </p:cNvSpPr>
          <p:nvPr userDrawn="1"/>
        </p:nvSpPr>
        <p:spPr bwMode="auto">
          <a:xfrm>
            <a:off x="1547818" y="4008838"/>
            <a:ext cx="6429375" cy="408623"/>
          </a:xfrm>
          <a:prstGeom prst="roundRect">
            <a:avLst/>
          </a:prstGeom>
          <a:solidFill>
            <a:srgbClr val="23A3AE"/>
          </a:solidFill>
          <a:ln>
            <a:noFill/>
            <a:headEnd/>
            <a:tailEn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i="0" kern="1200">
                <a:solidFill>
                  <a:schemeClr val="bg1"/>
                </a:solidFill>
                <a:latin typeface="Adobe 仿宋 Std R" pitchFamily="18" charset="-122"/>
                <a:ea typeface="Adobe 仿宋 Std R" pitchFamily="18" charset="-122"/>
                <a:cs typeface="+mn-cs"/>
              </a:rPr>
              <a:t>单击此处编辑母版文本样式</a:t>
            </a:r>
          </a:p>
        </p:txBody>
      </p:sp>
      <p:pic>
        <p:nvPicPr>
          <p:cNvPr id="11" name="图片 5"/>
          <p:cNvPicPr>
            <a:picLocks noChangeAspect="1"/>
          </p:cNvPicPr>
          <p:nvPr userDrawn="1"/>
        </p:nvPicPr>
        <p:blipFill>
          <a:blip r:embed="rId2" cstate="print">
            <a:clrChange>
              <a:clrFrom>
                <a:srgbClr val="FFFFFF"/>
              </a:clrFrom>
              <a:clrTo>
                <a:srgbClr val="FFFFFF">
                  <a:alpha val="0"/>
                </a:srgbClr>
              </a:clrTo>
            </a:clrChange>
          </a:blip>
          <a:srcRect/>
          <a:stretch>
            <a:fillRect/>
          </a:stretch>
        </p:blipFill>
        <p:spPr bwMode="auto">
          <a:xfrm>
            <a:off x="7685088" y="3975497"/>
            <a:ext cx="493712" cy="371475"/>
          </a:xfrm>
          <a:prstGeom prst="rect">
            <a:avLst/>
          </a:prstGeom>
          <a:noFill/>
          <a:ln w="9525">
            <a:noFill/>
            <a:miter lim="800000"/>
            <a:headEnd/>
            <a:tailEnd/>
          </a:ln>
        </p:spPr>
      </p:pic>
      <p:sp>
        <p:nvSpPr>
          <p:cNvPr id="6"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仅标题">
    <p:spTree>
      <p:nvGrpSpPr>
        <p:cNvPr id="1" name=""/>
        <p:cNvGrpSpPr/>
        <p:nvPr/>
      </p:nvGrpSpPr>
      <p:grpSpPr>
        <a:xfrm>
          <a:off x="0" y="0"/>
          <a:ext cx="0" cy="0"/>
          <a:chOff x="0" y="0"/>
          <a:chExt cx="0" cy="0"/>
        </a:xfrm>
      </p:grpSpPr>
      <p:sp>
        <p:nvSpPr>
          <p:cNvPr id="8" name="Rectangle 3"/>
          <p:cNvSpPr>
            <a:spLocks noGrp="1" noChangeArrowheads="1"/>
          </p:cNvSpPr>
          <p:nvPr userDrawn="1">
            <p:ph idx="4294967295"/>
          </p:nvPr>
        </p:nvSpPr>
        <p:spPr>
          <a:xfrm>
            <a:off x="539750" y="844157"/>
            <a:ext cx="8135938" cy="2430065"/>
          </a:xfrm>
        </p:spPr>
        <p:txBody>
          <a:bodyPr/>
          <a:lstStyle/>
          <a:p>
            <a:pPr lvl="0" eaLnBrk="1" hangingPunct="1">
              <a:lnSpc>
                <a:spcPct val="150000"/>
              </a:lnSpc>
              <a:buClr>
                <a:schemeClr val="accent6"/>
              </a:buClr>
              <a:buFont typeface="Wingdings" pitchFamily="2" charset="2"/>
              <a:buChar char="l"/>
              <a:defRPr/>
            </a:pPr>
            <a:r>
              <a:rPr kumimoji="0" lang="zh-CN" altLang="en-US" b="1">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b="1">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b="1">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b="1">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b="1">
                <a:ea typeface="Adobe 宋体 Std L" pitchFamily="18" charset="-122"/>
              </a:rPr>
              <a:t>第五级</a:t>
            </a:r>
            <a:endParaRPr kumimoji="0" lang="zh-CN" altLang="en-US">
              <a:latin typeface="Adobe 宋体 Std L" pitchFamily="18" charset="-122"/>
              <a:ea typeface="Adobe 宋体 Std L" pitchFamily="18" charset="-122"/>
              <a:cs typeface="华文细黑" pitchFamily="2" charset="-122"/>
            </a:endParaRPr>
          </a:p>
        </p:txBody>
      </p:sp>
      <p:sp>
        <p:nvSpPr>
          <p:cNvPr id="10" name="Rectangle 3"/>
          <p:cNvSpPr>
            <a:spLocks noChangeArrowheads="1"/>
          </p:cNvSpPr>
          <p:nvPr userDrawn="1"/>
        </p:nvSpPr>
        <p:spPr bwMode="auto">
          <a:xfrm>
            <a:off x="863600" y="3536158"/>
            <a:ext cx="7416800" cy="926306"/>
          </a:xfrm>
          <a:prstGeom prst="roundRect">
            <a:avLst>
              <a:gd name="adj" fmla="val 5421"/>
            </a:avLst>
          </a:prstGeo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marL="0" indent="0">
              <a:lnSpc>
                <a:spcPct val="150000"/>
              </a:lnSpc>
              <a:spcBef>
                <a:spcPct val="20000"/>
              </a:spcBef>
              <a:defRPr/>
            </a:pPr>
            <a:r>
              <a:rPr lang="zh-CN" altLang="en-US" sz="1600" i="0">
                <a:solidFill>
                  <a:srgbClr val="000000"/>
                </a:solidFill>
                <a:latin typeface="Adobe 仿宋 Std R" pitchFamily="18" charset="-122"/>
                <a:ea typeface="Adobe 仿宋 Std R" pitchFamily="18" charset="-122"/>
              </a:rPr>
              <a:t>动态网站一般采用动静结合的原则：网站中内容频繁更新的，可采用动态网页技术；网站中内容不需要更新的，则可采用静态网页进行显示。通常一个网站既可包含动态网页也可包含静态网页。</a:t>
            </a:r>
          </a:p>
        </p:txBody>
      </p:sp>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仅标题">
    <p:spTree>
      <p:nvGrpSpPr>
        <p:cNvPr id="1" name=""/>
        <p:cNvGrpSpPr/>
        <p:nvPr/>
      </p:nvGrpSpPr>
      <p:grpSpPr>
        <a:xfrm>
          <a:off x="0" y="0"/>
          <a:ext cx="0" cy="0"/>
          <a:chOff x="0" y="0"/>
          <a:chExt cx="0" cy="0"/>
        </a:xfrm>
      </p:grpSpPr>
      <p:sp>
        <p:nvSpPr>
          <p:cNvPr id="5" name="Rectangle 3"/>
          <p:cNvSpPr>
            <a:spLocks noGrp="1" noChangeArrowheads="1"/>
          </p:cNvSpPr>
          <p:nvPr userDrawn="1">
            <p:ph idx="4294967295"/>
          </p:nvPr>
        </p:nvSpPr>
        <p:spPr>
          <a:xfrm>
            <a:off x="4572000" y="1600201"/>
            <a:ext cx="4103688" cy="2537222"/>
          </a:xfrm>
        </p:spPr>
        <p:txBody>
          <a:bodyPr/>
          <a:lstStyle/>
          <a:p>
            <a:pPr lvl="0" eaLnBrk="1" hangingPunct="1">
              <a:lnSpc>
                <a:spcPct val="150000"/>
              </a:lnSpc>
              <a:buFont typeface="Arial" charset="0"/>
              <a:buNone/>
            </a:pPr>
            <a:r>
              <a:rPr kumimoji="0" lang="zh-CN" altLang="en-US" sz="2000" b="1">
                <a:ea typeface="Adobe 宋体 Std L" pitchFamily="18" charset="-122"/>
              </a:rPr>
              <a:t>单击此处编辑母版文本样式</a:t>
            </a:r>
          </a:p>
          <a:p>
            <a:pPr lvl="1" eaLnBrk="1" hangingPunct="1">
              <a:lnSpc>
                <a:spcPct val="150000"/>
              </a:lnSpc>
              <a:buFont typeface="Arial" charset="0"/>
              <a:buNone/>
            </a:pPr>
            <a:r>
              <a:rPr kumimoji="0" lang="zh-CN" altLang="en-US" sz="2000" b="1">
                <a:ea typeface="Adobe 宋体 Std L" pitchFamily="18" charset="-122"/>
              </a:rPr>
              <a:t>第二级</a:t>
            </a:r>
          </a:p>
          <a:p>
            <a:pPr lvl="2" eaLnBrk="1" hangingPunct="1">
              <a:lnSpc>
                <a:spcPct val="150000"/>
              </a:lnSpc>
              <a:buFont typeface="Arial" charset="0"/>
              <a:buNone/>
            </a:pPr>
            <a:r>
              <a:rPr kumimoji="0" lang="zh-CN" altLang="en-US" sz="2000" b="1">
                <a:ea typeface="Adobe 宋体 Std L" pitchFamily="18" charset="-122"/>
              </a:rPr>
              <a:t>第三级</a:t>
            </a:r>
          </a:p>
          <a:p>
            <a:pPr lvl="3" eaLnBrk="1" hangingPunct="1">
              <a:lnSpc>
                <a:spcPct val="150000"/>
              </a:lnSpc>
              <a:buFont typeface="Arial" charset="0"/>
              <a:buNone/>
            </a:pPr>
            <a:r>
              <a:rPr kumimoji="0" lang="zh-CN" altLang="en-US" sz="2000" b="1">
                <a:ea typeface="Adobe 宋体 Std L" pitchFamily="18" charset="-122"/>
              </a:rPr>
              <a:t>第四级</a:t>
            </a:r>
          </a:p>
          <a:p>
            <a:pPr lvl="4" eaLnBrk="1" hangingPunct="1">
              <a:lnSpc>
                <a:spcPct val="150000"/>
              </a:lnSpc>
              <a:buFont typeface="Arial" charset="0"/>
              <a:buNone/>
            </a:pPr>
            <a:r>
              <a:rPr kumimoji="0" lang="zh-CN" altLang="en-US" sz="2000" b="1">
                <a:ea typeface="Adobe 宋体 Std L" pitchFamily="18" charset="-122"/>
              </a:rPr>
              <a:t>第五级</a:t>
            </a:r>
            <a:endParaRPr kumimoji="0" lang="en-US" altLang="zh-CN" sz="2400" b="1">
              <a:latin typeface="Adobe 宋体 Std L" pitchFamily="18" charset="-122"/>
              <a:ea typeface="Adobe 宋体 Std L" pitchFamily="18" charset="-122"/>
              <a:cs typeface="华文细黑" pitchFamily="2" charset="-122"/>
            </a:endParaRPr>
          </a:p>
        </p:txBody>
      </p:sp>
      <p:pic>
        <p:nvPicPr>
          <p:cNvPr id="7" name="Picture 5" descr="F:\2014宣传设计\0424-教学课件\研发ppt\c558920c7f05579facd5f95da88f383d.jpg"/>
          <p:cNvPicPr>
            <a:picLocks noChangeAspect="1" noChangeArrowheads="1"/>
          </p:cNvPicPr>
          <p:nvPr userDrawn="1"/>
        </p:nvPicPr>
        <p:blipFill>
          <a:blip r:embed="rId2"/>
          <a:srcRect/>
          <a:stretch>
            <a:fillRect/>
          </a:stretch>
        </p:blipFill>
        <p:spPr bwMode="auto">
          <a:xfrm>
            <a:off x="539750" y="1545434"/>
            <a:ext cx="4032250" cy="2268457"/>
          </a:xfrm>
          <a:prstGeom prst="rect">
            <a:avLst/>
          </a:prstGeom>
          <a:noFill/>
          <a:effectLst>
            <a:reflection blurRad="6350" stA="50000" endA="300" endPos="38500" dist="50800" dir="5400000" sy="-100000" algn="bl" rotWithShape="0"/>
          </a:effectLst>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仅标题">
    <p:spTree>
      <p:nvGrpSpPr>
        <p:cNvPr id="1" name=""/>
        <p:cNvGrpSpPr/>
        <p:nvPr/>
      </p:nvGrpSpPr>
      <p:grpSpPr>
        <a:xfrm>
          <a:off x="0" y="0"/>
          <a:ext cx="0" cy="0"/>
          <a:chOff x="0" y="0"/>
          <a:chExt cx="0" cy="0"/>
        </a:xfrm>
      </p:grpSpPr>
      <p:sp>
        <p:nvSpPr>
          <p:cNvPr id="9" name="Rectangle 3"/>
          <p:cNvSpPr>
            <a:spLocks noGrp="1"/>
          </p:cNvSpPr>
          <p:nvPr userDrawn="1">
            <p:ph type="body" idx="1"/>
          </p:nvPr>
        </p:nvSpPr>
        <p:spPr>
          <a:xfrm>
            <a:off x="539750" y="837010"/>
            <a:ext cx="8135938" cy="3737372"/>
          </a:xfrm>
        </p:spPr>
        <p:txBody>
          <a:bodyPr/>
          <a:lstStyle/>
          <a:p>
            <a:pPr lvl="0">
              <a:buClr>
                <a:schemeClr val="accent6"/>
              </a:buClr>
              <a:buFont typeface="Wingdings" pitchFamily="2" charset="2"/>
              <a:buChar char="l"/>
              <a:defRPr/>
            </a:pPr>
            <a:r>
              <a:rPr kumimoji="0" lang="zh-CN" altLang="en-US" sz="2400" b="1">
                <a:ea typeface="Adobe 宋体 Std L" pitchFamily="18" charset="-122"/>
              </a:rPr>
              <a:t>单击此处编辑母版文本样式</a:t>
            </a:r>
          </a:p>
        </p:txBody>
      </p:sp>
      <p:grpSp>
        <p:nvGrpSpPr>
          <p:cNvPr id="2" name="组合 1"/>
          <p:cNvGrpSpPr>
            <a:grpSpLocks/>
          </p:cNvGrpSpPr>
          <p:nvPr userDrawn="1"/>
        </p:nvGrpSpPr>
        <p:grpSpPr bwMode="auto">
          <a:xfrm>
            <a:off x="576268" y="1329929"/>
            <a:ext cx="7991475" cy="4524315"/>
            <a:chOff x="925513" y="1772816"/>
            <a:chExt cx="7993062" cy="6032420"/>
          </a:xfrm>
        </p:grpSpPr>
        <p:sp>
          <p:nvSpPr>
            <p:cNvPr id="11" name="Text Box 4"/>
            <p:cNvSpPr txBox="1">
              <a:spLocks noChangeArrowheads="1"/>
            </p:cNvSpPr>
            <p:nvPr/>
          </p:nvSpPr>
          <p:spPr bwMode="auto">
            <a:xfrm>
              <a:off x="925513" y="1772816"/>
              <a:ext cx="7543710" cy="6032420"/>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eaLnBrk="0" hangingPunct="0">
                <a:defRPr>
                  <a:solidFill>
                    <a:schemeClr val="tx1"/>
                  </a:solidFill>
                  <a:latin typeface="Arial" charset="0"/>
                  <a:ea typeface="宋体" charset="0"/>
                  <a:cs typeface="宋体" charset="0"/>
                </a:defRPr>
              </a:lvl1pPr>
              <a:lvl2pPr eaLnBrk="0" hangingPunct="0">
                <a:defRPr>
                  <a:solidFill>
                    <a:schemeClr val="tx1"/>
                  </a:solidFill>
                  <a:latin typeface="Arial" charset="0"/>
                  <a:ea typeface="宋体" charset="0"/>
                </a:defRPr>
              </a:lvl2pPr>
              <a:lvl3pPr eaLnBrk="0" hangingPunct="0">
                <a:defRPr>
                  <a:solidFill>
                    <a:schemeClr val="tx1"/>
                  </a:solidFill>
                  <a:latin typeface="Arial" charset="0"/>
                  <a:ea typeface="宋体" charset="0"/>
                </a:defRPr>
              </a:lvl3pPr>
              <a:lvl4pPr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defRPr/>
              </a:pPr>
              <a:r>
                <a:rPr lang="en-US" altLang="zh-CN" b="1">
                  <a:solidFill>
                    <a:srgbClr val="FF0000"/>
                  </a:solidFill>
                  <a:latin typeface="Adobe 仿宋 Std R" pitchFamily="18" charset="-122"/>
                  <a:ea typeface="Adobe 仿宋 Std R" pitchFamily="18" charset="-122"/>
                </a:rPr>
                <a:t>&lt;%@ page language="java" </a:t>
              </a:r>
              <a:r>
                <a:rPr lang="en-US" altLang="zh-CN" b="1" err="1">
                  <a:solidFill>
                    <a:srgbClr val="FF0000"/>
                  </a:solidFill>
                  <a:latin typeface="Adobe 仿宋 Std R" pitchFamily="18" charset="-122"/>
                  <a:ea typeface="Adobe 仿宋 Std R" pitchFamily="18" charset="-122"/>
                </a:rPr>
                <a:t>contentType</a:t>
              </a:r>
              <a:r>
                <a:rPr lang="en-US" altLang="zh-CN" b="1">
                  <a:solidFill>
                    <a:srgbClr val="FF0000"/>
                  </a:solidFill>
                  <a:latin typeface="Adobe 仿宋 Std R" pitchFamily="18" charset="-122"/>
                  <a:ea typeface="Adobe 仿宋 Std R" pitchFamily="18" charset="-122"/>
                </a:rPr>
                <a:t>="text/html; charset=UTF-8"</a:t>
              </a:r>
            </a:p>
            <a:p>
              <a:pPr eaLnBrk="1" hangingPunct="1">
                <a:defRPr/>
              </a:pPr>
              <a:r>
                <a:rPr lang="en-US" altLang="zh-CN" b="1" err="1">
                  <a:solidFill>
                    <a:srgbClr val="FF0000"/>
                  </a:solidFill>
                  <a:latin typeface="Adobe 仿宋 Std R" pitchFamily="18" charset="-122"/>
                  <a:ea typeface="Adobe 仿宋 Std R" pitchFamily="18" charset="-122"/>
                </a:rPr>
                <a:t>pageEncoding</a:t>
              </a:r>
              <a:r>
                <a:rPr lang="en-US" altLang="zh-CN" b="1">
                  <a:solidFill>
                    <a:srgbClr val="FF0000"/>
                  </a:solidFill>
                  <a:latin typeface="Adobe 仿宋 Std R" pitchFamily="18" charset="-122"/>
                  <a:ea typeface="Adobe 仿宋 Std R" pitchFamily="18" charset="-122"/>
                </a:rPr>
                <a:t>="UTF-8"%&gt;</a:t>
              </a:r>
            </a:p>
            <a:p>
              <a:pPr eaLnBrk="1" hangingPunct="1">
                <a:defRPr/>
              </a:pPr>
              <a:r>
                <a:rPr lang="en-US" altLang="zh-CN" b="1">
                  <a:solidFill>
                    <a:srgbClr val="000000"/>
                  </a:solidFill>
                  <a:latin typeface="Adobe 仿宋 Std R" pitchFamily="18" charset="-122"/>
                  <a:ea typeface="Adobe 仿宋 Std R" pitchFamily="18" charset="-122"/>
                </a:rPr>
                <a:t>&lt;html&gt;</a:t>
              </a:r>
            </a:p>
            <a:p>
              <a:pPr eaLnBrk="1" hangingPunct="1">
                <a:defRPr/>
              </a:pPr>
              <a:r>
                <a:rPr lang="en-US" altLang="zh-CN" b="1">
                  <a:solidFill>
                    <a:srgbClr val="000000"/>
                  </a:solidFill>
                  <a:latin typeface="Adobe 仿宋 Std R" pitchFamily="18" charset="-122"/>
                  <a:ea typeface="Adobe 仿宋 Std R" pitchFamily="18" charset="-122"/>
                </a:rPr>
                <a:t>&lt;head&gt;</a:t>
              </a:r>
            </a:p>
            <a:p>
              <a:pPr eaLnBrk="1" hangingPunct="1">
                <a:defRPr/>
              </a:pPr>
              <a:r>
                <a:rPr lang="en-US" altLang="zh-CN" b="1">
                  <a:solidFill>
                    <a:srgbClr val="000000"/>
                  </a:solidFill>
                  <a:latin typeface="Adobe 仿宋 Std R" pitchFamily="18" charset="-122"/>
                  <a:ea typeface="Adobe 仿宋 Std R" pitchFamily="18" charset="-122"/>
                </a:rPr>
                <a:t>&lt;meta http-</a:t>
              </a:r>
              <a:r>
                <a:rPr lang="en-US" altLang="zh-CN" b="1" err="1">
                  <a:solidFill>
                    <a:srgbClr val="000000"/>
                  </a:solidFill>
                  <a:latin typeface="Adobe 仿宋 Std R" pitchFamily="18" charset="-122"/>
                  <a:ea typeface="Adobe 仿宋 Std R" pitchFamily="18" charset="-122"/>
                </a:rPr>
                <a:t>equiv</a:t>
              </a:r>
              <a:r>
                <a:rPr lang="en-US" altLang="zh-CN" b="1">
                  <a:solidFill>
                    <a:srgbClr val="000000"/>
                  </a:solidFill>
                  <a:latin typeface="Adobe 仿宋 Std R" pitchFamily="18" charset="-122"/>
                  <a:ea typeface="Adobe 仿宋 Std R" pitchFamily="18" charset="-122"/>
                </a:rPr>
                <a:t>="Content-Type" content="text/html; charset=UTF-8"&gt;</a:t>
              </a:r>
            </a:p>
            <a:p>
              <a:pPr eaLnBrk="1" hangingPunct="1">
                <a:defRPr/>
              </a:pPr>
              <a:r>
                <a:rPr lang="en-US" altLang="zh-CN" b="1">
                  <a:solidFill>
                    <a:srgbClr val="000000"/>
                  </a:solidFill>
                  <a:latin typeface="Adobe 仿宋 Std R" pitchFamily="18" charset="-122"/>
                  <a:ea typeface="Adobe 仿宋 Std R" pitchFamily="18" charset="-122"/>
                </a:rPr>
                <a:t>&lt;title&gt;</a:t>
              </a:r>
              <a:r>
                <a:rPr lang="en-US" altLang="zh-CN" b="1" err="1">
                  <a:solidFill>
                    <a:srgbClr val="000000"/>
                  </a:solidFill>
                  <a:latin typeface="Adobe 仿宋 Std R" pitchFamily="18" charset="-122"/>
                  <a:ea typeface="Adobe 仿宋 Std R" pitchFamily="18" charset="-122"/>
                </a:rPr>
                <a:t>HelloWord</a:t>
              </a:r>
              <a:r>
                <a:rPr lang="en-US" altLang="zh-CN" b="1">
                  <a:solidFill>
                    <a:srgbClr val="000000"/>
                  </a:solidFill>
                  <a:latin typeface="Adobe 仿宋 Std R" pitchFamily="18" charset="-122"/>
                  <a:ea typeface="Adobe 仿宋 Std R" pitchFamily="18" charset="-122"/>
                </a:rPr>
                <a:t>&lt;/title&gt;</a:t>
              </a:r>
            </a:p>
            <a:p>
              <a:pPr eaLnBrk="1" hangingPunct="1">
                <a:defRPr/>
              </a:pPr>
              <a:r>
                <a:rPr lang="en-US" altLang="zh-CN" b="1">
                  <a:solidFill>
                    <a:srgbClr val="000000"/>
                  </a:solidFill>
                  <a:latin typeface="Adobe 仿宋 Std R" pitchFamily="18" charset="-122"/>
                  <a:ea typeface="Adobe 仿宋 Std R" pitchFamily="18" charset="-122"/>
                </a:rPr>
                <a:t>&lt;/head&gt;</a:t>
              </a:r>
            </a:p>
            <a:p>
              <a:pPr eaLnBrk="1" hangingPunct="1">
                <a:defRPr/>
              </a:pPr>
              <a:r>
                <a:rPr lang="en-US" altLang="zh-CN" b="1">
                  <a:solidFill>
                    <a:srgbClr val="000000"/>
                  </a:solidFill>
                  <a:latin typeface="Adobe 仿宋 Std R" pitchFamily="18" charset="-122"/>
                  <a:ea typeface="Adobe 仿宋 Std R" pitchFamily="18" charset="-122"/>
                </a:rPr>
                <a:t>&lt;body&gt;</a:t>
              </a:r>
            </a:p>
            <a:p>
              <a:pPr lvl="1" eaLnBrk="1" hangingPunct="1">
                <a:defRPr/>
              </a:pPr>
              <a:r>
                <a:rPr lang="en-US" altLang="zh-CN" b="1">
                  <a:solidFill>
                    <a:srgbClr val="000000"/>
                  </a:solidFill>
                  <a:latin typeface="Adobe 仿宋 Std R" pitchFamily="18" charset="-122"/>
                  <a:ea typeface="Adobe 仿宋 Std R" pitchFamily="18" charset="-122"/>
                  <a:cs typeface="华文细黑" charset="0"/>
                </a:rPr>
                <a:t>&lt;h3&gt;</a:t>
              </a:r>
            </a:p>
            <a:p>
              <a:pPr lvl="2" eaLnBrk="1" hangingPunct="1">
                <a:defRPr/>
              </a:pPr>
              <a:r>
                <a:rPr lang="en-US" altLang="zh-CN" b="1">
                  <a:solidFill>
                    <a:srgbClr val="FF0000"/>
                  </a:solidFill>
                  <a:latin typeface="Adobe 仿宋 Std R" pitchFamily="18" charset="-122"/>
                  <a:ea typeface="Adobe 仿宋 Std R" pitchFamily="18" charset="-122"/>
                  <a:cs typeface="华文细黑" charset="0"/>
                </a:rPr>
                <a:t>&lt;%</a:t>
              </a:r>
            </a:p>
            <a:p>
              <a:pPr lvl="3" eaLnBrk="1" hangingPunct="1">
                <a:defRPr/>
              </a:pPr>
              <a:r>
                <a:rPr lang="en-US" altLang="zh-CN" b="1" err="1">
                  <a:solidFill>
                    <a:srgbClr val="FF0000"/>
                  </a:solidFill>
                  <a:latin typeface="Adobe 仿宋 Std R" pitchFamily="18" charset="-122"/>
                  <a:ea typeface="Adobe 仿宋 Std R" pitchFamily="18" charset="-122"/>
                  <a:cs typeface="华文细黑" charset="0"/>
                </a:rPr>
                <a:t>out.println</a:t>
              </a:r>
              <a:r>
                <a:rPr lang="en-US" altLang="zh-CN" b="1">
                  <a:solidFill>
                    <a:srgbClr val="FF0000"/>
                  </a:solidFill>
                  <a:latin typeface="Adobe 仿宋 Std R" pitchFamily="18" charset="-122"/>
                  <a:ea typeface="Adobe 仿宋 Std R" pitchFamily="18" charset="-122"/>
                  <a:cs typeface="华文细黑" charset="0"/>
                </a:rPr>
                <a:t>("JSP Hello Word !");</a:t>
              </a:r>
            </a:p>
            <a:p>
              <a:pPr lvl="2" eaLnBrk="1" hangingPunct="1">
                <a:defRPr/>
              </a:pPr>
              <a:r>
                <a:rPr lang="en-US" altLang="zh-CN" b="1">
                  <a:solidFill>
                    <a:srgbClr val="FF0000"/>
                  </a:solidFill>
                  <a:latin typeface="Adobe 仿宋 Std R" pitchFamily="18" charset="-122"/>
                  <a:ea typeface="Adobe 仿宋 Std R" pitchFamily="18" charset="-122"/>
                  <a:cs typeface="华文细黑" charset="0"/>
                </a:rPr>
                <a:t>%&gt;</a:t>
              </a:r>
            </a:p>
            <a:p>
              <a:pPr lvl="1" eaLnBrk="1" hangingPunct="1">
                <a:defRPr/>
              </a:pPr>
              <a:r>
                <a:rPr lang="en-US" altLang="zh-CN" b="1">
                  <a:solidFill>
                    <a:srgbClr val="000000"/>
                  </a:solidFill>
                  <a:latin typeface="Adobe 仿宋 Std R" pitchFamily="18" charset="-122"/>
                  <a:ea typeface="Adobe 仿宋 Std R" pitchFamily="18" charset="-122"/>
                  <a:cs typeface="华文细黑" charset="0"/>
                </a:rPr>
                <a:t>&lt;/h3&gt;</a:t>
              </a:r>
            </a:p>
            <a:p>
              <a:pPr eaLnBrk="1" hangingPunct="1">
                <a:defRPr/>
              </a:pPr>
              <a:r>
                <a:rPr lang="en-US" altLang="zh-CN" b="1">
                  <a:solidFill>
                    <a:srgbClr val="000000"/>
                  </a:solidFill>
                  <a:latin typeface="Adobe 仿宋 Std R" pitchFamily="18" charset="-122"/>
                  <a:ea typeface="Adobe 仿宋 Std R" pitchFamily="18" charset="-122"/>
                </a:rPr>
                <a:t>&lt;/body&gt;</a:t>
              </a:r>
            </a:p>
            <a:p>
              <a:pPr eaLnBrk="1" hangingPunct="1">
                <a:defRPr/>
              </a:pPr>
              <a:r>
                <a:rPr lang="en-US" altLang="zh-CN" b="1">
                  <a:solidFill>
                    <a:srgbClr val="000000"/>
                  </a:solidFill>
                  <a:latin typeface="Adobe 仿宋 Std R" pitchFamily="18" charset="-122"/>
                  <a:ea typeface="Adobe 仿宋 Std R" pitchFamily="18" charset="-122"/>
                </a:rPr>
                <a:t>&lt;/html&gt;</a:t>
              </a:r>
            </a:p>
          </p:txBody>
        </p:sp>
        <p:sp>
          <p:nvSpPr>
            <p:cNvPr id="12" name="圆角矩形标注 11"/>
            <p:cNvSpPr>
              <a:spLocks noChangeArrowheads="1"/>
            </p:cNvSpPr>
            <p:nvPr/>
          </p:nvSpPr>
          <p:spPr bwMode="auto">
            <a:xfrm>
              <a:off x="5642912" y="4431878"/>
              <a:ext cx="1808522" cy="438150"/>
            </a:xfrm>
            <a:prstGeom prst="wedgeRoundRectCallout">
              <a:avLst>
                <a:gd name="adj1" fmla="val -72676"/>
                <a:gd name="adj2" fmla="val 24125"/>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i="0">
                  <a:solidFill>
                    <a:schemeClr val="dk1"/>
                  </a:solidFill>
                  <a:latin typeface="Adobe 仿宋 Std R" pitchFamily="18" charset="-122"/>
                  <a:ea typeface="Adobe 仿宋 Std R" pitchFamily="18" charset="-122"/>
                </a:rPr>
                <a:t>Java</a:t>
              </a:r>
              <a:r>
                <a:rPr lang="zh-CN" altLang="en-US" i="0">
                  <a:solidFill>
                    <a:schemeClr val="dk1"/>
                  </a:solidFill>
                  <a:latin typeface="Adobe 仿宋 Std R" pitchFamily="18" charset="-122"/>
                  <a:ea typeface="Adobe 仿宋 Std R" pitchFamily="18" charset="-122"/>
                </a:rPr>
                <a:t>程序片</a:t>
              </a:r>
            </a:p>
          </p:txBody>
        </p:sp>
        <p:sp>
          <p:nvSpPr>
            <p:cNvPr id="13" name="圆角矩形标注 12"/>
            <p:cNvSpPr>
              <a:spLocks noChangeArrowheads="1"/>
            </p:cNvSpPr>
            <p:nvPr/>
          </p:nvSpPr>
          <p:spPr bwMode="auto">
            <a:xfrm>
              <a:off x="5292005" y="3396828"/>
              <a:ext cx="1872034" cy="465138"/>
            </a:xfrm>
            <a:prstGeom prst="wedgeRoundRectCallout">
              <a:avLst>
                <a:gd name="adj1" fmla="val -75481"/>
                <a:gd name="adj2" fmla="val -50375"/>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en-US" altLang="zh-CN" sz="1800" i="0">
                  <a:solidFill>
                    <a:srgbClr val="000000"/>
                  </a:solidFill>
                  <a:latin typeface="Adobe 仿宋 Std R" pitchFamily="18" charset="-122"/>
                  <a:ea typeface="Adobe 仿宋 Std R" pitchFamily="18" charset="-122"/>
                </a:rPr>
                <a:t>HTML</a:t>
              </a:r>
              <a:r>
                <a:rPr lang="zh-CN" altLang="en-US" sz="1800" i="0">
                  <a:solidFill>
                    <a:srgbClr val="000000"/>
                  </a:solidFill>
                  <a:latin typeface="Adobe 仿宋 Std R" pitchFamily="18" charset="-122"/>
                  <a:ea typeface="Adobe 仿宋 Std R" pitchFamily="18" charset="-122"/>
                </a:rPr>
                <a:t>代码</a:t>
              </a:r>
            </a:p>
          </p:txBody>
        </p:sp>
        <p:sp>
          <p:nvSpPr>
            <p:cNvPr id="14" name="圆角矩形标注 13"/>
            <p:cNvSpPr>
              <a:spLocks noChangeArrowheads="1"/>
            </p:cNvSpPr>
            <p:nvPr/>
          </p:nvSpPr>
          <p:spPr bwMode="auto">
            <a:xfrm>
              <a:off x="5866794" y="2288753"/>
              <a:ext cx="1873622" cy="422275"/>
            </a:xfrm>
            <a:prstGeom prst="wedgeRoundRectCallout">
              <a:avLst>
                <a:gd name="adj1" fmla="val -78981"/>
                <a:gd name="adj2" fmla="val -43602"/>
                <a:gd name="adj3" fmla="val 16667"/>
              </a:avLst>
            </a:prstGeom>
            <a:solidFill>
              <a:schemeClr val="bg1"/>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i="0">
                  <a:solidFill>
                    <a:schemeClr val="dk1"/>
                  </a:solidFill>
                  <a:latin typeface="Adobe 仿宋 Std R" pitchFamily="18" charset="-122"/>
                  <a:ea typeface="Adobe 仿宋 Std R" pitchFamily="18" charset="-122"/>
                </a:rPr>
                <a:t>Java</a:t>
              </a:r>
              <a:r>
                <a:rPr lang="zh-CN" altLang="en-US" i="0">
                  <a:solidFill>
                    <a:schemeClr val="dk1"/>
                  </a:solidFill>
                  <a:latin typeface="Adobe 仿宋 Std R" pitchFamily="18" charset="-122"/>
                  <a:ea typeface="Adobe 仿宋 Std R" pitchFamily="18" charset="-122"/>
                </a:rPr>
                <a:t>程序片</a:t>
              </a:r>
            </a:p>
          </p:txBody>
        </p:sp>
        <p:pic>
          <p:nvPicPr>
            <p:cNvPr id="15" name="图片 3"/>
            <p:cNvPicPr>
              <a:picLocks noChangeAspect="1"/>
            </p:cNvPicPr>
            <p:nvPr/>
          </p:nvPicPr>
          <p:blipFill>
            <a:blip r:embed="rId2"/>
            <a:srcRect/>
            <a:stretch>
              <a:fillRect/>
            </a:stretch>
          </p:blipFill>
          <p:spPr bwMode="auto">
            <a:xfrm>
              <a:off x="7740650" y="5403428"/>
              <a:ext cx="1177925" cy="1181100"/>
            </a:xfrm>
            <a:prstGeom prst="rect">
              <a:avLst/>
            </a:prstGeom>
            <a:noFill/>
            <a:ln w="9525">
              <a:noFill/>
              <a:miter lim="800000"/>
              <a:headEnd/>
              <a:tailEnd/>
            </a:ln>
          </p:spPr>
        </p:pic>
      </p:grpSp>
      <p:sp>
        <p:nvSpPr>
          <p:cNvPr id="10"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仅标题">
    <p:spTree>
      <p:nvGrpSpPr>
        <p:cNvPr id="1" name=""/>
        <p:cNvGrpSpPr/>
        <p:nvPr/>
      </p:nvGrpSpPr>
      <p:grpSpPr>
        <a:xfrm>
          <a:off x="0" y="0"/>
          <a:ext cx="0" cy="0"/>
          <a:chOff x="0" y="0"/>
          <a:chExt cx="0" cy="0"/>
        </a:xfrm>
      </p:grpSpPr>
      <p:sp>
        <p:nvSpPr>
          <p:cNvPr id="16" name="Rectangle 3"/>
          <p:cNvSpPr>
            <a:spLocks noGrp="1"/>
          </p:cNvSpPr>
          <p:nvPr userDrawn="1">
            <p:ph type="body" idx="1"/>
          </p:nvPr>
        </p:nvSpPr>
        <p:spPr>
          <a:xfrm>
            <a:off x="539750" y="689376"/>
            <a:ext cx="8135938" cy="696515"/>
          </a:xfrm>
        </p:spPr>
        <p:txBody>
          <a:bodyPr/>
          <a:lstStyle/>
          <a:p>
            <a:pPr lvl="0">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a:buClr>
                <a:schemeClr val="accent6"/>
              </a:buClr>
              <a:buFont typeface="Wingdings" pitchFamily="2" charset="2"/>
              <a:buChar char="l"/>
              <a:defRPr/>
            </a:pPr>
            <a:r>
              <a:rPr kumimoji="0" lang="zh-CN" altLang="en-US" sz="2400" b="1">
                <a:ea typeface="Adobe 宋体 Std L" pitchFamily="18" charset="-122"/>
              </a:rPr>
              <a:t>第二级</a:t>
            </a:r>
          </a:p>
          <a:p>
            <a:pPr lvl="2">
              <a:buClr>
                <a:schemeClr val="accent6"/>
              </a:buClr>
              <a:buFont typeface="Wingdings" pitchFamily="2" charset="2"/>
              <a:buChar char="l"/>
              <a:defRPr/>
            </a:pPr>
            <a:r>
              <a:rPr kumimoji="0" lang="zh-CN" altLang="en-US" sz="2400" b="1">
                <a:ea typeface="Adobe 宋体 Std L" pitchFamily="18" charset="-122"/>
              </a:rPr>
              <a:t>第三级</a:t>
            </a:r>
          </a:p>
        </p:txBody>
      </p:sp>
      <p:grpSp>
        <p:nvGrpSpPr>
          <p:cNvPr id="2" name="组合 1"/>
          <p:cNvGrpSpPr>
            <a:grpSpLocks/>
          </p:cNvGrpSpPr>
          <p:nvPr userDrawn="1"/>
        </p:nvGrpSpPr>
        <p:grpSpPr bwMode="auto">
          <a:xfrm>
            <a:off x="814393" y="1385890"/>
            <a:ext cx="7515225" cy="3517106"/>
            <a:chOff x="900113" y="1847850"/>
            <a:chExt cx="7516812" cy="4689475"/>
          </a:xfrm>
        </p:grpSpPr>
        <p:pic>
          <p:nvPicPr>
            <p:cNvPr id="18" name="Picture 9"/>
            <p:cNvPicPr>
              <a:picLocks noChangeAspect="1" noChangeArrowheads="1"/>
            </p:cNvPicPr>
            <p:nvPr/>
          </p:nvPicPr>
          <p:blipFill>
            <a:blip r:embed="rId2"/>
            <a:srcRect/>
            <a:stretch>
              <a:fillRect/>
            </a:stretch>
          </p:blipFill>
          <p:spPr bwMode="auto">
            <a:xfrm>
              <a:off x="900113" y="2427288"/>
              <a:ext cx="6913562" cy="3517900"/>
            </a:xfrm>
            <a:prstGeom prst="rect">
              <a:avLst/>
            </a:prstGeom>
            <a:noFill/>
            <a:ln w="9525">
              <a:noFill/>
              <a:miter lim="800000"/>
              <a:headEnd/>
              <a:tailEnd/>
            </a:ln>
          </p:spPr>
        </p:pic>
        <p:sp>
          <p:nvSpPr>
            <p:cNvPr id="19" name="矩形 18"/>
            <p:cNvSpPr/>
            <p:nvPr/>
          </p:nvSpPr>
          <p:spPr>
            <a:xfrm>
              <a:off x="2179908" y="2782888"/>
              <a:ext cx="3904486" cy="285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latin typeface="Adobe 宋体 Std L" pitchFamily="18" charset="-122"/>
                <a:ea typeface="Adobe 宋体 Std L" pitchFamily="18" charset="-122"/>
              </a:endParaRPr>
            </a:p>
          </p:txBody>
        </p:sp>
        <p:sp>
          <p:nvSpPr>
            <p:cNvPr id="20" name="圆角矩形标注 19"/>
            <p:cNvSpPr>
              <a:spLocks noChangeArrowheads="1"/>
            </p:cNvSpPr>
            <p:nvPr/>
          </p:nvSpPr>
          <p:spPr bwMode="auto">
            <a:xfrm>
              <a:off x="3572439" y="4143375"/>
              <a:ext cx="1784727" cy="642938"/>
            </a:xfrm>
            <a:prstGeom prst="wedgeRoundRectCallout">
              <a:avLst>
                <a:gd name="adj1" fmla="val -92667"/>
                <a:gd name="adj2" fmla="val -20920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p>
              <a:pPr algn="ctr">
                <a:defRPr/>
              </a:pPr>
              <a:r>
                <a:rPr lang="en-US" altLang="zh-CN" b="1" i="0">
                  <a:solidFill>
                    <a:schemeClr val="dk1"/>
                  </a:solidFill>
                  <a:latin typeface="Adobe 宋体 Std L" pitchFamily="18" charset="-122"/>
                  <a:ea typeface="Adobe 宋体 Std L" pitchFamily="18" charset="-122"/>
                </a:rPr>
                <a:t>HTTP</a:t>
              </a:r>
              <a:r>
                <a:rPr lang="zh-CN" altLang="en-US" b="1" i="0">
                  <a:solidFill>
                    <a:schemeClr val="dk1"/>
                  </a:solidFill>
                  <a:latin typeface="Adobe 宋体 Std L" pitchFamily="18" charset="-122"/>
                  <a:ea typeface="Adobe 宋体 Std L" pitchFamily="18" charset="-122"/>
                </a:rPr>
                <a:t>协议</a:t>
              </a:r>
            </a:p>
          </p:txBody>
        </p:sp>
        <p:sp>
          <p:nvSpPr>
            <p:cNvPr id="21" name="圆角矩形标注 20"/>
            <p:cNvSpPr>
              <a:spLocks noChangeArrowheads="1"/>
            </p:cNvSpPr>
            <p:nvPr/>
          </p:nvSpPr>
          <p:spPr bwMode="auto">
            <a:xfrm>
              <a:off x="5976422" y="1847850"/>
              <a:ext cx="1786315" cy="500063"/>
            </a:xfrm>
            <a:prstGeom prst="wedgeRoundRectCallout">
              <a:avLst>
                <a:gd name="adj1" fmla="val -45580"/>
                <a:gd name="adj2" fmla="val 173331"/>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en-US" altLang="zh-CN" sz="1800" b="1" i="0">
                  <a:solidFill>
                    <a:srgbClr val="000000"/>
                  </a:solidFill>
                  <a:latin typeface="Adobe 宋体 Std L" pitchFamily="18" charset="-122"/>
                  <a:ea typeface="Adobe 宋体 Std L" pitchFamily="18" charset="-122"/>
                </a:rPr>
                <a:t>URL</a:t>
              </a:r>
              <a:endParaRPr lang="zh-CN" altLang="en-US" sz="1800" b="1" i="0">
                <a:solidFill>
                  <a:srgbClr val="000000"/>
                </a:solidFill>
                <a:latin typeface="Adobe 宋体 Std L" pitchFamily="18" charset="-122"/>
                <a:ea typeface="Adobe 宋体 Std L" pitchFamily="18" charset="-122"/>
              </a:endParaRPr>
            </a:p>
          </p:txBody>
        </p:sp>
        <p:cxnSp>
          <p:nvCxnSpPr>
            <p:cNvPr id="22" name="直接连接符 21"/>
            <p:cNvCxnSpPr>
              <a:cxnSpLocks noChangeShapeType="1"/>
            </p:cNvCxnSpPr>
            <p:nvPr/>
          </p:nvCxnSpPr>
          <p:spPr bwMode="auto">
            <a:xfrm>
              <a:off x="1463794" y="3860800"/>
              <a:ext cx="1786315" cy="1588"/>
            </a:xfrm>
            <a:prstGeom prst="line">
              <a:avLst/>
            </a:prstGeom>
            <a:noFill/>
            <a:ln w="38100">
              <a:solidFill>
                <a:srgbClr val="FF0000"/>
              </a:solidFill>
              <a:round/>
              <a:headEnd/>
              <a:tailEnd/>
            </a:ln>
            <a:effectLst>
              <a:outerShdw blurRad="63500" dist="23000" dir="5400000" rotWithShape="0">
                <a:srgbClr val="000000">
                  <a:alpha val="34999"/>
                </a:srgbClr>
              </a:outerShdw>
            </a:effectLst>
          </p:spPr>
        </p:cxnSp>
        <p:sp>
          <p:nvSpPr>
            <p:cNvPr id="23" name="圆角矩形标注 22"/>
            <p:cNvSpPr>
              <a:spLocks noChangeArrowheads="1"/>
            </p:cNvSpPr>
            <p:nvPr/>
          </p:nvSpPr>
          <p:spPr bwMode="auto">
            <a:xfrm>
              <a:off x="1465382" y="4581525"/>
              <a:ext cx="1784727" cy="642938"/>
            </a:xfrm>
            <a:prstGeom prst="wedgeRoundRectCallout">
              <a:avLst>
                <a:gd name="adj1" fmla="val -20833"/>
                <a:gd name="adj2" fmla="val -160384"/>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a:defRPr/>
              </a:pPr>
              <a:r>
                <a:rPr lang="zh-CN" altLang="en-US" sz="1800" b="1" i="0">
                  <a:solidFill>
                    <a:srgbClr val="000000"/>
                  </a:solidFill>
                  <a:latin typeface="Adobe 宋体 Std L" pitchFamily="18" charset="-122"/>
                  <a:ea typeface="Adobe 宋体 Std L" pitchFamily="18" charset="-122"/>
                </a:rPr>
                <a:t>运行结果</a:t>
              </a:r>
            </a:p>
          </p:txBody>
        </p:sp>
        <p:pic>
          <p:nvPicPr>
            <p:cNvPr id="24" name="图片 2"/>
            <p:cNvPicPr>
              <a:picLocks noChangeAspect="1"/>
            </p:cNvPicPr>
            <p:nvPr/>
          </p:nvPicPr>
          <p:blipFill>
            <a:blip r:embed="rId3"/>
            <a:srcRect/>
            <a:stretch>
              <a:fillRect/>
            </a:stretch>
          </p:blipFill>
          <p:spPr bwMode="auto">
            <a:xfrm>
              <a:off x="7145338" y="5265738"/>
              <a:ext cx="1271587" cy="1271587"/>
            </a:xfrm>
            <a:prstGeom prst="rect">
              <a:avLst/>
            </a:prstGeom>
            <a:noFill/>
            <a:ln w="9525">
              <a:noFill/>
              <a:miter lim="800000"/>
              <a:headEnd/>
              <a:tailEnd/>
            </a:ln>
          </p:spPr>
        </p:pic>
      </p:grpSp>
      <p:sp>
        <p:nvSpPr>
          <p:cNvPr id="11"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仅标题">
    <p:spTree>
      <p:nvGrpSpPr>
        <p:cNvPr id="1" name=""/>
        <p:cNvGrpSpPr/>
        <p:nvPr/>
      </p:nvGrpSpPr>
      <p:grpSpPr>
        <a:xfrm>
          <a:off x="0" y="0"/>
          <a:ext cx="0" cy="0"/>
          <a:chOff x="0" y="0"/>
          <a:chExt cx="0" cy="0"/>
        </a:xfrm>
      </p:grpSpPr>
      <p:sp>
        <p:nvSpPr>
          <p:cNvPr id="13" name="内容占位符 2"/>
          <p:cNvSpPr>
            <a:spLocks noGrp="1"/>
          </p:cNvSpPr>
          <p:nvPr userDrawn="1">
            <p:ph idx="4294967295"/>
          </p:nvPr>
        </p:nvSpPr>
        <p:spPr>
          <a:xfrm>
            <a:off x="4545020" y="844153"/>
            <a:ext cx="4130675" cy="3737372"/>
          </a:xfrm>
        </p:spPr>
        <p:txBody>
          <a:bodyPr/>
          <a:lstStyle/>
          <a:p>
            <a:pPr lvl="0">
              <a:lnSpc>
                <a:spcPct val="150000"/>
              </a:lnSpc>
              <a:buClr>
                <a:schemeClr val="accent6"/>
              </a:buClr>
              <a:buFont typeface="Wingdings" pitchFamily="2" charset="2"/>
              <a:buChar char="l"/>
              <a:defRPr/>
            </a:pPr>
            <a:r>
              <a:rPr kumimoji="0" lang="zh-CN" altLang="en-US" sz="2400" b="1">
                <a:ea typeface="Adobe 宋体 Std L" pitchFamily="18" charset="-122"/>
              </a:rPr>
              <a:t>单击此处编辑母版文本样式</a:t>
            </a:r>
          </a:p>
          <a:p>
            <a:pPr lvl="1">
              <a:lnSpc>
                <a:spcPct val="150000"/>
              </a:lnSpc>
              <a:buClr>
                <a:schemeClr val="accent6"/>
              </a:buClr>
              <a:buFont typeface="Wingdings" pitchFamily="2" charset="2"/>
              <a:buChar char="l"/>
              <a:defRPr/>
            </a:pPr>
            <a:r>
              <a:rPr kumimoji="0" lang="zh-CN" altLang="en-US" sz="2400" b="1">
                <a:ea typeface="Adobe 宋体 Std L" pitchFamily="18" charset="-122"/>
              </a:rPr>
              <a:t>第二级</a:t>
            </a:r>
          </a:p>
          <a:p>
            <a:pPr lvl="2">
              <a:lnSpc>
                <a:spcPct val="150000"/>
              </a:lnSpc>
              <a:buClr>
                <a:schemeClr val="accent6"/>
              </a:buClr>
              <a:buFont typeface="Wingdings" pitchFamily="2" charset="2"/>
              <a:buChar char="l"/>
              <a:defRPr/>
            </a:pPr>
            <a:r>
              <a:rPr kumimoji="0" lang="zh-CN" altLang="en-US" sz="2400" b="1">
                <a:ea typeface="Adobe 宋体 Std L" pitchFamily="18" charset="-122"/>
              </a:rPr>
              <a:t>第三级</a:t>
            </a:r>
          </a:p>
          <a:p>
            <a:pPr lvl="3">
              <a:lnSpc>
                <a:spcPct val="150000"/>
              </a:lnSpc>
              <a:buClr>
                <a:schemeClr val="accent6"/>
              </a:buClr>
              <a:buFont typeface="Wingdings" pitchFamily="2" charset="2"/>
              <a:buChar char="l"/>
              <a:defRPr/>
            </a:pPr>
            <a:r>
              <a:rPr kumimoji="0" lang="zh-CN" altLang="en-US" sz="2400" b="1">
                <a:ea typeface="Adobe 宋体 Std L" pitchFamily="18" charset="-122"/>
              </a:rPr>
              <a:t>第四级</a:t>
            </a:r>
          </a:p>
          <a:p>
            <a:pPr lvl="4">
              <a:lnSpc>
                <a:spcPct val="150000"/>
              </a:lnSpc>
              <a:buClr>
                <a:schemeClr val="accent6"/>
              </a:buClr>
              <a:buFont typeface="Wingdings" pitchFamily="2" charset="2"/>
              <a:buChar char="l"/>
              <a:defRPr/>
            </a:pPr>
            <a:r>
              <a:rPr kumimoji="0" lang="zh-CN" altLang="en-US" sz="2400" b="1">
                <a:ea typeface="Adobe 宋体 Std L" pitchFamily="18" charset="-122"/>
              </a:rPr>
              <a:t>第五级</a:t>
            </a:r>
            <a:endParaRPr kumimoji="0" lang="zh-CN" altLang="en-US">
              <a:latin typeface="Adobe 宋体 Std L" pitchFamily="18" charset="-122"/>
              <a:ea typeface="Adobe 宋体 Std L" pitchFamily="18" charset="-122"/>
              <a:cs typeface="华文细黑" pitchFamily="2" charset="-122"/>
            </a:endParaRPr>
          </a:p>
        </p:txBody>
      </p:sp>
      <p:pic>
        <p:nvPicPr>
          <p:cNvPr id="14" name="Picture 4" descr="F:\2014宣传设计\0424-教学课件\研发ppt\b1dd4a90987fec5495993d6f57ff2936.jpg"/>
          <p:cNvPicPr>
            <a:picLocks noChangeAspect="1" noChangeArrowheads="1"/>
          </p:cNvPicPr>
          <p:nvPr userDrawn="1"/>
        </p:nvPicPr>
        <p:blipFill>
          <a:blip r:embed="rId2"/>
          <a:srcRect l="11678" t="9798" r="22951"/>
          <a:stretch>
            <a:fillRect/>
          </a:stretch>
        </p:blipFill>
        <p:spPr bwMode="auto">
          <a:xfrm>
            <a:off x="539750" y="1009652"/>
            <a:ext cx="4032250" cy="3182541"/>
          </a:xfrm>
          <a:prstGeom prst="rect">
            <a:avLst/>
          </a:prstGeom>
          <a:noFill/>
          <a:ln w="9525">
            <a:noFill/>
            <a:miter lim="800000"/>
            <a:headEnd/>
            <a:tailEnd/>
          </a:ln>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仅标题">
    <p:spTree>
      <p:nvGrpSpPr>
        <p:cNvPr id="1" name=""/>
        <p:cNvGrpSpPr/>
        <p:nvPr/>
      </p:nvGrpSpPr>
      <p:grpSpPr>
        <a:xfrm>
          <a:off x="0" y="0"/>
          <a:ext cx="0" cy="0"/>
          <a:chOff x="0" y="0"/>
          <a:chExt cx="0" cy="0"/>
        </a:xfrm>
      </p:grpSpPr>
      <p:sp>
        <p:nvSpPr>
          <p:cNvPr id="3"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3FEB84D4-D3AC-4D0D-92F3-4E29699CCF8A}" type="slidenum">
              <a:rPr lang="zh-CN" altLang="en-US"/>
              <a:pPr>
                <a:defRPr/>
              </a:pPr>
              <a:t>‹#›</a:t>
            </a:fld>
            <a:endParaRPr lang="en-US" altLang="zh-CN"/>
          </a:p>
        </p:txBody>
      </p:sp>
      <p:sp>
        <p:nvSpPr>
          <p:cNvPr id="6" name="Rectangle 3"/>
          <p:cNvSpPr>
            <a:spLocks noChangeArrowheads="1"/>
          </p:cNvSpPr>
          <p:nvPr userDrawn="1"/>
        </p:nvSpPr>
        <p:spPr bwMode="auto">
          <a:xfrm>
            <a:off x="468313" y="750095"/>
            <a:ext cx="8229600" cy="3857625"/>
          </a:xfrm>
          <a:prstGeom prst="rect">
            <a:avLst/>
          </a:prstGeom>
          <a:noFill/>
          <a:ln>
            <a:noFill/>
          </a:ln>
        </p:spPr>
        <p:txBody>
          <a:bodyPr/>
          <a:lstStyle/>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了解静态网站与动态网站的概念及区别</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a:t>
            </a:r>
            <a:r>
              <a:rPr lang="en-US" altLang="zh-CN" sz="2000" i="0">
                <a:latin typeface="Adobe 宋体 Std L" pitchFamily="18" charset="-122"/>
                <a:ea typeface="Adobe 宋体 Std L" pitchFamily="18" charset="-122"/>
              </a:rPr>
              <a:t>B/S</a:t>
            </a:r>
            <a:r>
              <a:rPr lang="zh-CN" altLang="en-US" sz="2000" i="0">
                <a:latin typeface="Adobe 宋体 Std L" pitchFamily="18" charset="-122"/>
                <a:ea typeface="Adobe 宋体 Std L" pitchFamily="18" charset="-122"/>
              </a:rPr>
              <a:t>结构与</a:t>
            </a:r>
            <a:r>
              <a:rPr lang="en-US" altLang="zh-CN" sz="2000" i="0">
                <a:latin typeface="Adobe 宋体 Std L" pitchFamily="18" charset="-122"/>
                <a:ea typeface="Adobe 宋体 Std L" pitchFamily="18" charset="-122"/>
              </a:rPr>
              <a:t>C/S</a:t>
            </a:r>
            <a:r>
              <a:rPr lang="zh-CN" altLang="en-US" sz="2000" i="0">
                <a:latin typeface="Adobe 宋体 Std L" pitchFamily="18" charset="-122"/>
                <a:ea typeface="Adobe 宋体 Std L" pitchFamily="18" charset="-122"/>
              </a:rPr>
              <a:t>结构的概念及区别</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a:t>
            </a:r>
            <a:r>
              <a:rPr lang="en-US" altLang="zh-CN" sz="2000" i="0">
                <a:latin typeface="Adobe 宋体 Std L" pitchFamily="18" charset="-122"/>
                <a:ea typeface="Adobe 宋体 Std L" pitchFamily="18" charset="-122"/>
              </a:rPr>
              <a:t>B/S</a:t>
            </a:r>
            <a:r>
              <a:rPr lang="zh-CN" altLang="en-US" sz="2000" i="0">
                <a:latin typeface="Adobe 宋体 Std L" pitchFamily="18" charset="-122"/>
                <a:ea typeface="Adobe 宋体 Std L" pitchFamily="18" charset="-122"/>
              </a:rPr>
              <a:t>结构的工作原理</a:t>
            </a:r>
            <a:endParaRPr lang="en-US" altLang="zh-CN"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a:t>
            </a:r>
            <a:r>
              <a:rPr lang="en-US" altLang="zh-CN" sz="2000" i="0">
                <a:latin typeface="Adobe 宋体 Std L" pitchFamily="18" charset="-122"/>
                <a:ea typeface="Adobe 宋体 Std L" pitchFamily="18" charset="-122"/>
              </a:rPr>
              <a:t>JSP</a:t>
            </a:r>
            <a:r>
              <a:rPr lang="zh-CN" altLang="en-US" sz="2000" i="0">
                <a:latin typeface="Adobe 宋体 Std L" pitchFamily="18" charset="-122"/>
                <a:ea typeface="Adobe 宋体 Std L" pitchFamily="18" charset="-122"/>
              </a:rPr>
              <a:t>技术</a:t>
            </a:r>
            <a:endParaRPr lang="en-US" altLang="zh-CN"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a:t>
            </a:r>
            <a:r>
              <a:rPr lang="en-US" altLang="zh-CN" sz="2000" i="0">
                <a:latin typeface="Adobe 宋体 Std L" pitchFamily="18" charset="-122"/>
                <a:ea typeface="Adobe 宋体 Std L" pitchFamily="18" charset="-122"/>
              </a:rPr>
              <a:t>JSP</a:t>
            </a:r>
            <a:r>
              <a:rPr lang="zh-CN" altLang="en-US" sz="2000" i="0">
                <a:latin typeface="Adobe 宋体 Std L" pitchFamily="18" charset="-122"/>
                <a:ea typeface="Adobe 宋体 Std L" pitchFamily="18" charset="-122"/>
              </a:rPr>
              <a:t>执行过程</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掌握如何搭建</a:t>
            </a:r>
            <a:r>
              <a:rPr lang="en-US" altLang="zh-CN" sz="2000" i="0">
                <a:latin typeface="Adobe 宋体 Std L" pitchFamily="18" charset="-122"/>
                <a:ea typeface="Adobe 宋体 Std L" pitchFamily="18" charset="-122"/>
              </a:rPr>
              <a:t>JSP</a:t>
            </a:r>
            <a:r>
              <a:rPr lang="zh-CN" altLang="en-US" sz="2000" i="0">
                <a:latin typeface="Adobe 宋体 Std L" pitchFamily="18" charset="-122"/>
                <a:ea typeface="Adobe 宋体 Std L" pitchFamily="18" charset="-122"/>
              </a:rPr>
              <a:t>开发环境</a:t>
            </a: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掌握如何建立</a:t>
            </a:r>
            <a:r>
              <a:rPr lang="en-US" altLang="zh-CN" sz="2000" i="0">
                <a:latin typeface="Adobe 宋体 Std L" pitchFamily="18" charset="-122"/>
                <a:ea typeface="Adobe 宋体 Std L" pitchFamily="18" charset="-122"/>
              </a:rPr>
              <a:t>Web</a:t>
            </a:r>
            <a:r>
              <a:rPr lang="zh-CN" altLang="en-US" sz="2000" i="0">
                <a:latin typeface="Adobe 宋体 Std L" pitchFamily="18" charset="-122"/>
                <a:ea typeface="Adobe 宋体 Std L" pitchFamily="18" charset="-122"/>
              </a:rPr>
              <a:t>动态项目</a:t>
            </a:r>
          </a:p>
          <a:p>
            <a:pPr marL="342900" indent="-342900">
              <a:lnSpc>
                <a:spcPct val="150000"/>
              </a:lnSpc>
              <a:spcBef>
                <a:spcPct val="20000"/>
              </a:spcBef>
              <a:buClr>
                <a:schemeClr val="accent6"/>
              </a:buClr>
              <a:buFont typeface="Wingdings" pitchFamily="2" charset="2"/>
              <a:buChar char="l"/>
              <a:defRPr/>
            </a:pPr>
            <a:r>
              <a:rPr lang="zh-CN" altLang="en-US" i="0">
                <a:latin typeface="Adobe 宋体 Std L" pitchFamily="18" charset="-122"/>
                <a:ea typeface="Adobe 宋体 Std L" pitchFamily="18" charset="-122"/>
              </a:rPr>
              <a:t>了解</a:t>
            </a:r>
            <a:r>
              <a:rPr lang="en-US" altLang="zh-CN" i="0">
                <a:latin typeface="Adobe 宋体 Std L" pitchFamily="18" charset="-122"/>
                <a:ea typeface="Adobe 宋体 Std L" pitchFamily="18" charset="-122"/>
              </a:rPr>
              <a:t>Web</a:t>
            </a:r>
            <a:r>
              <a:rPr lang="zh-CN" altLang="en-US" i="0">
                <a:latin typeface="Adobe 宋体 Std L" pitchFamily="18" charset="-122"/>
                <a:ea typeface="Adobe 宋体 Std L" pitchFamily="18" charset="-122"/>
              </a:rPr>
              <a:t>应用的目录结构</a:t>
            </a:r>
            <a:endParaRPr lang="zh-CN" altLang="en-US"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了解项目的打包发布</a:t>
            </a:r>
            <a:endParaRPr lang="en-US" altLang="zh-CN" sz="2000" i="0">
              <a:latin typeface="Adobe 宋体 Std L" pitchFamily="18" charset="-122"/>
              <a:ea typeface="Adobe 宋体 Std L" pitchFamily="18" charset="-122"/>
            </a:endParaRPr>
          </a:p>
          <a:p>
            <a:pPr marL="342900" indent="-342900">
              <a:lnSpc>
                <a:spcPct val="150000"/>
              </a:lnSpc>
              <a:spcBef>
                <a:spcPct val="20000"/>
              </a:spcBef>
              <a:buClr>
                <a:schemeClr val="accent6"/>
              </a:buClr>
              <a:buFont typeface="Wingdings" pitchFamily="2" charset="2"/>
              <a:buChar char="l"/>
              <a:defRPr/>
            </a:pPr>
            <a:r>
              <a:rPr lang="zh-CN" altLang="en-US" sz="2000" i="0">
                <a:latin typeface="Adobe 宋体 Std L" pitchFamily="18" charset="-122"/>
                <a:ea typeface="Adobe 宋体 Std L" pitchFamily="18" charset="-122"/>
              </a:rPr>
              <a:t>掌握</a:t>
            </a:r>
            <a:r>
              <a:rPr lang="en-US" altLang="zh-CN" sz="2000" i="0">
                <a:latin typeface="Adobe 宋体 Std L" pitchFamily="18" charset="-122"/>
                <a:ea typeface="Adobe 宋体 Std L" pitchFamily="18" charset="-122"/>
              </a:rPr>
              <a:t>Web</a:t>
            </a:r>
            <a:r>
              <a:rPr lang="zh-CN" altLang="en-US" sz="2000" i="0">
                <a:latin typeface="Adobe 宋体 Std L" pitchFamily="18" charset="-122"/>
                <a:ea typeface="Adobe 宋体 Std L" pitchFamily="18" charset="-122"/>
              </a:rPr>
              <a:t>程序的调试技巧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7" name="Rectangle 3"/>
          <p:cNvSpPr>
            <a:spLocks noGrp="1" noChangeArrowheads="1"/>
          </p:cNvSpPr>
          <p:nvPr userDrawn="1">
            <p:ph idx="4294967295"/>
          </p:nvPr>
        </p:nvSpPr>
        <p:spPr>
          <a:xfrm>
            <a:off x="827088" y="1059658"/>
            <a:ext cx="8229600" cy="3737372"/>
          </a:xfrm>
        </p:spPr>
        <p:txBody>
          <a:bodyPr/>
          <a:lstStyle/>
          <a:p>
            <a:pPr marL="0" lvl="0" indent="0" eaLnBrk="1" hangingPunct="1">
              <a:lnSpc>
                <a:spcPct val="150000"/>
              </a:lnSpc>
              <a:buFont typeface="Wingdings" pitchFamily="2" charset="2"/>
              <a:buNone/>
            </a:pPr>
            <a:r>
              <a:rPr kumimoji="0" lang="zh-CN" altLang="en-US" sz="2400">
                <a:ea typeface="Adobe 宋体 Std L" pitchFamily="18" charset="-122"/>
              </a:rPr>
              <a:t>单击此处编辑母版文本样式</a:t>
            </a:r>
          </a:p>
          <a:p>
            <a:pPr marL="0" lvl="1" indent="0" eaLnBrk="1" hangingPunct="1">
              <a:lnSpc>
                <a:spcPct val="150000"/>
              </a:lnSpc>
              <a:buFont typeface="Wingdings" pitchFamily="2" charset="2"/>
              <a:buNone/>
            </a:pPr>
            <a:r>
              <a:rPr kumimoji="0" lang="zh-CN" altLang="en-US" sz="2400">
                <a:ea typeface="Adobe 宋体 Std L" pitchFamily="18" charset="-122"/>
              </a:rPr>
              <a:t>第二级</a:t>
            </a:r>
          </a:p>
          <a:p>
            <a:pPr marL="0" lvl="2" indent="0" eaLnBrk="1" hangingPunct="1">
              <a:lnSpc>
                <a:spcPct val="150000"/>
              </a:lnSpc>
              <a:buFont typeface="Wingdings" pitchFamily="2" charset="2"/>
              <a:buNone/>
            </a:pPr>
            <a:r>
              <a:rPr kumimoji="0" lang="zh-CN" altLang="en-US" sz="2400">
                <a:ea typeface="Adobe 宋体 Std L" pitchFamily="18" charset="-122"/>
              </a:rPr>
              <a:t>第三级</a:t>
            </a:r>
          </a:p>
          <a:p>
            <a:pPr marL="0" lvl="3" indent="0" eaLnBrk="1" hangingPunct="1">
              <a:lnSpc>
                <a:spcPct val="150000"/>
              </a:lnSpc>
              <a:buFont typeface="Wingdings" pitchFamily="2" charset="2"/>
              <a:buNone/>
            </a:pPr>
            <a:r>
              <a:rPr kumimoji="0" lang="zh-CN" altLang="en-US" sz="2400">
                <a:ea typeface="Adobe 宋体 Std L" pitchFamily="18" charset="-122"/>
              </a:rPr>
              <a:t>第四级</a:t>
            </a:r>
          </a:p>
          <a:p>
            <a:pPr marL="0" lvl="4" indent="0" eaLnBrk="1" hangingPunct="1">
              <a:lnSpc>
                <a:spcPct val="150000"/>
              </a:lnSpc>
              <a:buFont typeface="Wingdings" pitchFamily="2" charset="2"/>
              <a:buNone/>
            </a:pPr>
            <a:r>
              <a:rPr kumimoji="0" lang="zh-CN" altLang="en-US" sz="2400">
                <a:ea typeface="Adobe 宋体 Std L" pitchFamily="18" charset="-122"/>
              </a:rPr>
              <a:t>第五级</a:t>
            </a:r>
            <a:endParaRPr kumimoji="0" lang="zh-CN" altLang="en-US" sz="2000">
              <a:latin typeface="Adobe 宋体 Std L" pitchFamily="18" charset="-122"/>
              <a:ea typeface="Adobe 宋体 Std L" pitchFamily="18" charset="-122"/>
              <a:cs typeface="华文细黑" pitchFamily="2" charset="-122"/>
            </a:endParaRPr>
          </a:p>
        </p:txBody>
      </p:sp>
      <p:pic>
        <p:nvPicPr>
          <p:cNvPr id="9" name="图片 8"/>
          <p:cNvPicPr>
            <a:picLocks noChangeAspect="1"/>
          </p:cNvPicPr>
          <p:nvPr userDrawn="1"/>
        </p:nvPicPr>
        <p:blipFill>
          <a:blip r:embed="rId2" cstate="print">
            <a:duotone>
              <a:schemeClr val="accent1">
                <a:shade val="45000"/>
                <a:satMod val="135000"/>
              </a:schemeClr>
              <a:prstClr val="white"/>
            </a:duotone>
          </a:blip>
          <a:stretch>
            <a:fillRect/>
          </a:stretch>
        </p:blipFill>
        <p:spPr>
          <a:xfrm>
            <a:off x="827584" y="1059582"/>
            <a:ext cx="720080" cy="540060"/>
          </a:xfrm>
          <a:prstGeom prst="rect">
            <a:avLst/>
          </a:prstGeom>
        </p:spPr>
      </p:pic>
      <p:sp>
        <p:nvSpPr>
          <p:cNvPr id="4" name="灯片编号占位符 2"/>
          <p:cNvSpPr>
            <a:spLocks noGrp="1"/>
          </p:cNvSpPr>
          <p:nvPr>
            <p:ph type="sldNum" sz="quarter" idx="10"/>
          </p:nvPr>
        </p:nvSpPr>
        <p:spPr>
          <a:xfrm>
            <a:off x="7235826" y="4786328"/>
            <a:ext cx="1439863" cy="214314"/>
          </a:xfrm>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FB08D82C-987C-411A-9F02-A86A79A37A34}" type="slidenum">
              <a:rPr lang="zh-CN" altLang="en-US"/>
              <a:pPr>
                <a:defRPr/>
              </a:pPr>
              <a:t>‹#›</a:t>
            </a:fld>
            <a:endParaRPr lang="en-US" altLang="zh-CN"/>
          </a:p>
        </p:txBody>
      </p:sp>
      <p:sp>
        <p:nvSpPr>
          <p:cNvPr id="3" name="Rectangle 3"/>
          <p:cNvSpPr>
            <a:spLocks noGrp="1" noChangeArrowheads="1"/>
          </p:cNvSpPr>
          <p:nvPr userDrawn="1">
            <p:ph idx="4294967295"/>
          </p:nvPr>
        </p:nvSpPr>
        <p:spPr>
          <a:xfrm>
            <a:off x="468313" y="832247"/>
            <a:ext cx="8229600" cy="3737372"/>
          </a:xfrm>
        </p:spPr>
        <p:txBody>
          <a:bodyPr/>
          <a:lstStyle/>
          <a:p>
            <a:pPr marL="0" lvl="0" indent="0" eaLnBrk="1" hangingPunct="1">
              <a:lnSpc>
                <a:spcPct val="150000"/>
              </a:lnSpc>
              <a:buFont typeface="Wingdings" pitchFamily="2" charset="2"/>
              <a:buNone/>
            </a:pPr>
            <a:r>
              <a:rPr kumimoji="0" lang="zh-CN" altLang="en-US">
                <a:ea typeface="Adobe 宋体 Std L" pitchFamily="18" charset="-122"/>
              </a:rPr>
              <a:t>单击此处编辑母版文本样式</a:t>
            </a:r>
          </a:p>
          <a:p>
            <a:pPr marL="0" lvl="1" indent="0" eaLnBrk="1" hangingPunct="1">
              <a:lnSpc>
                <a:spcPct val="150000"/>
              </a:lnSpc>
              <a:buFont typeface="Wingdings" pitchFamily="2" charset="2"/>
              <a:buNone/>
            </a:pPr>
            <a:r>
              <a:rPr kumimoji="0" lang="zh-CN" altLang="en-US">
                <a:ea typeface="Adobe 宋体 Std L" pitchFamily="18" charset="-122"/>
              </a:rPr>
              <a:t>第二级</a:t>
            </a:r>
          </a:p>
          <a:p>
            <a:pPr marL="0" lvl="2" indent="0" eaLnBrk="1" hangingPunct="1">
              <a:lnSpc>
                <a:spcPct val="150000"/>
              </a:lnSpc>
              <a:buFont typeface="Wingdings" pitchFamily="2" charset="2"/>
              <a:buNone/>
            </a:pPr>
            <a:r>
              <a:rPr kumimoji="0" lang="zh-CN" altLang="en-US">
                <a:ea typeface="Adobe 宋体 Std L" pitchFamily="18" charset="-122"/>
              </a:rPr>
              <a:t>第三级</a:t>
            </a:r>
          </a:p>
          <a:p>
            <a:pPr marL="0" lvl="3" indent="0" eaLnBrk="1" hangingPunct="1">
              <a:lnSpc>
                <a:spcPct val="150000"/>
              </a:lnSpc>
              <a:buFont typeface="Wingdings" pitchFamily="2" charset="2"/>
              <a:buNone/>
            </a:pPr>
            <a:r>
              <a:rPr kumimoji="0" lang="zh-CN" altLang="en-US">
                <a:ea typeface="Adobe 宋体 Std L" pitchFamily="18" charset="-122"/>
              </a:rPr>
              <a:t>第四级</a:t>
            </a:r>
          </a:p>
        </p:txBody>
      </p:sp>
      <p:pic>
        <p:nvPicPr>
          <p:cNvPr id="5" name="图片 4"/>
          <p:cNvPicPr>
            <a:picLocks noChangeAspect="1"/>
          </p:cNvPicPr>
          <p:nvPr userDrawn="1"/>
        </p:nvPicPr>
        <p:blipFill>
          <a:blip r:embed="rId2" cstate="print">
            <a:duotone>
              <a:schemeClr val="accent1">
                <a:shade val="45000"/>
                <a:satMod val="135000"/>
              </a:schemeClr>
              <a:prstClr val="white"/>
            </a:duotone>
          </a:blip>
          <a:stretch>
            <a:fillRect/>
          </a:stretch>
        </p:blipFill>
        <p:spPr>
          <a:xfrm>
            <a:off x="323528" y="832247"/>
            <a:ext cx="720080" cy="54006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FB08D82C-987C-411A-9F02-A86A79A37A34}" type="slidenum">
              <a:rPr lang="zh-CN" altLang="en-US"/>
              <a:pPr>
                <a:defRPr/>
              </a:pPr>
              <a:t>‹#›</a:t>
            </a:fld>
            <a:endParaRPr lang="en-US" altLang="zh-CN"/>
          </a:p>
        </p:txBody>
      </p:sp>
      <p:sp>
        <p:nvSpPr>
          <p:cNvPr id="3" name="Rectangle 3"/>
          <p:cNvSpPr>
            <a:spLocks noGrp="1" noChangeArrowheads="1"/>
          </p:cNvSpPr>
          <p:nvPr userDrawn="1">
            <p:ph idx="4294967295"/>
          </p:nvPr>
        </p:nvSpPr>
        <p:spPr>
          <a:xfrm>
            <a:off x="539750" y="844153"/>
            <a:ext cx="8135938" cy="3737372"/>
          </a:xfrm>
        </p:spPr>
        <p:txBody>
          <a:bodyPr/>
          <a:lstStyle/>
          <a:p>
            <a:pPr lvl="0" eaLnBrk="1" hangingPunct="1">
              <a:lnSpc>
                <a:spcPct val="150000"/>
              </a:lnSpc>
              <a:buClr>
                <a:schemeClr val="accent6"/>
              </a:buClr>
              <a:buFont typeface="Wingdings" pitchFamily="2" charset="2"/>
              <a:buChar char="l"/>
              <a:defRPr/>
            </a:pPr>
            <a:r>
              <a:rPr kumimoji="0" lang="zh-CN" altLang="en-US">
                <a:ea typeface="Adobe 宋体 Std L" pitchFamily="18" charset="-122"/>
              </a:rPr>
              <a:t>单击此处编辑母版文本样式</a:t>
            </a:r>
          </a:p>
          <a:p>
            <a:pPr lvl="1" eaLnBrk="1" hangingPunct="1">
              <a:lnSpc>
                <a:spcPct val="150000"/>
              </a:lnSpc>
              <a:buClr>
                <a:schemeClr val="accent6"/>
              </a:buClr>
              <a:buFont typeface="Wingdings" pitchFamily="2" charset="2"/>
              <a:buChar char="l"/>
              <a:defRPr/>
            </a:pPr>
            <a:r>
              <a:rPr kumimoji="0" lang="zh-CN" altLang="en-US">
                <a:ea typeface="Adobe 宋体 Std L" pitchFamily="18" charset="-122"/>
              </a:rPr>
              <a:t>第二级</a:t>
            </a:r>
          </a:p>
          <a:p>
            <a:pPr lvl="2" eaLnBrk="1" hangingPunct="1">
              <a:lnSpc>
                <a:spcPct val="150000"/>
              </a:lnSpc>
              <a:buClr>
                <a:schemeClr val="accent6"/>
              </a:buClr>
              <a:buFont typeface="Wingdings" pitchFamily="2" charset="2"/>
              <a:buChar char="l"/>
              <a:defRPr/>
            </a:pPr>
            <a:r>
              <a:rPr kumimoji="0" lang="zh-CN" altLang="en-US">
                <a:ea typeface="Adobe 宋体 Std L" pitchFamily="18" charset="-122"/>
              </a:rPr>
              <a:t>第三级</a:t>
            </a:r>
          </a:p>
          <a:p>
            <a:pPr lvl="3" eaLnBrk="1" hangingPunct="1">
              <a:lnSpc>
                <a:spcPct val="150000"/>
              </a:lnSpc>
              <a:buClr>
                <a:schemeClr val="accent6"/>
              </a:buClr>
              <a:buFont typeface="Wingdings" pitchFamily="2" charset="2"/>
              <a:buChar char="l"/>
              <a:defRPr/>
            </a:pPr>
            <a:r>
              <a:rPr kumimoji="0" lang="zh-CN" altLang="en-US">
                <a:ea typeface="Adobe 宋体 Std L" pitchFamily="18" charset="-122"/>
              </a:rPr>
              <a:t>第四级</a:t>
            </a:r>
          </a:p>
          <a:p>
            <a:pPr lvl="4" eaLnBrk="1" hangingPunct="1">
              <a:lnSpc>
                <a:spcPct val="150000"/>
              </a:lnSpc>
              <a:buClr>
                <a:schemeClr val="accent6"/>
              </a:buClr>
              <a:buFont typeface="Wingdings" pitchFamily="2" charset="2"/>
              <a:buChar char="l"/>
              <a:defRPr/>
            </a:pPr>
            <a:r>
              <a:rPr kumimoji="0" lang="zh-CN" altLang="en-US">
                <a:ea typeface="Adobe 宋体 Std L" pitchFamily="18" charset="-122"/>
              </a:rPr>
              <a:t>第五级</a:t>
            </a:r>
            <a:endParaRPr kumimoji="0" lang="en-US" altLang="zh-CN" sz="1600">
              <a:latin typeface="Adobe 宋体 Std L" pitchFamily="18" charset="-122"/>
              <a:ea typeface="Adobe 宋体 Std L" pitchFamily="18" charset="-122"/>
              <a:cs typeface="华文细黑" pitchFamily="2" charset="-122"/>
            </a:endParaRPr>
          </a:p>
        </p:txBody>
      </p:sp>
      <p:sp>
        <p:nvSpPr>
          <p:cNvPr id="5" name="TextBox 4"/>
          <p:cNvSpPr txBox="1">
            <a:spLocks noChangeArrowheads="1"/>
          </p:cNvSpPr>
          <p:nvPr userDrawn="1"/>
        </p:nvSpPr>
        <p:spPr bwMode="auto">
          <a:xfrm>
            <a:off x="1071563" y="3053955"/>
            <a:ext cx="7358062" cy="646331"/>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eaLnBrk="1" hangingPunct="1">
              <a:defRPr/>
            </a:pPr>
            <a:r>
              <a:rPr lang="en-US" altLang="zh-CN" sz="1800" b="1">
                <a:solidFill>
                  <a:srgbClr val="000000"/>
                </a:solidFill>
                <a:latin typeface="Adobe 宋体 Std L" pitchFamily="18" charset="-122"/>
                <a:ea typeface="Adobe 宋体 Std L" pitchFamily="18" charset="-122"/>
              </a:rPr>
              <a:t>&lt;Context path = “/student” </a:t>
            </a:r>
            <a:r>
              <a:rPr lang="en-US" altLang="zh-CN" sz="1800" b="1" err="1">
                <a:solidFill>
                  <a:srgbClr val="000000"/>
                </a:solidFill>
                <a:latin typeface="Adobe 宋体 Std L" pitchFamily="18" charset="-122"/>
                <a:ea typeface="Adobe 宋体 Std L" pitchFamily="18" charset="-122"/>
              </a:rPr>
              <a:t>docBase</a:t>
            </a:r>
            <a:r>
              <a:rPr lang="en-US" altLang="zh-CN" sz="1800" b="1">
                <a:solidFill>
                  <a:srgbClr val="000000"/>
                </a:solidFill>
                <a:latin typeface="Adobe 宋体 Std L" pitchFamily="18" charset="-122"/>
                <a:ea typeface="Adobe 宋体 Std L" pitchFamily="18" charset="-122"/>
              </a:rPr>
              <a:t>=“D:\</a:t>
            </a:r>
            <a:r>
              <a:rPr lang="en-US" altLang="zh-CN" sz="1800" b="1" err="1">
                <a:solidFill>
                  <a:srgbClr val="000000"/>
                </a:solidFill>
                <a:latin typeface="Adobe 宋体 Std L" pitchFamily="18" charset="-122"/>
                <a:ea typeface="Adobe 宋体 Std L" pitchFamily="18" charset="-122"/>
              </a:rPr>
              <a:t>MyApp</a:t>
            </a:r>
            <a:r>
              <a:rPr lang="en-US" altLang="zh-CN" sz="1800" b="1">
                <a:solidFill>
                  <a:srgbClr val="000000"/>
                </a:solidFill>
                <a:latin typeface="Adobe 宋体 Std L" pitchFamily="18" charset="-122"/>
                <a:ea typeface="Adobe 宋体 Std L" pitchFamily="18" charset="-122"/>
              </a:rPr>
              <a:t>\</a:t>
            </a:r>
            <a:r>
              <a:rPr lang="en-US" altLang="zh-CN" sz="1800" b="1" err="1">
                <a:solidFill>
                  <a:srgbClr val="000000"/>
                </a:solidFill>
                <a:latin typeface="Adobe 宋体 Std L" pitchFamily="18" charset="-122"/>
                <a:ea typeface="Adobe 宋体 Std L" pitchFamily="18" charset="-122"/>
              </a:rPr>
              <a:t>StudentManage</a:t>
            </a:r>
            <a:r>
              <a:rPr lang="en-US" altLang="zh-CN" sz="1800" b="1">
                <a:solidFill>
                  <a:srgbClr val="000000"/>
                </a:solidFill>
                <a:latin typeface="Adobe 宋体 Std L" pitchFamily="18" charset="-122"/>
                <a:ea typeface="Adobe 宋体 Std L" pitchFamily="18" charset="-122"/>
              </a:rPr>
              <a:t>” debug=0 reloadable=“true”&gt;</a:t>
            </a:r>
            <a:endParaRPr lang="zh-CN" altLang="en-US" sz="1800" b="1">
              <a:solidFill>
                <a:srgbClr val="000000"/>
              </a:solidFill>
              <a:latin typeface="Adobe 宋体 Std L" pitchFamily="18" charset="-122"/>
              <a:ea typeface="Adobe 宋体 Std L" pitchFamily="18" charset="-122"/>
            </a:endParaRPr>
          </a:p>
        </p:txBody>
      </p:sp>
      <p:pic>
        <p:nvPicPr>
          <p:cNvPr id="6" name="图片 4"/>
          <p:cNvPicPr>
            <a:picLocks noChangeAspect="1"/>
          </p:cNvPicPr>
          <p:nvPr userDrawn="1"/>
        </p:nvPicPr>
        <p:blipFill>
          <a:blip r:embed="rId2"/>
          <a:srcRect/>
          <a:stretch>
            <a:fillRect/>
          </a:stretch>
        </p:blipFill>
        <p:spPr bwMode="auto">
          <a:xfrm>
            <a:off x="7954963" y="3274222"/>
            <a:ext cx="577850" cy="432197"/>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507831"/>
          </a:xfrm>
          <a:solidFill>
            <a:srgbClr val="23A3AE"/>
          </a:solidFill>
          <a:ln>
            <a:noFill/>
            <a:headEnd/>
            <a:tailEnd/>
          </a:ln>
        </p:spPr>
        <p:style>
          <a:lnRef idx="2">
            <a:schemeClr val="accent2"/>
          </a:lnRef>
          <a:fillRef idx="1">
            <a:schemeClr val="lt1"/>
          </a:fillRef>
          <a:effectRef idx="0">
            <a:schemeClr val="accent2"/>
          </a:effectRef>
          <a:fontRef idx="minor">
            <a:schemeClr val="dk1"/>
          </a:fontRef>
        </p:style>
        <p:txBody>
          <a:bodyPr wrap="square" anchor="ctr">
            <a:spAutoFit/>
          </a:bodyPr>
          <a:lstStyle>
            <a:lvl1pPr algn="l" rtl="0" eaLnBrk="0" fontAlgn="base" hangingPunct="0">
              <a:lnSpc>
                <a:spcPct val="150000"/>
              </a:lnSpc>
              <a:spcBef>
                <a:spcPct val="20000"/>
              </a:spcBef>
              <a:spcAft>
                <a:spcPct val="0"/>
              </a:spcAft>
              <a:buNone/>
              <a:defRPr lang="zh-CN" altLang="en-US" sz="1800" i="0" kern="1200" dirty="0" smtClean="0">
                <a:solidFill>
                  <a:schemeClr val="bg1"/>
                </a:solidFill>
                <a:latin typeface="Adobe 仿宋 Std R" pitchFamily="18" charset="-122"/>
                <a:ea typeface="Adobe 仿宋 Std R" pitchFamily="18" charset="-122"/>
                <a:cs typeface="+mn-cs"/>
              </a:defRPr>
            </a:lvl1pPr>
          </a:lstStyle>
          <a:p>
            <a:pPr lvl="0"/>
            <a:r>
              <a:rPr lang="zh-CN" altLang="en-US"/>
              <a:t>单击此处编辑 注意 文本样式</a:t>
            </a:r>
          </a:p>
        </p:txBody>
      </p:sp>
      <p:sp>
        <p:nvSpPr>
          <p:cNvPr id="14" name="图片占位符 13"/>
          <p:cNvSpPr>
            <a:spLocks noGrp="1"/>
          </p:cNvSpPr>
          <p:nvPr>
            <p:ph type="pic" sz="quarter" idx="12"/>
          </p:nvPr>
        </p:nvSpPr>
        <p:spPr>
          <a:xfrm>
            <a:off x="7072315" y="3571876"/>
            <a:ext cx="428625" cy="500063"/>
          </a:xfrm>
          <a:noFill/>
          <a:ln w="9525">
            <a:noFill/>
            <a:miter lim="800000"/>
            <a:headEnd/>
            <a:tailEnd/>
          </a:ln>
        </p:spPr>
        <p:txBody>
          <a:bodyPr/>
          <a:lstStyle/>
          <a:p>
            <a:endParaRPr lang="zh-CN" altLang="en-US"/>
          </a:p>
        </p:txBody>
      </p:sp>
      <p:sp>
        <p:nvSpPr>
          <p:cNvPr id="9"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72"/>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CAEF9EDF-8CA5-4E21-821D-9C2CA8A26E0A}" type="slidenum">
              <a:rPr lang="zh-CN" altLang="en-US"/>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72"/>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C3F620E9-F25D-4328-9790-144ACDEE8CFE}" type="slidenum">
              <a:rPr lang="zh-CN" altLang="en-US"/>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15B528E2-8AE1-4CA7-86F2-B2032E1DF511}" type="slidenum">
              <a:rPr lang="zh-CN" altLang="en-US"/>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236935"/>
            <a:ext cx="2051050" cy="43576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8" y="236935"/>
            <a:ext cx="6003925" cy="43576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5A3B6F00-04B7-46A7-AA7E-BB30A0334EC6}" type="slidenum">
              <a:rPr lang="zh-CN" altLang="en-US"/>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smtClean="0"/>
              <a:pPr>
                <a:defRPr/>
              </a:pPr>
              <a:t>‹#›</a:t>
            </a:fld>
            <a:endParaRPr lang="en-US" altLang="zh-CN"/>
          </a:p>
        </p:txBody>
      </p:sp>
      <p:sp>
        <p:nvSpPr>
          <p:cNvPr id="5" name="内容占位符 4"/>
          <p:cNvSpPr>
            <a:spLocks noGrp="1"/>
          </p:cNvSpPr>
          <p:nvPr>
            <p:ph sz="quarter" idx="11"/>
          </p:nvPr>
        </p:nvSpPr>
        <p:spPr>
          <a:xfrm>
            <a:off x="1357290" y="857238"/>
            <a:ext cx="5357834" cy="278607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文本占位符 6"/>
          <p:cNvSpPr>
            <a:spLocks noGrp="1"/>
          </p:cNvSpPr>
          <p:nvPr>
            <p:ph type="body" sz="quarter" idx="12"/>
          </p:nvPr>
        </p:nvSpPr>
        <p:spPr>
          <a:xfrm>
            <a:off x="1428750" y="3929063"/>
            <a:ext cx="5786456" cy="857250"/>
          </a:xfrm>
        </p:spPr>
        <p:style>
          <a:lnRef idx="2">
            <a:schemeClr val="accent2"/>
          </a:lnRef>
          <a:fillRef idx="1">
            <a:schemeClr val="lt1"/>
          </a:fillRef>
          <a:effectRef idx="0">
            <a:schemeClr val="accent2"/>
          </a:effectRef>
          <a:fontRef idx="none"/>
        </p:style>
        <p:txBody>
          <a:bodyPr/>
          <a:lstStyle/>
          <a:p>
            <a:pPr lvl="0"/>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7215214" cy="1790700"/>
          </a:xfrm>
          <a:prstGeom prst="rect">
            <a:avLst/>
          </a:prstGeom>
        </p:spPr>
        <p:txBody>
          <a:bodyPr anchor="b"/>
          <a:lstStyle>
            <a:lvl1pPr algn="ctr" rtl="0" eaLnBrk="1" fontAlgn="base" hangingPunct="1">
              <a:spcBef>
                <a:spcPct val="0"/>
              </a:spcBef>
              <a:spcAft>
                <a:spcPct val="0"/>
              </a:spcAft>
              <a:defRPr kumimoji="0" lang="zh-CN" altLang="en-US" sz="4400" b="1" kern="1200" dirty="0">
                <a:solidFill>
                  <a:schemeClr val="tx1"/>
                </a:solidFill>
                <a:latin typeface="Adobe 黑体 Std R" pitchFamily="34" charset="-122"/>
                <a:ea typeface="Adobe 黑体 Std R" pitchFamily="34" charset="-122"/>
                <a:cs typeface="华文细黑" charset="0"/>
              </a:defRPr>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4" name="图片 3" descr="11.jpg"/>
          <p:cNvPicPr>
            <a:picLocks noChangeAspect="1"/>
          </p:cNvPicPr>
          <p:nvPr userDrawn="1"/>
        </p:nvPicPr>
        <p:blipFill>
          <a:blip r:embed="rId2"/>
          <a:stretch>
            <a:fillRect/>
          </a:stretch>
        </p:blipFill>
        <p:spPr>
          <a:xfrm>
            <a:off x="1" y="1036898"/>
            <a:ext cx="9143997" cy="2820736"/>
          </a:xfrm>
          <a:prstGeom prst="rect">
            <a:avLst/>
          </a:prstGeom>
        </p:spPr>
      </p:pic>
      <p:pic>
        <p:nvPicPr>
          <p:cNvPr id="5" name="Picture 4" descr="G:\01设计\logo\qst青软实训【信未来】LOGO\未标题-1.png"/>
          <p:cNvPicPr>
            <a:picLocks noChangeAspect="1" noChangeArrowheads="1"/>
          </p:cNvPicPr>
          <p:nvPr userDrawn="1"/>
        </p:nvPicPr>
        <p:blipFill rotWithShape="1">
          <a:blip r:embed="rId3"/>
          <a:srcRect l="65953"/>
          <a:stretch/>
        </p:blipFill>
        <p:spPr bwMode="auto">
          <a:xfrm>
            <a:off x="7286644" y="54245"/>
            <a:ext cx="1643042" cy="731555"/>
          </a:xfrm>
          <a:prstGeom prst="rect">
            <a:avLst/>
          </a:prstGeom>
          <a:noFill/>
          <a:ln>
            <a:noFill/>
          </a:ln>
        </p:spPr>
      </p:pic>
      <p:pic>
        <p:nvPicPr>
          <p:cNvPr id="7" name="图片 1">
            <a:extLst>
              <a:ext uri="{FF2B5EF4-FFF2-40B4-BE49-F238E27FC236}">
                <a16:creationId xmlns:a16="http://schemas.microsoft.com/office/drawing/2014/main" id="{54088A9A-3B03-43B3-AAD1-1DC8EAD09C8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336671" y="123478"/>
            <a:ext cx="1512168" cy="430792"/>
          </a:xfrm>
          <a:prstGeom prst="rect">
            <a:avLst/>
          </a:prstGeom>
          <a:noFill/>
          <a:ln w="9525">
            <a:noFill/>
            <a:miter lim="800000"/>
            <a:headEnd/>
            <a:tailEnd/>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zh-CN" sz="1800" b="0" i="0" u="none" strike="noStrike" kern="0" cap="none" spc="0" normalizeH="0" baseline="0" noProof="0">
                <a:ln>
                  <a:noFill/>
                </a:ln>
                <a:solidFill>
                  <a:sysClr val="windowText" lastClr="000000"/>
                </a:solidFill>
                <a:effectLst/>
                <a:uLnTx/>
                <a:uFillTx/>
              </a:rPr>
              <a:t>Page </a:t>
            </a:r>
            <a:r>
              <a:rPr kumimoji="0" lang="de-DE" altLang="zh-CN" sz="1800" b="0" i="0" u="none" strike="noStrike" kern="0" cap="none" spc="0" normalizeH="0" baseline="0" noProof="0">
                <a:ln>
                  <a:noFill/>
                </a:ln>
                <a:solidFill>
                  <a:sysClr val="windowText" lastClr="000000"/>
                </a:solidFill>
                <a:effectLst/>
                <a:uLnTx/>
                <a:uFillTx/>
                <a:sym typeface="MS UI Gothic" pitchFamily="34" charset="-128"/>
              </a:rPr>
              <a:t></a:t>
            </a:r>
            <a:r>
              <a:rPr kumimoji="0" lang="de-DE" altLang="zh-CN" sz="1800" b="0" i="0" u="none" strike="noStrike" kern="0" cap="none" spc="0" normalizeH="0" baseline="0" noProof="0">
                <a:ln>
                  <a:noFill/>
                </a:ln>
                <a:solidFill>
                  <a:sysClr val="windowText" lastClr="000000"/>
                </a:solidFill>
                <a:effectLst/>
                <a:uLnTx/>
                <a:uFillTx/>
              </a:rPr>
              <a:t> </a:t>
            </a:r>
            <a:fld id="{AD3AC9A5-20D0-4EF6-BA80-73EFC9BE9A7C}"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7"/>
            <a:ext cx="7886700" cy="2139553"/>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2099"/>
            <a:ext cx="7886700" cy="112514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68313" y="844154"/>
            <a:ext cx="4027487"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44154"/>
            <a:ext cx="4027488" cy="375046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30245" y="1260872"/>
            <a:ext cx="3868737"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45" y="1878806"/>
            <a:ext cx="3868737"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0572"/>
            <a:ext cx="4629150" cy="365521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43" y="342900"/>
            <a:ext cx="2949575" cy="120015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0572"/>
            <a:ext cx="4629150" cy="36552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630243" y="1543052"/>
            <a:ext cx="2949575"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273846"/>
            <a:ext cx="2051050" cy="432077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8" y="273846"/>
            <a:ext cx="6003925" cy="43207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43000" y="2701528"/>
            <a:ext cx="6858000" cy="124182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4"/>
            <a:ext cx="2133600" cy="273844"/>
          </a:xfrm>
          <a:prstGeom prst="rect">
            <a:avLst/>
          </a:prstGeom>
        </p:spPr>
        <p:txBody>
          <a:bodyPr/>
          <a:lstStyle/>
          <a:p>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p>
            <a:r>
              <a:rPr lang="en-US" altLang="zh-CN"/>
              <a:t>1</a:t>
            </a:r>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p>
            <a:fld id="{A6A3ED16-5AD5-49A8-A69C-CF66BCEA1628}" type="slidenum">
              <a:rPr lang="zh-CN" altLang="en-US" smtClean="0"/>
              <a:pPr/>
              <a:t>‹#›</a:t>
            </a:fld>
            <a:endParaRPr lang="zh-CN" altLang="en-US"/>
          </a:p>
        </p:txBody>
      </p:sp>
      <p:sp>
        <p:nvSpPr>
          <p:cNvPr id="5" name="标题 1"/>
          <p:cNvSpPr>
            <a:spLocks noGrp="1"/>
          </p:cNvSpPr>
          <p:nvPr userDrawn="1">
            <p:ph type="title"/>
          </p:nvPr>
        </p:nvSpPr>
        <p:spPr>
          <a:xfrm>
            <a:off x="457200" y="205979"/>
            <a:ext cx="8229600" cy="436959"/>
          </a:xfrm>
          <a:prstGeom prst="rect">
            <a:avLst/>
          </a:prstGeom>
        </p:spPr>
        <p:txBody>
          <a:bodyPr/>
          <a:lstStyle/>
          <a:p>
            <a:pPr eaLnBrk="1" hangingPunct="1"/>
            <a:r>
              <a:rPr kumimoji="0" lang="zh-CN" altLang="en-US">
                <a:ea typeface="Adobe 宋体 Std L" pitchFamily="18" charset="-122"/>
              </a:rPr>
              <a:t>单击此处编辑母版标题样式</a:t>
            </a:r>
            <a:endParaRPr kumimoji="0" lang="zh-CN" altLang="en-US">
              <a:latin typeface="Adobe 宋体 Std L" pitchFamily="18" charset="-122"/>
              <a:ea typeface="Adobe 宋体 Std L" pitchFamily="18" charset="-122"/>
              <a:cs typeface="华文细黑" pitchFamily="2" charset="-122"/>
            </a:endParaRPr>
          </a:p>
        </p:txBody>
      </p:sp>
      <p:pic>
        <p:nvPicPr>
          <p:cNvPr id="10" name="Picture 4" descr="G:\01设计\logo\qst青软实训【信未来】LOGO\未标题-1.png"/>
          <p:cNvPicPr>
            <a:picLocks noChangeAspect="1" noChangeArrowheads="1"/>
          </p:cNvPicPr>
          <p:nvPr userDrawn="1"/>
        </p:nvPicPr>
        <p:blipFill rotWithShape="1">
          <a:blip r:embed="rId2"/>
          <a:srcRect l="66298"/>
          <a:stretch/>
        </p:blipFill>
        <p:spPr bwMode="auto">
          <a:xfrm>
            <a:off x="3767397" y="1571619"/>
            <a:ext cx="3162057" cy="1068718"/>
          </a:xfrm>
          <a:prstGeom prst="rect">
            <a:avLst/>
          </a:prstGeom>
          <a:noFill/>
          <a:ln>
            <a:noFill/>
          </a:ln>
          <a:effectLst>
            <a:reflection blurRad="6350" stA="50000" endA="300" endPos="55000" dir="5400000" sy="-100000" algn="bl" rotWithShape="0"/>
          </a:effectLst>
        </p:spPr>
      </p:pic>
      <p:grpSp>
        <p:nvGrpSpPr>
          <p:cNvPr id="11" name="Group 3"/>
          <p:cNvGrpSpPr>
            <a:grpSpLocks/>
          </p:cNvGrpSpPr>
          <p:nvPr userDrawn="1"/>
        </p:nvGrpSpPr>
        <p:grpSpPr bwMode="auto">
          <a:xfrm>
            <a:off x="1314440" y="1428743"/>
            <a:ext cx="1828800" cy="1768475"/>
            <a:chOff x="2438400" y="1168566"/>
            <a:chExt cx="2667000" cy="2578927"/>
          </a:xfrm>
        </p:grpSpPr>
        <p:sp>
          <p:nvSpPr>
            <p:cNvPr id="12" name="Rounded Rectangle 6"/>
            <p:cNvSpPr/>
            <p:nvPr/>
          </p:nvSpPr>
          <p:spPr>
            <a:xfrm>
              <a:off x="2438400" y="1168566"/>
              <a:ext cx="1296458" cy="1252424"/>
            </a:xfrm>
            <a:prstGeom prst="round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13" name="Rounded Rectangle 7"/>
            <p:cNvSpPr/>
            <p:nvPr/>
          </p:nvSpPr>
          <p:spPr>
            <a:xfrm>
              <a:off x="3808942" y="1168566"/>
              <a:ext cx="1296458" cy="1252424"/>
            </a:xfrm>
            <a:prstGeom prst="round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14" name="Rounded Rectangle 8"/>
            <p:cNvSpPr/>
            <p:nvPr/>
          </p:nvSpPr>
          <p:spPr>
            <a:xfrm>
              <a:off x="2438400" y="2495070"/>
              <a:ext cx="1296458" cy="1252423"/>
            </a:xfrm>
            <a:prstGeom prst="round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sp>
          <p:nvSpPr>
            <p:cNvPr id="15" name="Rounded Rectangle 9"/>
            <p:cNvSpPr/>
            <p:nvPr/>
          </p:nvSpPr>
          <p:spPr>
            <a:xfrm>
              <a:off x="3808942" y="2495070"/>
              <a:ext cx="1296458" cy="1252423"/>
            </a:xfrm>
            <a:prstGeom prst="roundRect">
              <a:avLst/>
            </a:prstGeom>
            <a:solidFill>
              <a:srgbClr val="F268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ndParaRPr>
            </a:p>
          </p:txBody>
        </p:sp>
      </p:grpSp>
      <p:sp>
        <p:nvSpPr>
          <p:cNvPr id="16" name="Text Box 7"/>
          <p:cNvSpPr txBox="1">
            <a:spLocks noChangeArrowheads="1"/>
          </p:cNvSpPr>
          <p:nvPr userDrawn="1"/>
        </p:nvSpPr>
        <p:spPr bwMode="auto">
          <a:xfrm>
            <a:off x="1428728" y="3429006"/>
            <a:ext cx="1463862" cy="600164"/>
          </a:xfrm>
          <a:prstGeom prst="rect">
            <a:avLst/>
          </a:prstGeom>
          <a:noFill/>
          <a:ln w="9525">
            <a:noFill/>
            <a:miter lim="800000"/>
            <a:headEnd/>
            <a:tailEnd/>
          </a:ln>
        </p:spPr>
        <p:txBody>
          <a:bodyPr wrap="none" lIns="45720" tIns="22860" rIns="45720" bIns="22860">
            <a:spAutoFit/>
          </a:bodyPr>
          <a:lstStyle/>
          <a:p>
            <a:pPr algn="ctr" defTabSz="1088232" fontAlgn="auto">
              <a:spcBef>
                <a:spcPts val="0"/>
              </a:spcBef>
              <a:spcAft>
                <a:spcPts val="0"/>
              </a:spcAft>
              <a:defRPr/>
            </a:pPr>
            <a:r>
              <a:rPr lang="en-CA" sz="3600" b="1" spc="-150">
                <a:solidFill>
                  <a:srgbClr val="45C1A4"/>
                </a:solidFill>
                <a:latin typeface="+mn-lt"/>
                <a:ea typeface="Open Sans" pitchFamily="34" charset="0"/>
                <a:cs typeface="Open Sans" pitchFamily="34" charset="0"/>
              </a:rPr>
              <a:t>Thanks!</a:t>
            </a:r>
          </a:p>
        </p:txBody>
      </p:sp>
      <p:pic>
        <p:nvPicPr>
          <p:cNvPr id="18" name="图片 1">
            <a:extLst>
              <a:ext uri="{FF2B5EF4-FFF2-40B4-BE49-F238E27FC236}">
                <a16:creationId xmlns:a16="http://schemas.microsoft.com/office/drawing/2014/main" id="{8177B4A8-DECE-4CD5-A259-3BFD09A6647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6958608" y="142229"/>
            <a:ext cx="1728192" cy="49233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6" name="文本占位符 11"/>
          <p:cNvSpPr>
            <a:spLocks noGrp="1"/>
          </p:cNvSpPr>
          <p:nvPr>
            <p:ph type="body" sz="quarter" idx="12" hasCustomPrompt="1"/>
          </p:nvPr>
        </p:nvSpPr>
        <p:spPr>
          <a:xfrm>
            <a:off x="857224" y="4357700"/>
            <a:ext cx="6357956" cy="33855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00000"/>
              </a:lnSpc>
              <a:spcBef>
                <a:spcPct val="0"/>
              </a:spcBef>
              <a:spcAft>
                <a:spcPct val="0"/>
              </a:spcAft>
              <a:buClr>
                <a:schemeClr val="accent1"/>
              </a:buClr>
              <a:buFont typeface="Wingdings" pitchFamily="2" charset="2"/>
              <a:buNone/>
              <a:defRPr kumimoji="1" lang="zh-CN" altLang="en-US" sz="1600" b="0" i="0" kern="1200" dirty="0" smtClean="0">
                <a:solidFill>
                  <a:schemeClr val="tx1"/>
                </a:solidFill>
                <a:latin typeface="Courier New" pitchFamily="49" charset="0"/>
                <a:ea typeface="+mn-ea"/>
                <a:cs typeface="Courier New" pitchFamily="49" charset="0"/>
              </a:defRPr>
            </a:lvl1pPr>
          </a:lstStyle>
          <a:p>
            <a:pPr lvl="0"/>
            <a:r>
              <a:rPr lang="zh-CN" altLang="en-US"/>
              <a:t>单击此处编辑代码文本样式  </a:t>
            </a:r>
            <a:r>
              <a:rPr lang="en-US" altLang="zh-CN"/>
              <a:t>java</a:t>
            </a:r>
            <a:endParaRPr lang="zh-CN" altLang="en-US"/>
          </a:p>
        </p:txBody>
      </p:sp>
      <p:sp>
        <p:nvSpPr>
          <p:cNvPr id="9" name="标题占位符 1"/>
          <p:cNvSpPr>
            <a:spLocks noGrp="1"/>
          </p:cNvSpPr>
          <p:nvPr>
            <p:ph type="title"/>
          </p:nvPr>
        </p:nvSpPr>
        <p:spPr>
          <a:xfrm>
            <a:off x="1100142"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6"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8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52855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37504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Tree>
    <p:extLst>
      <p:ext uri="{BB962C8B-B14F-4D97-AF65-F5344CB8AC3E}">
        <p14:creationId xmlns:p14="http://schemas.microsoft.com/office/powerpoint/2010/main" val="13250445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6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5"/>
            <a:ext cx="6357956" cy="33855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00000"/>
              </a:lnSpc>
              <a:spcBef>
                <a:spcPct val="0"/>
              </a:spcBef>
              <a:spcAft>
                <a:spcPct val="0"/>
              </a:spcAft>
              <a:buClr>
                <a:schemeClr val="accent1"/>
              </a:buClr>
              <a:buFont typeface="Wingdings" pitchFamily="2" charset="2"/>
              <a:buNone/>
              <a:defRPr kumimoji="1" lang="zh-CN" altLang="en-US" sz="1600" b="0" i="0" kern="1200" dirty="0" smtClean="0">
                <a:solidFill>
                  <a:schemeClr val="tx1"/>
                </a:solidFill>
                <a:latin typeface="Courier New" pitchFamily="49" charset="0"/>
                <a:ea typeface="+mn-ea"/>
                <a:cs typeface="Courier New" pitchFamily="49" charset="0"/>
              </a:defRPr>
            </a:lvl1pPr>
          </a:lstStyle>
          <a:p>
            <a:pPr lvl="0"/>
            <a:r>
              <a:rPr lang="zh-CN" altLang="en-US"/>
              <a:t>单击此处编辑代码文本样式  </a:t>
            </a:r>
            <a:r>
              <a:rPr lang="en-US" altLang="zh-CN"/>
              <a:t>java</a:t>
            </a:r>
            <a:endParaRPr lang="zh-CN" altLang="en-US"/>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extLst>
      <p:ext uri="{BB962C8B-B14F-4D97-AF65-F5344CB8AC3E}">
        <p14:creationId xmlns:p14="http://schemas.microsoft.com/office/powerpoint/2010/main" val="167852412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8" name="文本占位符 11"/>
          <p:cNvSpPr>
            <a:spLocks noGrp="1"/>
          </p:cNvSpPr>
          <p:nvPr>
            <p:ph type="body" sz="quarter" idx="11" hasCustomPrompt="1"/>
          </p:nvPr>
        </p:nvSpPr>
        <p:spPr>
          <a:xfrm>
            <a:off x="1714480" y="857239"/>
            <a:ext cx="6357956" cy="2890550"/>
          </a:xfrm>
          <a:solidFill>
            <a:srgbClr val="EFEDA5"/>
          </a:solidFill>
          <a:ln w="9525">
            <a:solidFill>
              <a:srgbClr val="FFCC66"/>
            </a:solid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bodyPr>
          <a:lstStyle>
            <a:lvl1pPr marL="0" indent="0" algn="l" rtl="0" eaLnBrk="0" fontAlgn="base" hangingPunct="0">
              <a:lnSpc>
                <a:spcPct val="150000"/>
              </a:lnSpc>
              <a:spcBef>
                <a:spcPct val="20000"/>
              </a:spcBef>
              <a:spcAft>
                <a:spcPct val="0"/>
              </a:spcAft>
              <a:buNone/>
              <a:defRPr kumimoji="1" lang="zh-CN" altLang="en-US" sz="1400" i="0" kern="1200" dirty="0" smtClean="0">
                <a:solidFill>
                  <a:srgbClr val="000000"/>
                </a:solidFill>
                <a:latin typeface="微软雅黑" pitchFamily="34" charset="-122"/>
                <a:ea typeface="微软雅黑" pitchFamily="34" charset="-122"/>
                <a:cs typeface="+mn-cs"/>
              </a:defRPr>
            </a:lvl1pPr>
          </a:lstStyle>
          <a:p>
            <a:pPr marL="0" lvl="0" indent="0" algn="l" rtl="0" eaLnBrk="0" fontAlgn="base" hangingPunct="0">
              <a:lnSpc>
                <a:spcPct val="150000"/>
              </a:lnSpc>
              <a:spcBef>
                <a:spcPct val="20000"/>
              </a:spcBef>
              <a:spcAft>
                <a:spcPct val="0"/>
              </a:spcAft>
              <a:buClr>
                <a:schemeClr val="accent1"/>
              </a:buClr>
              <a:buFont typeface="Wingdings" pitchFamily="2" charset="2"/>
              <a:buNone/>
            </a:pPr>
            <a:r>
              <a:rPr lang="zh-CN" altLang="en-US"/>
              <a:t>单击此处编辑备注文本样式</a:t>
            </a:r>
          </a:p>
        </p:txBody>
      </p:sp>
      <p:sp>
        <p:nvSpPr>
          <p:cNvPr id="11"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pic>
        <p:nvPicPr>
          <p:cNvPr id="98305" name="Picture 1"/>
          <p:cNvPicPr>
            <a:picLocks noChangeAspect="1" noChangeArrowheads="1"/>
          </p:cNvPicPr>
          <p:nvPr userDrawn="1"/>
        </p:nvPicPr>
        <p:blipFill>
          <a:blip r:embed="rId2"/>
          <a:srcRect/>
          <a:stretch>
            <a:fillRect/>
          </a:stretch>
        </p:blipFill>
        <p:spPr bwMode="auto">
          <a:xfrm>
            <a:off x="309509" y="1138316"/>
            <a:ext cx="1047781" cy="933368"/>
          </a:xfrm>
          <a:prstGeom prst="rect">
            <a:avLst/>
          </a:prstGeom>
          <a:noFill/>
          <a:ln w="9525">
            <a:noFill/>
            <a:miter lim="800000"/>
            <a:headEnd/>
            <a:tailEnd/>
          </a:ln>
          <a:effectLst/>
        </p:spPr>
      </p:pic>
    </p:spTree>
    <p:extLst>
      <p:ext uri="{BB962C8B-B14F-4D97-AF65-F5344CB8AC3E}">
        <p14:creationId xmlns:p14="http://schemas.microsoft.com/office/powerpoint/2010/main" val="33148339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6"/>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0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9" name="标题占位符 1"/>
          <p:cNvSpPr>
            <a:spLocks noGrp="1"/>
          </p:cNvSpPr>
          <p:nvPr>
            <p:ph type="title"/>
          </p:nvPr>
        </p:nvSpPr>
        <p:spPr>
          <a:xfrm>
            <a:off x="1100142"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
        <p:nvSpPr>
          <p:cNvPr id="8"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8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sz="1600" b="1" i="1" kern="1200" dirty="0" smtClean="0">
                <a:solidFill>
                  <a:schemeClr val="tx1"/>
                </a:solidFill>
                <a:latin typeface="Adobe 宋体 Std L" pitchFamily="18" charset="-122"/>
                <a:ea typeface="Adobe 宋体 Std L" pitchFamily="18" charset="-122"/>
                <a:cs typeface="华文细黑" pitchFamily="2" charset="-122"/>
              </a:defRPr>
            </a:lvl2pPr>
            <a:lvl3pPr>
              <a:defRPr sz="1400" b="1" i="1">
                <a:latin typeface="Adobe 宋体 Std L" pitchFamily="18" charset="-122"/>
                <a:ea typeface="Adobe 宋体 Std L" pitchFamily="18" charset="-122"/>
              </a:defRPr>
            </a:lvl3pPr>
            <a:lvl5pPr>
              <a:defRPr sz="1200"/>
            </a:lvl5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6" name="文本占位符 11"/>
          <p:cNvSpPr>
            <a:spLocks noGrp="1"/>
          </p:cNvSpPr>
          <p:nvPr>
            <p:ph type="body" sz="quarter" idx="12" hasCustomPrompt="1"/>
          </p:nvPr>
        </p:nvSpPr>
        <p:spPr>
          <a:xfrm>
            <a:off x="857224" y="4357700"/>
            <a:ext cx="6357956" cy="33855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00000"/>
              </a:lnSpc>
              <a:spcBef>
                <a:spcPct val="0"/>
              </a:spcBef>
              <a:spcAft>
                <a:spcPct val="0"/>
              </a:spcAft>
              <a:buClr>
                <a:schemeClr val="accent1"/>
              </a:buClr>
              <a:buFont typeface="Wingdings" pitchFamily="2" charset="2"/>
              <a:buNone/>
              <a:defRPr kumimoji="1" lang="zh-CN" altLang="en-US" sz="1600" b="0" i="0" kern="1200" dirty="0" smtClean="0">
                <a:solidFill>
                  <a:schemeClr val="tx1"/>
                </a:solidFill>
                <a:latin typeface="Courier New" pitchFamily="49" charset="0"/>
                <a:ea typeface="+mn-ea"/>
                <a:cs typeface="Courier New" pitchFamily="49" charset="0"/>
              </a:defRPr>
            </a:lvl1pPr>
          </a:lstStyle>
          <a:p>
            <a:pPr lvl="0"/>
            <a:r>
              <a:rPr lang="zh-CN" altLang="en-US"/>
              <a:t>单击此处编辑代码文本样式  </a:t>
            </a:r>
            <a:r>
              <a:rPr lang="en-US" altLang="zh-CN"/>
              <a:t>java</a:t>
            </a:r>
            <a:endParaRPr lang="zh-CN" altLang="en-US"/>
          </a:p>
        </p:txBody>
      </p:sp>
    </p:spTree>
    <p:extLst>
      <p:ext uri="{BB962C8B-B14F-4D97-AF65-F5344CB8AC3E}">
        <p14:creationId xmlns:p14="http://schemas.microsoft.com/office/powerpoint/2010/main" val="7935358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3"/>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
        <p:nvSpPr>
          <p:cNvPr id="2" name="标题 1"/>
          <p:cNvSpPr>
            <a:spLocks noGrp="1"/>
          </p:cNvSpPr>
          <p:nvPr>
            <p:ph type="title"/>
          </p:nvPr>
        </p:nvSpPr>
        <p:spPr>
          <a:xfrm>
            <a:off x="457200" y="158039"/>
            <a:ext cx="8229600" cy="857250"/>
          </a:xfrm>
        </p:spPr>
        <p:txBody>
          <a:bodyPr/>
          <a:lstStyle/>
          <a:p>
            <a:r>
              <a:rPr lang="zh-CN" altLang="en-US"/>
              <a:t>单击此处编辑母版标题样式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33"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r>
              <a:rPr lang="en-US" altLang="zh-CN"/>
              <a:t>1</a:t>
            </a:r>
            <a:endParaRPr lang="zh-CN" altLang="en-US"/>
          </a:p>
        </p:txBody>
      </p:sp>
      <p:sp>
        <p:nvSpPr>
          <p:cNvPr id="9" name="灯片编号占位符 8"/>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1"/>
            <a:ext cx="8207375" cy="2357452"/>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16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12" name="文本占位符 11"/>
          <p:cNvSpPr>
            <a:spLocks noGrp="1"/>
          </p:cNvSpPr>
          <p:nvPr>
            <p:ph type="body" sz="quarter" idx="11" hasCustomPrompt="1"/>
          </p:nvPr>
        </p:nvSpPr>
        <p:spPr>
          <a:xfrm>
            <a:off x="857250" y="3571875"/>
            <a:ext cx="6357956" cy="33855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00000"/>
              </a:lnSpc>
              <a:spcBef>
                <a:spcPct val="0"/>
              </a:spcBef>
              <a:spcAft>
                <a:spcPct val="0"/>
              </a:spcAft>
              <a:buClr>
                <a:schemeClr val="accent1"/>
              </a:buClr>
              <a:buFont typeface="Wingdings" pitchFamily="2" charset="2"/>
              <a:buNone/>
              <a:defRPr kumimoji="1" lang="zh-CN" altLang="en-US" sz="1600" b="0" i="0" kern="1200" dirty="0" smtClean="0">
                <a:solidFill>
                  <a:schemeClr val="tx1"/>
                </a:solidFill>
                <a:latin typeface="Courier New" pitchFamily="49" charset="0"/>
                <a:ea typeface="+mn-ea"/>
                <a:cs typeface="Courier New" pitchFamily="49" charset="0"/>
              </a:defRPr>
            </a:lvl1pPr>
          </a:lstStyle>
          <a:p>
            <a:pPr lvl="0"/>
            <a:r>
              <a:rPr lang="zh-CN" altLang="en-US"/>
              <a:t>单击此处编辑代码文本样式  </a:t>
            </a:r>
            <a:r>
              <a:rPr lang="en-US" altLang="zh-CN"/>
              <a:t>java</a:t>
            </a:r>
            <a:endParaRPr lang="zh-CN" altLang="en-US"/>
          </a:p>
        </p:txBody>
      </p:sp>
      <p:sp>
        <p:nvSpPr>
          <p:cNvPr id="8"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en-US" altLang="zh-CN"/>
              <a:t>1</a:t>
            </a:r>
            <a:endParaRPr lang="zh-CN" altLang="en-US"/>
          </a:p>
        </p:txBody>
      </p:sp>
      <p:sp>
        <p:nvSpPr>
          <p:cNvPr id="5" name="灯片编号占位符 4"/>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8"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92"/>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8"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r>
              <a:rPr lang="en-US" altLang="zh-CN"/>
              <a:t>1</a:t>
            </a:r>
            <a:endParaRPr lang="zh-CN" altLang="en-US"/>
          </a:p>
        </p:txBody>
      </p:sp>
      <p:sp>
        <p:nvSpPr>
          <p:cNvPr id="7" name="灯片编号占位符 6"/>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A6A3ED16-5AD5-49A8-A69C-CF66BCEA162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8" name="文本占位符 11"/>
          <p:cNvSpPr>
            <a:spLocks noGrp="1"/>
          </p:cNvSpPr>
          <p:nvPr>
            <p:ph type="body" sz="quarter" idx="11" hasCustomPrompt="1"/>
          </p:nvPr>
        </p:nvSpPr>
        <p:spPr>
          <a:xfrm>
            <a:off x="1714480" y="857239"/>
            <a:ext cx="6357956" cy="2890550"/>
          </a:xfrm>
          <a:solidFill>
            <a:srgbClr val="EFEDA5"/>
          </a:solidFill>
          <a:ln w="9525">
            <a:solidFill>
              <a:srgbClr val="FFCC66"/>
            </a:solid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400" i="0" kern="1200" dirty="0" smtClean="0">
                <a:solidFill>
                  <a:srgbClr val="000000"/>
                </a:solidFill>
                <a:latin typeface="微软雅黑" pitchFamily="34" charset="-122"/>
                <a:ea typeface="微软雅黑" pitchFamily="34" charset="-122"/>
                <a:cs typeface="+mn-cs"/>
              </a:defRPr>
            </a:lvl1pPr>
          </a:lstStyle>
          <a:p>
            <a:pPr lvl="0"/>
            <a:r>
              <a:rPr lang="zh-CN" altLang="en-US"/>
              <a:t>单击此处编辑备注文本样式</a:t>
            </a:r>
          </a:p>
        </p:txBody>
      </p:sp>
      <p:sp>
        <p:nvSpPr>
          <p:cNvPr id="11"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pic>
        <p:nvPicPr>
          <p:cNvPr id="98305" name="Picture 1"/>
          <p:cNvPicPr>
            <a:picLocks noChangeAspect="1" noChangeArrowheads="1"/>
          </p:cNvPicPr>
          <p:nvPr userDrawn="1"/>
        </p:nvPicPr>
        <p:blipFill>
          <a:blip r:embed="rId2"/>
          <a:srcRect/>
          <a:stretch>
            <a:fillRect/>
          </a:stretch>
        </p:blipFill>
        <p:spPr bwMode="auto">
          <a:xfrm>
            <a:off x="309509" y="1138316"/>
            <a:ext cx="1047781" cy="933368"/>
          </a:xfrm>
          <a:prstGeom prst="rect">
            <a:avLst/>
          </a:prstGeom>
          <a:noFill/>
          <a:ln w="9525">
            <a:noFill/>
            <a:miter lim="800000"/>
            <a:headEnd/>
            <a:tailEnd/>
          </a:ln>
          <a:effec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2"/>
            <a:ext cx="8207375" cy="207169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7" name="表格占位符 6"/>
          <p:cNvSpPr>
            <a:spLocks noGrp="1"/>
          </p:cNvSpPr>
          <p:nvPr>
            <p:ph type="tbl" sz="quarter" idx="11"/>
          </p:nvPr>
        </p:nvSpPr>
        <p:spPr>
          <a:xfrm>
            <a:off x="571472" y="3071817"/>
            <a:ext cx="4143386" cy="1643077"/>
          </a:xfrm>
        </p:spPr>
        <p:txBody>
          <a:bodyPr/>
          <a:lstStyle/>
          <a:p>
            <a:endParaRPr lang="zh-CN" altLang="en-US"/>
          </a:p>
        </p:txBody>
      </p:sp>
      <p:sp>
        <p:nvSpPr>
          <p:cNvPr id="9"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857242"/>
            <a:ext cx="8207375" cy="1857385"/>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第二级</a:t>
            </a:r>
            <a:endParaRPr lang="en-US" altLang="zh-CN"/>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7" name="表格占位符 6"/>
          <p:cNvSpPr>
            <a:spLocks noGrp="1"/>
          </p:cNvSpPr>
          <p:nvPr>
            <p:ph type="tbl" sz="quarter" idx="11"/>
          </p:nvPr>
        </p:nvSpPr>
        <p:spPr>
          <a:xfrm>
            <a:off x="785786" y="2857503"/>
            <a:ext cx="4143386" cy="1643077"/>
          </a:xfrm>
        </p:spPr>
        <p:txBody>
          <a:bodyPr/>
          <a:lstStyle/>
          <a:p>
            <a:endParaRPr lang="zh-CN" altLang="en-US"/>
          </a:p>
        </p:txBody>
      </p:sp>
      <p:sp>
        <p:nvSpPr>
          <p:cNvPr id="6" name="文本占位符 11"/>
          <p:cNvSpPr>
            <a:spLocks noGrp="1"/>
          </p:cNvSpPr>
          <p:nvPr>
            <p:ph type="body" sz="quarter" idx="12" hasCustomPrompt="1"/>
          </p:nvPr>
        </p:nvSpPr>
        <p:spPr>
          <a:xfrm>
            <a:off x="642910" y="4572015"/>
            <a:ext cx="6357956" cy="461665"/>
          </a:xfrm>
          <a:solidFill>
            <a:schemeClr val="accent5"/>
          </a:solidFill>
          <a:ln w="9525">
            <a:noFill/>
            <a:miter lim="800000"/>
            <a:headEnd/>
            <a:tailEnd/>
          </a:ln>
          <a:effectLst>
            <a:outerShdw blurRad="63500" dist="20000" dir="5400000" rotWithShape="0">
              <a:srgbClr val="000000">
                <a:alpha val="37999"/>
              </a:srgbClr>
            </a:outerShdw>
          </a:effectLst>
        </p:spPr>
        <p:txBody>
          <a:bodyPr/>
          <a:lstStyle>
            <a:lvl1pPr marL="0" indent="0" algn="l" rtl="0" eaLnBrk="0" fontAlgn="base" hangingPunct="0">
              <a:lnSpc>
                <a:spcPct val="150000"/>
              </a:lnSpc>
              <a:spcBef>
                <a:spcPct val="20000"/>
              </a:spcBef>
              <a:spcAft>
                <a:spcPct val="0"/>
              </a:spcAft>
              <a:buNone/>
              <a:defRPr lang="zh-CN" altLang="en-US" sz="1600" i="0" kern="1200" dirty="0" smtClean="0">
                <a:solidFill>
                  <a:srgbClr val="000000"/>
                </a:solidFill>
                <a:latin typeface="Adobe 仿宋 Std R" pitchFamily="18" charset="-122"/>
                <a:ea typeface="Adobe 仿宋 Std R" pitchFamily="18" charset="-122"/>
                <a:cs typeface="+mn-cs"/>
              </a:defRPr>
            </a:lvl1pPr>
          </a:lstStyle>
          <a:p>
            <a:pPr lvl="0"/>
            <a:r>
              <a:rPr lang="zh-CN" altLang="en-US"/>
              <a:t>单击此处编辑 备注 文本样式</a:t>
            </a:r>
          </a:p>
        </p:txBody>
      </p:sp>
      <p:sp>
        <p:nvSpPr>
          <p:cNvPr id="10" name="标题占位符 1"/>
          <p:cNvSpPr>
            <a:spLocks noGrp="1"/>
          </p:cNvSpPr>
          <p:nvPr>
            <p:ph type="title"/>
          </p:nvPr>
        </p:nvSpPr>
        <p:spPr>
          <a:xfrm>
            <a:off x="957266" y="134542"/>
            <a:ext cx="4471990" cy="508383"/>
          </a:xfrm>
          <a:prstGeom prst="rect">
            <a:avLst/>
          </a:prstGeom>
        </p:spPr>
        <p:txBody>
          <a:bodyPr vert="horz" lIns="91440" tIns="45720" rIns="91440" bIns="45720" rtlCol="0" anchor="ct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image" Target="../media/image2.jpe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theme" Target="../theme/theme2.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image" Target="../media/image2.jpe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37">
            <a:lum/>
          </a:blip>
          <a:srcRect/>
          <a:stretch>
            <a:fillRect/>
          </a:stretch>
        </a:blipFill>
        <a:effectLst/>
      </p:bgPr>
    </p:bg>
    <p:spTree>
      <p:nvGrpSpPr>
        <p:cNvPr id="1" name=""/>
        <p:cNvGrpSpPr/>
        <p:nvPr/>
      </p:nvGrpSpPr>
      <p:grpSpPr>
        <a:xfrm>
          <a:off x="0" y="0"/>
          <a:ext cx="0" cy="0"/>
          <a:chOff x="0" y="0"/>
          <a:chExt cx="0" cy="0"/>
        </a:xfrm>
      </p:grpSpPr>
      <p:sp>
        <p:nvSpPr>
          <p:cNvPr id="21" name="矩形 20"/>
          <p:cNvSpPr/>
          <p:nvPr userDrawn="1"/>
        </p:nvSpPr>
        <p:spPr bwMode="auto">
          <a:xfrm>
            <a:off x="0" y="0"/>
            <a:ext cx="9144000" cy="642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1"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5122" name="Rectangle 31"/>
          <p:cNvSpPr>
            <a:spLocks noGrp="1" noChangeArrowheads="1"/>
          </p:cNvSpPr>
          <p:nvPr>
            <p:ph type="body" idx="1"/>
          </p:nvPr>
        </p:nvSpPr>
        <p:spPr bwMode="auto">
          <a:xfrm>
            <a:off x="468316" y="844154"/>
            <a:ext cx="8207375" cy="37504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p>
        </p:txBody>
      </p:sp>
      <p:sp>
        <p:nvSpPr>
          <p:cNvPr id="1029" name="Rectangle 10"/>
          <p:cNvSpPr>
            <a:spLocks noGrp="1" noChangeArrowheads="1"/>
          </p:cNvSpPr>
          <p:nvPr>
            <p:ph type="sldNum" sz="quarter" idx="4"/>
          </p:nvPr>
        </p:nvSpPr>
        <p:spPr bwMode="auto">
          <a:xfrm>
            <a:off x="7235826" y="4786328"/>
            <a:ext cx="1439863" cy="214314"/>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000" b="1">
                <a:latin typeface="Arial" charset="0"/>
              </a:defRPr>
            </a:lvl1pPr>
          </a:lstStyle>
          <a:p>
            <a:pPr>
              <a:defRPr/>
            </a:pPr>
            <a:r>
              <a:rPr lang="de-DE" altLang="zh-CN"/>
              <a:t>Page </a:t>
            </a:r>
            <a:r>
              <a:rPr lang="de-DE" altLang="zh-CN">
                <a:sym typeface="MS UI Gothic" pitchFamily="34" charset="-128"/>
              </a:rPr>
              <a:t></a:t>
            </a:r>
            <a:r>
              <a:rPr lang="de-DE" altLang="zh-CN"/>
              <a:t> </a:t>
            </a:r>
            <a:fld id="{AD3AC9A5-20D0-4EF6-BA80-73EFC9BE9A7C}" type="slidenum">
              <a:rPr lang="zh-CN" altLang="en-US"/>
              <a:pPr>
                <a:defRPr/>
              </a:pPr>
              <a:t>‹#›</a:t>
            </a:fld>
            <a:endParaRPr lang="en-US" altLang="zh-CN"/>
          </a:p>
        </p:txBody>
      </p:sp>
      <p:grpSp>
        <p:nvGrpSpPr>
          <p:cNvPr id="13" name="Group 6"/>
          <p:cNvGrpSpPr/>
          <p:nvPr userDrawn="1"/>
        </p:nvGrpSpPr>
        <p:grpSpPr>
          <a:xfrm>
            <a:off x="1785918" y="5053518"/>
            <a:ext cx="7358082" cy="90000"/>
            <a:chOff x="1088065" y="5048250"/>
            <a:chExt cx="7120270" cy="114300"/>
          </a:xfrm>
        </p:grpSpPr>
        <p:sp>
          <p:nvSpPr>
            <p:cNvPr id="14" name="Rectangle 7"/>
            <p:cNvSpPr/>
            <p:nvPr userDrawn="1"/>
          </p:nvSpPr>
          <p:spPr>
            <a:xfrm>
              <a:off x="1088065" y="5048250"/>
              <a:ext cx="1807535" cy="114300"/>
            </a:xfrm>
            <a:prstGeom prst="rect">
              <a:avLst/>
            </a:prstGeom>
            <a:solidFill>
              <a:srgbClr val="F26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p:cNvSpPr/>
            <p:nvPr userDrawn="1"/>
          </p:nvSpPr>
          <p:spPr>
            <a:xfrm>
              <a:off x="2840665" y="5048250"/>
              <a:ext cx="1807535" cy="114300"/>
            </a:xfrm>
            <a:prstGeom prst="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p:cNvSpPr/>
            <p:nvPr userDrawn="1"/>
          </p:nvSpPr>
          <p:spPr>
            <a:xfrm>
              <a:off x="4648200" y="5048250"/>
              <a:ext cx="1807535" cy="1143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p:cNvSpPr/>
            <p:nvPr userDrawn="1"/>
          </p:nvSpPr>
          <p:spPr>
            <a:xfrm>
              <a:off x="6400800" y="5048250"/>
              <a:ext cx="1807535" cy="114300"/>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userDrawn="1"/>
        </p:nvSpPr>
        <p:spPr bwMode="auto">
          <a:xfrm>
            <a:off x="142844" y="4866520"/>
            <a:ext cx="1492716" cy="276999"/>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spc="0" normalizeH="0" baseline="0" noProof="0">
                <a:ln>
                  <a:noFill/>
                </a:ln>
                <a:solidFill>
                  <a:schemeClr val="tx1"/>
                </a:solidFill>
                <a:effectLst/>
                <a:uLnTx/>
                <a:uFillTx/>
                <a:latin typeface="+mn-ea"/>
                <a:ea typeface="+mn-ea"/>
                <a:cs typeface="华文细黑" charset="0"/>
              </a:rPr>
              <a:t>Web</a:t>
            </a:r>
            <a:r>
              <a:rPr kumimoji="0" lang="zh-CN" altLang="en-US" sz="1200" b="1" i="0" u="none" strike="noStrike" kern="1200" cap="none" spc="0" normalizeH="0" baseline="0" noProof="0">
                <a:ln>
                  <a:noFill/>
                </a:ln>
                <a:solidFill>
                  <a:schemeClr val="tx1"/>
                </a:solidFill>
                <a:effectLst/>
                <a:uLnTx/>
                <a:uFillTx/>
                <a:latin typeface="+mn-ea"/>
                <a:ea typeface="+mn-ea"/>
                <a:cs typeface="华文细黑" charset="0"/>
              </a:rPr>
              <a:t>前端设计与开发</a:t>
            </a:r>
          </a:p>
        </p:txBody>
      </p:sp>
      <p:sp>
        <p:nvSpPr>
          <p:cNvPr id="26" name="矩形 6"/>
          <p:cNvSpPr>
            <a:spLocks noChangeArrowheads="1"/>
          </p:cNvSpPr>
          <p:nvPr userDrawn="1"/>
        </p:nvSpPr>
        <p:spPr bwMode="auto">
          <a:xfrm>
            <a:off x="0" y="649562"/>
            <a:ext cx="9144000" cy="64800"/>
          </a:xfrm>
          <a:prstGeom prst="rect">
            <a:avLst/>
          </a:prstGeom>
          <a:solidFill>
            <a:srgbClr val="212121"/>
          </a:solidFill>
          <a:ln>
            <a:noFill/>
          </a:ln>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endParaRPr lang="zh-CN" altLang="en-US">
              <a:solidFill>
                <a:srgbClr val="FFFFFF"/>
              </a:solidFill>
            </a:endParaRPr>
          </a:p>
        </p:txBody>
      </p:sp>
      <p:sp>
        <p:nvSpPr>
          <p:cNvPr id="27" name="矩形 1"/>
          <p:cNvSpPr>
            <a:spLocks noChangeArrowheads="1"/>
          </p:cNvSpPr>
          <p:nvPr userDrawn="1"/>
        </p:nvSpPr>
        <p:spPr bwMode="auto">
          <a:xfrm>
            <a:off x="503204" y="649562"/>
            <a:ext cx="611187" cy="64800"/>
          </a:xfrm>
          <a:prstGeom prst="rect">
            <a:avLst/>
          </a:prstGeom>
          <a:solidFill>
            <a:srgbClr val="FF9300"/>
          </a:solidFill>
          <a:ln>
            <a:noFill/>
          </a:ln>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defRPr/>
            </a:pPr>
            <a:endParaRPr lang="zh-CN" altLang="en-US">
              <a:solidFill>
                <a:srgbClr val="FFFFFF"/>
              </a:solidFill>
            </a:endParaRPr>
          </a:p>
        </p:txBody>
      </p:sp>
      <p:sp>
        <p:nvSpPr>
          <p:cNvPr id="19" name="椭圆 8"/>
          <p:cNvSpPr>
            <a:spLocks noChangeAspect="1" noChangeArrowheads="1"/>
          </p:cNvSpPr>
          <p:nvPr userDrawn="1"/>
        </p:nvSpPr>
        <p:spPr bwMode="auto">
          <a:xfrm>
            <a:off x="640100" y="211486"/>
            <a:ext cx="360000" cy="360000"/>
          </a:xfrm>
          <a:prstGeom prst="ellipse">
            <a:avLst/>
          </a:prstGeom>
          <a:solidFill>
            <a:srgbClr val="FF9300"/>
          </a:solidFill>
          <a:ln w="9525">
            <a:noFill/>
            <a:round/>
            <a:headEnd/>
            <a:tailEnd/>
          </a:ln>
        </p:spPr>
        <p:txBody>
          <a:bodyPr anchor="ctr"/>
          <a:lstStyle/>
          <a:p>
            <a:pPr algn="ctr"/>
            <a:endParaRPr lang="zh-CN" altLang="en-US">
              <a:solidFill>
                <a:srgbClr val="FFFFFF"/>
              </a:solidFill>
            </a:endParaRPr>
          </a:p>
        </p:txBody>
      </p:sp>
      <p:sp>
        <p:nvSpPr>
          <p:cNvPr id="20" name="燕尾形 10"/>
          <p:cNvSpPr>
            <a:spLocks noChangeAspect="1" noChangeArrowheads="1"/>
          </p:cNvSpPr>
          <p:nvPr userDrawn="1"/>
        </p:nvSpPr>
        <p:spPr bwMode="auto">
          <a:xfrm>
            <a:off x="753012" y="321024"/>
            <a:ext cx="140143" cy="144000"/>
          </a:xfrm>
          <a:prstGeom prst="chevron">
            <a:avLst>
              <a:gd name="adj" fmla="val 50000"/>
            </a:avLst>
          </a:prstGeom>
          <a:solidFill>
            <a:schemeClr val="bg1"/>
          </a:solidFill>
          <a:ln w="9525">
            <a:noFill/>
            <a:miter lim="800000"/>
            <a:headEnd/>
            <a:tailEnd/>
          </a:ln>
        </p:spPr>
        <p:txBody>
          <a:bodyPr anchor="ctr"/>
          <a:lstStyle/>
          <a:p>
            <a:pPr algn="ctr"/>
            <a:endParaRPr lang="zh-CN" altLang="en-US"/>
          </a:p>
        </p:txBody>
      </p:sp>
      <p:pic>
        <p:nvPicPr>
          <p:cNvPr id="22" name="图片 1">
            <a:extLst>
              <a:ext uri="{FF2B5EF4-FFF2-40B4-BE49-F238E27FC236}">
                <a16:creationId xmlns:a16="http://schemas.microsoft.com/office/drawing/2014/main" id="{D186B200-C6CE-4F24-AC06-D6F8341E49C3}"/>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bwMode="auto">
          <a:xfrm>
            <a:off x="7210472" y="68665"/>
            <a:ext cx="1771660" cy="50471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08" r:id="rId1"/>
    <p:sldLayoutId id="2147483955" r:id="rId2"/>
    <p:sldLayoutId id="2147484009" r:id="rId3"/>
    <p:sldLayoutId id="2147484011" r:id="rId4"/>
    <p:sldLayoutId id="2147484044" r:id="rId5"/>
    <p:sldLayoutId id="2147484012" r:id="rId6"/>
    <p:sldLayoutId id="2147484014" r:id="rId7"/>
    <p:sldLayoutId id="2147484013" r:id="rId8"/>
    <p:sldLayoutId id="2147484045" r:id="rId9"/>
    <p:sldLayoutId id="214748401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4010" r:id="rId35"/>
  </p:sldLayoutIdLst>
  <p:hf hdr="0" dt="0"/>
  <p:txStyles>
    <p:titleStyle>
      <a:lvl1pPr algn="l" rtl="0" eaLnBrk="1" fontAlgn="base" hangingPunct="1">
        <a:spcBef>
          <a:spcPct val="0"/>
        </a:spcBef>
        <a:spcAft>
          <a:spcPct val="0"/>
        </a:spcAft>
        <a:defRPr kumimoji="0" lang="zh-CN" altLang="en-US" sz="2800" b="0" i="0" u="none" strike="noStrike" kern="1200" cap="none" spc="0" normalizeH="0" baseline="0" noProof="0" dirty="0">
          <a:ln>
            <a:noFill/>
          </a:ln>
          <a:solidFill>
            <a:schemeClr val="tx1"/>
          </a:solidFill>
          <a:effectLst/>
          <a:uLnTx/>
          <a:uFillTx/>
          <a:latin typeface="Adobe 黑体 Std R" pitchFamily="34" charset="-122"/>
          <a:ea typeface="Adobe 黑体 Std R" pitchFamily="34" charset="-122"/>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kumimoji="1" sz="2000" kern="1200">
          <a:solidFill>
            <a:schemeClr val="tx1"/>
          </a:solidFill>
          <a:latin typeface="+mn-lt"/>
          <a:ea typeface="+mn-ea"/>
          <a:cs typeface="华文细黑" charset="0"/>
        </a:defRPr>
      </a:lvl1pPr>
      <a:lvl2pPr marL="742950" indent="-285750" algn="l" rtl="0" eaLnBrk="1" fontAlgn="base" hangingPunct="1">
        <a:spcBef>
          <a:spcPct val="20000"/>
        </a:spcBef>
        <a:spcAft>
          <a:spcPct val="0"/>
        </a:spcAft>
        <a:buClr>
          <a:schemeClr val="accent1"/>
        </a:buClr>
        <a:buFont typeface="Wingdings" pitchFamily="2" charset="2"/>
        <a:buChar char="n"/>
        <a:defRPr kumimoji="1" kern="1200">
          <a:solidFill>
            <a:schemeClr val="tx1"/>
          </a:solidFill>
          <a:latin typeface="+mn-lt"/>
          <a:ea typeface="+mn-ea"/>
          <a:cs typeface="华文细黑" charset="0"/>
        </a:defRPr>
      </a:lvl2pPr>
      <a:lvl3pPr marL="1143000" indent="-228600" algn="l" rtl="0" eaLnBrk="1" fontAlgn="base" hangingPunct="1">
        <a:spcBef>
          <a:spcPct val="20000"/>
        </a:spcBef>
        <a:spcAft>
          <a:spcPct val="0"/>
        </a:spcAft>
        <a:buClr>
          <a:schemeClr val="accent2"/>
        </a:buClr>
        <a:buFont typeface="Wingdings" pitchFamily="2" charset="2"/>
        <a:buChar char="n"/>
        <a:defRPr kumimoji="1" sz="1600" kern="1200">
          <a:solidFill>
            <a:schemeClr val="tx1"/>
          </a:solidFill>
          <a:latin typeface="+mn-lt"/>
          <a:ea typeface="+mn-ea"/>
          <a:cs typeface="华文细黑" charset="0"/>
        </a:defRPr>
      </a:lvl3pPr>
      <a:lvl4pPr marL="1600200" indent="-228600" algn="l" rtl="0" eaLnBrk="1" fontAlgn="base" hangingPunct="1">
        <a:spcBef>
          <a:spcPct val="20000"/>
        </a:spcBef>
        <a:spcAft>
          <a:spcPct val="0"/>
        </a:spcAft>
        <a:buClr>
          <a:schemeClr val="hlink"/>
        </a:buClr>
        <a:buFont typeface="Wingdings" pitchFamily="2" charset="2"/>
        <a:buChar char="n"/>
        <a:defRPr kumimoji="1" sz="1400" kern="1200">
          <a:solidFill>
            <a:schemeClr val="tx1"/>
          </a:solidFill>
          <a:latin typeface="+mn-lt"/>
          <a:ea typeface="+mn-ea"/>
          <a:cs typeface="华文细黑" charset="0"/>
        </a:defRPr>
      </a:lvl4pPr>
      <a:lvl5pPr marL="2057400" indent="-228600" algn="l" rtl="0" eaLnBrk="1" fontAlgn="base" hangingPunct="1">
        <a:spcBef>
          <a:spcPct val="20000"/>
        </a:spcBef>
        <a:spcAft>
          <a:spcPct val="0"/>
        </a:spcAft>
        <a:buChar char="»"/>
        <a:defRPr kumimoji="1" kern="1200">
          <a:solidFill>
            <a:schemeClr val="tx1"/>
          </a:solidFill>
          <a:latin typeface="+mn-lt"/>
          <a:ea typeface="+mn-ea"/>
          <a:cs typeface="华文细黑"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7" name="Rectangle 31"/>
          <p:cNvSpPr>
            <a:spLocks noGrp="1" noChangeArrowheads="1"/>
          </p:cNvSpPr>
          <p:nvPr>
            <p:ph type="body" idx="1"/>
          </p:nvPr>
        </p:nvSpPr>
        <p:spPr bwMode="auto">
          <a:xfrm>
            <a:off x="468316" y="844154"/>
            <a:ext cx="8207375" cy="37504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p>
        </p:txBody>
      </p:sp>
      <p:sp>
        <p:nvSpPr>
          <p:cNvPr id="14" name="TextBox 13"/>
          <p:cNvSpPr txBox="1"/>
          <p:nvPr userDrawn="1"/>
        </p:nvSpPr>
        <p:spPr bwMode="auto">
          <a:xfrm>
            <a:off x="142844" y="4866520"/>
            <a:ext cx="1492716" cy="276999"/>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spc="0" normalizeH="0" baseline="0" noProof="0">
                <a:ln>
                  <a:noFill/>
                </a:ln>
                <a:solidFill>
                  <a:schemeClr val="tx1"/>
                </a:solidFill>
                <a:effectLst/>
                <a:uLnTx/>
                <a:uFillTx/>
                <a:latin typeface="+mn-ea"/>
                <a:ea typeface="+mn-ea"/>
                <a:cs typeface="华文细黑" charset="0"/>
              </a:rPr>
              <a:t>Web</a:t>
            </a:r>
            <a:r>
              <a:rPr kumimoji="0" lang="zh-CN" altLang="en-US" sz="1200" b="1" i="0" u="none" strike="noStrike" kern="1200" cap="none" spc="0" normalizeH="0" baseline="0" noProof="0">
                <a:ln>
                  <a:noFill/>
                </a:ln>
                <a:solidFill>
                  <a:schemeClr val="tx1"/>
                </a:solidFill>
                <a:effectLst/>
                <a:uLnTx/>
                <a:uFillTx/>
                <a:latin typeface="+mn-ea"/>
                <a:ea typeface="+mn-ea"/>
                <a:cs typeface="华文细黑" charset="0"/>
              </a:rPr>
              <a:t>前端设计与开发</a:t>
            </a:r>
          </a:p>
        </p:txBody>
      </p:sp>
      <p:grpSp>
        <p:nvGrpSpPr>
          <p:cNvPr id="15" name="Group 6"/>
          <p:cNvGrpSpPr/>
          <p:nvPr userDrawn="1"/>
        </p:nvGrpSpPr>
        <p:grpSpPr>
          <a:xfrm>
            <a:off x="1785918" y="5053518"/>
            <a:ext cx="7358082" cy="90000"/>
            <a:chOff x="1088065" y="5048250"/>
            <a:chExt cx="7120270" cy="114300"/>
          </a:xfrm>
        </p:grpSpPr>
        <p:sp>
          <p:nvSpPr>
            <p:cNvPr id="16" name="Rectangle 7"/>
            <p:cNvSpPr/>
            <p:nvPr userDrawn="1"/>
          </p:nvSpPr>
          <p:spPr>
            <a:xfrm>
              <a:off x="1088065" y="5048250"/>
              <a:ext cx="1807535" cy="114300"/>
            </a:xfrm>
            <a:prstGeom prst="rect">
              <a:avLst/>
            </a:prstGeom>
            <a:solidFill>
              <a:srgbClr val="F26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p:cNvSpPr/>
            <p:nvPr userDrawn="1"/>
          </p:nvSpPr>
          <p:spPr>
            <a:xfrm>
              <a:off x="2840665" y="5048250"/>
              <a:ext cx="1807535" cy="114300"/>
            </a:xfrm>
            <a:prstGeom prst="rect">
              <a:avLst/>
            </a:prstGeom>
            <a:solidFill>
              <a:srgbClr val="B9D5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p:cNvSpPr/>
            <p:nvPr userDrawn="1"/>
          </p:nvSpPr>
          <p:spPr>
            <a:xfrm>
              <a:off x="4648200" y="5048250"/>
              <a:ext cx="1807535" cy="114300"/>
            </a:xfrm>
            <a:prstGeom prst="rect">
              <a:avLst/>
            </a:prstGeom>
            <a:solidFill>
              <a:srgbClr val="45C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p:cNvSpPr/>
            <p:nvPr userDrawn="1"/>
          </p:nvSpPr>
          <p:spPr>
            <a:xfrm>
              <a:off x="6400800" y="5048250"/>
              <a:ext cx="1807535" cy="114300"/>
            </a:xfrm>
            <a:prstGeom prst="rect">
              <a:avLst/>
            </a:prstGeom>
            <a:solidFill>
              <a:srgbClr val="0E7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灯片编号占位符 2"/>
          <p:cNvSpPr>
            <a:spLocks noGrp="1"/>
          </p:cNvSpPr>
          <p:nvPr>
            <p:ph type="sldNum" sz="quarter" idx="4"/>
          </p:nvPr>
        </p:nvSpPr>
        <p:spPr>
          <a:xfrm>
            <a:off x="7235826" y="4786328"/>
            <a:ext cx="1439863" cy="214314"/>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altLang="zh-CN" sz="1800" b="0" i="0" u="none" strike="noStrike" kern="0" cap="none" spc="0" normalizeH="0" baseline="0" noProof="0">
                <a:ln>
                  <a:noFill/>
                </a:ln>
                <a:solidFill>
                  <a:sysClr val="windowText" lastClr="000000"/>
                </a:solidFill>
                <a:effectLst/>
                <a:uLnTx/>
                <a:uFillTx/>
              </a:rPr>
              <a:t>Page </a:t>
            </a:r>
            <a:r>
              <a:rPr kumimoji="0" lang="de-DE" altLang="zh-CN" sz="1800" b="0" i="0" u="none" strike="noStrike" kern="0" cap="none" spc="0" normalizeH="0" baseline="0" noProof="0">
                <a:ln>
                  <a:noFill/>
                </a:ln>
                <a:solidFill>
                  <a:sysClr val="windowText" lastClr="000000"/>
                </a:solidFill>
                <a:effectLst/>
                <a:uLnTx/>
                <a:uFillTx/>
                <a:sym typeface="MS UI Gothic" pitchFamily="34" charset="-128"/>
              </a:rPr>
              <a:t></a:t>
            </a:r>
            <a:r>
              <a:rPr kumimoji="0" lang="de-DE" altLang="zh-CN" sz="1800" b="0" i="0" u="none" strike="noStrike" kern="0" cap="none" spc="0" normalizeH="0" baseline="0" noProof="0">
                <a:ln>
                  <a:noFill/>
                </a:ln>
                <a:solidFill>
                  <a:sysClr val="windowText" lastClr="000000"/>
                </a:solidFill>
                <a:effectLst/>
                <a:uLnTx/>
                <a:uFillTx/>
              </a:rPr>
              <a:t> </a:t>
            </a:r>
            <a:fld id="{AD3AC9A5-20D0-4EF6-BA80-73EFC9BE9A7C}"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altLang="zh-CN" sz="1800" b="0" i="0" u="none" strike="noStrike" kern="0" cap="none" spc="0" normalizeH="0" baseline="0" noProof="0">
              <a:ln>
                <a:noFill/>
              </a:ln>
              <a:solidFill>
                <a:sysClr val="windowText" lastClr="000000"/>
              </a:solidFill>
              <a:effectLst/>
              <a:uLnTx/>
              <a:uFillTx/>
            </a:endParaRPr>
          </a:p>
        </p:txBody>
      </p:sp>
      <p:pic>
        <p:nvPicPr>
          <p:cNvPr id="10" name="图片 1">
            <a:extLst>
              <a:ext uri="{FF2B5EF4-FFF2-40B4-BE49-F238E27FC236}">
                <a16:creationId xmlns:a16="http://schemas.microsoft.com/office/drawing/2014/main" id="{BC9683A7-9B8E-4794-98E5-55370A310959}"/>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bwMode="auto">
          <a:xfrm>
            <a:off x="7242920" y="59409"/>
            <a:ext cx="1800200" cy="5128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17" r:id="rId1"/>
    <p:sldLayoutId id="2147484046"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30" r:id="rId14"/>
    <p:sldLayoutId id="2147484047" r:id="rId15"/>
    <p:sldLayoutId id="2147484048" r:id="rId16"/>
    <p:sldLayoutId id="2147484049" r:id="rId17"/>
    <p:sldLayoutId id="2147484050" r:id="rId18"/>
    <p:sldLayoutId id="2147484051" r:id="rId19"/>
  </p:sldLayoutIdLst>
  <p:hf hdr="0" dt="0"/>
  <p:txStyles>
    <p:titleStyle>
      <a:lvl1pPr algn="l" rtl="0" eaLnBrk="1" fontAlgn="base" hangingPunct="1">
        <a:spcBef>
          <a:spcPct val="0"/>
        </a:spcBef>
        <a:spcAft>
          <a:spcPct val="0"/>
        </a:spcAft>
        <a:defRPr kumimoji="1" sz="2400" kern="1200">
          <a:solidFill>
            <a:schemeClr val="tx1"/>
          </a:solidFill>
          <a:latin typeface="+mj-lt"/>
          <a:ea typeface="+mj-ea"/>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p:titleStyle>
    <p:bodyStyle>
      <a:lvl1pPr marL="342900" indent="-342900" algn="l" rtl="0" eaLnBrk="1" fontAlgn="base" hangingPunct="1">
        <a:spcBef>
          <a:spcPct val="20000"/>
        </a:spcBef>
        <a:spcAft>
          <a:spcPct val="0"/>
        </a:spcAft>
        <a:buClr>
          <a:schemeClr val="accent1"/>
        </a:buClr>
        <a:buFont typeface="Wingdings" pitchFamily="2" charset="2"/>
        <a:buChar char="n"/>
        <a:defRPr kumimoji="1" sz="2000" kern="1200">
          <a:solidFill>
            <a:schemeClr val="tx1"/>
          </a:solidFill>
          <a:latin typeface="+mn-lt"/>
          <a:ea typeface="+mn-ea"/>
          <a:cs typeface="华文细黑" charset="0"/>
        </a:defRPr>
      </a:lvl1pPr>
      <a:lvl2pPr marL="742950" indent="-285750" algn="l" rtl="0" eaLnBrk="1" fontAlgn="base" hangingPunct="1">
        <a:spcBef>
          <a:spcPct val="20000"/>
        </a:spcBef>
        <a:spcAft>
          <a:spcPct val="0"/>
        </a:spcAft>
        <a:buClr>
          <a:schemeClr val="accent1"/>
        </a:buClr>
        <a:buFont typeface="Wingdings" pitchFamily="2" charset="2"/>
        <a:buChar char="n"/>
        <a:defRPr kumimoji="1" kern="1200">
          <a:solidFill>
            <a:schemeClr val="tx1"/>
          </a:solidFill>
          <a:latin typeface="+mn-lt"/>
          <a:ea typeface="+mn-ea"/>
          <a:cs typeface="华文细黑" charset="0"/>
        </a:defRPr>
      </a:lvl2pPr>
      <a:lvl3pPr marL="1143000" indent="-228600" algn="l" rtl="0" eaLnBrk="1" fontAlgn="base" hangingPunct="1">
        <a:spcBef>
          <a:spcPct val="20000"/>
        </a:spcBef>
        <a:spcAft>
          <a:spcPct val="0"/>
        </a:spcAft>
        <a:buClr>
          <a:schemeClr val="accent2"/>
        </a:buClr>
        <a:buFont typeface="Wingdings" pitchFamily="2" charset="2"/>
        <a:buChar char="n"/>
        <a:defRPr kumimoji="1" sz="1600" kern="1200">
          <a:solidFill>
            <a:schemeClr val="tx1"/>
          </a:solidFill>
          <a:latin typeface="+mn-lt"/>
          <a:ea typeface="+mn-ea"/>
          <a:cs typeface="华文细黑" charset="0"/>
        </a:defRPr>
      </a:lvl3pPr>
      <a:lvl4pPr marL="1600200" indent="-228600" algn="l" rtl="0" eaLnBrk="1" fontAlgn="base" hangingPunct="1">
        <a:spcBef>
          <a:spcPct val="20000"/>
        </a:spcBef>
        <a:spcAft>
          <a:spcPct val="0"/>
        </a:spcAft>
        <a:buClr>
          <a:schemeClr val="hlink"/>
        </a:buClr>
        <a:buFont typeface="Wingdings" pitchFamily="2" charset="2"/>
        <a:buChar char="n"/>
        <a:defRPr kumimoji="1" sz="1400" kern="1200">
          <a:solidFill>
            <a:schemeClr val="tx1"/>
          </a:solidFill>
          <a:latin typeface="+mn-lt"/>
          <a:ea typeface="+mn-ea"/>
          <a:cs typeface="华文细黑" charset="0"/>
        </a:defRPr>
      </a:lvl4pPr>
      <a:lvl5pPr marL="2057400" indent="-228600" algn="l" rtl="0" eaLnBrk="1" fontAlgn="base" hangingPunct="1">
        <a:spcBef>
          <a:spcPct val="20000"/>
        </a:spcBef>
        <a:spcAft>
          <a:spcPct val="0"/>
        </a:spcAft>
        <a:buChar char="»"/>
        <a:defRPr kumimoji="1" kern="1200">
          <a:solidFill>
            <a:schemeClr val="tx1"/>
          </a:solidFill>
          <a:latin typeface="+mn-lt"/>
          <a:ea typeface="+mn-ea"/>
          <a:cs typeface="华文细黑"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6A3ED16-5AD5-49A8-A69C-CF66BCEA1628}" type="slidenum">
              <a:rPr lang="zh-CN" altLang="en-US" smtClean="0"/>
              <a:pPr/>
              <a:t>‹#›</a:t>
            </a:fld>
            <a:endParaRPr lang="zh-CN" altLang="en-US"/>
          </a:p>
        </p:txBody>
      </p:sp>
      <p:pic>
        <p:nvPicPr>
          <p:cNvPr id="9" name="图片 1">
            <a:extLst>
              <a:ext uri="{FF2B5EF4-FFF2-40B4-BE49-F238E27FC236}">
                <a16:creationId xmlns:a16="http://schemas.microsoft.com/office/drawing/2014/main" id="{7EF82337-4BCB-48DE-BA44-E3580B268C1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bwMode="auto">
          <a:xfrm>
            <a:off x="7452320" y="102392"/>
            <a:ext cx="1590593" cy="453134"/>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40" r:id="rId7"/>
    <p:sldLayoutId id="2147484041" r:id="rId8"/>
    <p:sldLayoutId id="2147484042" r:id="rId9"/>
    <p:sldLayoutId id="2147484043" r:id="rId10"/>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52.xml"/><Relationship Id="rId4" Type="http://schemas.openxmlformats.org/officeDocument/2006/relationships/image" Target="../media/image59.png"/></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2.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123.w3cschool.cn/webtool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52.xml"/><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a:xfrm>
            <a:off x="971600" y="680589"/>
            <a:ext cx="6334472" cy="1102519"/>
          </a:xfrm>
        </p:spPr>
        <p:txBody>
          <a:bodyPr>
            <a:normAutofit fontScale="90000"/>
          </a:bodyPr>
          <a:lstStyle/>
          <a:p>
            <a:pPr fontAlgn="base">
              <a:spcAft>
                <a:spcPct val="0"/>
              </a:spcAft>
            </a:pPr>
            <a:r>
              <a:rPr lang="zh-CN" altLang="en-US" sz="3600" b="1">
                <a:latin typeface="Adobe 黑体 Std R" pitchFamily="34" charset="-122"/>
                <a:ea typeface="Adobe 黑体 Std R" pitchFamily="34" charset="-122"/>
                <a:cs typeface="华文细黑" charset="0"/>
              </a:rPr>
              <a:t>第</a:t>
            </a:r>
            <a:r>
              <a:rPr lang="en-US" altLang="zh-CN" sz="3600" b="1">
                <a:latin typeface="Adobe 黑体 Std R" pitchFamily="34" charset="-122"/>
                <a:ea typeface="Adobe 黑体 Std R" pitchFamily="34" charset="-122"/>
                <a:cs typeface="华文细黑" charset="0"/>
              </a:rPr>
              <a:t>1-3</a:t>
            </a:r>
            <a:r>
              <a:rPr lang="zh-CN" altLang="en-US" sz="3600" b="1">
                <a:latin typeface="Adobe 黑体 Std R" pitchFamily="34" charset="-122"/>
                <a:ea typeface="Adobe 黑体 Std R" pitchFamily="34" charset="-122"/>
                <a:cs typeface="华文细黑" charset="0"/>
              </a:rPr>
              <a:t>章 </a:t>
            </a:r>
            <a:br>
              <a:rPr lang="en-US" altLang="zh-CN" sz="3600" b="1">
                <a:latin typeface="Adobe 黑体 Std R" pitchFamily="34" charset="-122"/>
                <a:ea typeface="Adobe 黑体 Std R" pitchFamily="34" charset="-122"/>
                <a:cs typeface="华文细黑" charset="0"/>
              </a:rPr>
            </a:br>
            <a:r>
              <a:rPr lang="en-US" altLang="zh-CN" sz="3600" b="1">
                <a:latin typeface="Adobe 黑体 Std R" pitchFamily="34" charset="-122"/>
                <a:ea typeface="Adobe 黑体 Std R" pitchFamily="34" charset="-122"/>
                <a:cs typeface="华文细黑" charset="0"/>
              </a:rPr>
              <a:t>HTML</a:t>
            </a:r>
            <a:r>
              <a:rPr lang="zh-CN" altLang="en-US" sz="3600" b="1">
                <a:latin typeface="Adobe 黑体 Std R" pitchFamily="34" charset="-122"/>
                <a:ea typeface="Adobe 黑体 Std R" pitchFamily="34" charset="-122"/>
                <a:cs typeface="华文细黑" charset="0"/>
              </a:rPr>
              <a:t>基础、表格与框架、表单</a:t>
            </a:r>
            <a:endParaRPr lang="zh-CN" altLang="en-US" b="1">
              <a:latin typeface="Adobe 黑体 Std R" pitchFamily="34" charset="-122"/>
              <a:ea typeface="Adobe 黑体 Std R" pitchFamily="34" charset="-122"/>
              <a:cs typeface="华文细黑" charset="0"/>
            </a:endParaRPr>
          </a:p>
        </p:txBody>
      </p:sp>
      <p:sp>
        <p:nvSpPr>
          <p:cNvPr id="7" name="副标题 6"/>
          <p:cNvSpPr>
            <a:spLocks noGrp="1"/>
          </p:cNvSpPr>
          <p:nvPr>
            <p:ph type="subTitle" idx="1"/>
          </p:nvPr>
        </p:nvSpPr>
        <p:spPr>
          <a:xfrm>
            <a:off x="1187624" y="3700003"/>
            <a:ext cx="6400800" cy="423295"/>
          </a:xfrm>
        </p:spPr>
        <p:txBody>
          <a:bodyPr>
            <a:normAutofit/>
          </a:bodyPr>
          <a:lstStyle/>
          <a:p>
            <a:r>
              <a:rPr lang="en-US" altLang="zh-CN" sz="1600">
                <a:solidFill>
                  <a:schemeClr val="tx1">
                    <a:lumMod val="50000"/>
                    <a:lumOff val="50000"/>
                  </a:schemeClr>
                </a:solidFill>
                <a:latin typeface="微软雅黑" pitchFamily="34" charset="-122"/>
                <a:ea typeface="微软雅黑" pitchFamily="34" charset="-122"/>
              </a:rPr>
              <a:t>Web</a:t>
            </a:r>
            <a:r>
              <a:rPr lang="zh-CN" altLang="en-US" sz="1600">
                <a:solidFill>
                  <a:schemeClr val="tx1">
                    <a:lumMod val="50000"/>
                    <a:lumOff val="50000"/>
                  </a:schemeClr>
                </a:solidFill>
                <a:latin typeface="微软雅黑" pitchFamily="34" charset="-122"/>
                <a:ea typeface="微软雅黑" pitchFamily="34" charset="-122"/>
              </a:rPr>
              <a:t>前端设计与开发</a:t>
            </a:r>
          </a:p>
        </p:txBody>
      </p:sp>
      <p:sp>
        <p:nvSpPr>
          <p:cNvPr id="12" name="燕尾形 10"/>
          <p:cNvSpPr>
            <a:spLocks noChangeArrowheads="1"/>
          </p:cNvSpPr>
          <p:nvPr/>
        </p:nvSpPr>
        <p:spPr bwMode="auto">
          <a:xfrm>
            <a:off x="2771800" y="4287892"/>
            <a:ext cx="200183" cy="263969"/>
          </a:xfrm>
          <a:prstGeom prst="chevron">
            <a:avLst>
              <a:gd name="adj" fmla="val 50000"/>
            </a:avLst>
          </a:prstGeom>
          <a:solidFill>
            <a:schemeClr val="bg1"/>
          </a:solidFill>
          <a:ln w="9525">
            <a:noFill/>
            <a:miter lim="800000"/>
            <a:headEnd/>
            <a:tailEnd/>
          </a:ln>
        </p:spPr>
        <p:txBody>
          <a:bodyPr anchor="ctr"/>
          <a:lstStyle/>
          <a:p>
            <a:pPr algn="ctr"/>
            <a:endParaRPr lang="zh-CN" altLang="en-US"/>
          </a:p>
        </p:txBody>
      </p:sp>
      <p:sp>
        <p:nvSpPr>
          <p:cNvPr id="14" name="矩形 13"/>
          <p:cNvSpPr/>
          <p:nvPr/>
        </p:nvSpPr>
        <p:spPr>
          <a:xfrm>
            <a:off x="2971981" y="3875651"/>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
        <p:nvSpPr>
          <p:cNvPr id="15" name="矩形 14"/>
          <p:cNvSpPr/>
          <p:nvPr/>
        </p:nvSpPr>
        <p:spPr>
          <a:xfrm>
            <a:off x="5358055" y="3875651"/>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pic>
        <p:nvPicPr>
          <p:cNvPr id="8" name="图片 1">
            <a:extLst>
              <a:ext uri="{FF2B5EF4-FFF2-40B4-BE49-F238E27FC236}">
                <a16:creationId xmlns:a16="http://schemas.microsoft.com/office/drawing/2014/main" id="{381E9624-0217-4786-BF68-4D39AF61B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236296" y="84554"/>
            <a:ext cx="1800200" cy="512848"/>
          </a:xfrm>
          <a:prstGeom prst="rect">
            <a:avLst/>
          </a:prstGeom>
          <a:noFill/>
          <a:ln w="9525">
            <a:noFill/>
            <a:miter lim="800000"/>
            <a:headEnd/>
            <a:tailEnd/>
          </a:ln>
        </p:spPr>
      </p:pic>
      <p:sp>
        <p:nvSpPr>
          <p:cNvPr id="9" name="副标题 8">
            <a:extLst>
              <a:ext uri="{FF2B5EF4-FFF2-40B4-BE49-F238E27FC236}">
                <a16:creationId xmlns:a16="http://schemas.microsoft.com/office/drawing/2014/main" id="{A6857373-678D-44B7-82DC-3B4F0894F56E}"/>
              </a:ext>
            </a:extLst>
          </p:cNvPr>
          <p:cNvSpPr txBox="1">
            <a:spLocks/>
          </p:cNvSpPr>
          <p:nvPr/>
        </p:nvSpPr>
        <p:spPr>
          <a:xfrm>
            <a:off x="2866917" y="2293587"/>
            <a:ext cx="3275856" cy="1241822"/>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zh-CN" altLang="en-US" sz="2000">
                <a:solidFill>
                  <a:schemeClr val="tx1"/>
                </a:solidFill>
              </a:rPr>
              <a:t>授课教师</a:t>
            </a:r>
            <a:r>
              <a:rPr lang="en-US" altLang="zh-CN" sz="2000">
                <a:solidFill>
                  <a:schemeClr val="tx1"/>
                </a:solidFill>
              </a:rPr>
              <a:t>: </a:t>
            </a:r>
            <a:r>
              <a:rPr lang="zh-CN" altLang="en-US" sz="2000">
                <a:solidFill>
                  <a:schemeClr val="tx1"/>
                </a:solidFill>
              </a:rPr>
              <a:t>张炳</a:t>
            </a:r>
            <a:endParaRPr lang="en-US" altLang="zh-CN" sz="2000">
              <a:solidFill>
                <a:schemeClr val="tx1"/>
              </a:solidFill>
            </a:endParaRPr>
          </a:p>
          <a:p>
            <a:pPr algn="l"/>
            <a:r>
              <a:rPr lang="zh-CN" altLang="en-US" sz="2000">
                <a:solidFill>
                  <a:schemeClr val="tx1"/>
                </a:solidFill>
              </a:rPr>
              <a:t>电话</a:t>
            </a:r>
            <a:r>
              <a:rPr lang="en-US" altLang="zh-CN" sz="2000">
                <a:solidFill>
                  <a:schemeClr val="tx1"/>
                </a:solidFill>
              </a:rPr>
              <a:t>: 18830464932</a:t>
            </a:r>
          </a:p>
          <a:p>
            <a:pPr algn="l"/>
            <a:r>
              <a:rPr lang="zh-CN" altLang="en-US" sz="2000">
                <a:solidFill>
                  <a:schemeClr val="tx1"/>
                </a:solidFill>
              </a:rPr>
              <a:t>邮箱</a:t>
            </a:r>
            <a:r>
              <a:rPr lang="en-US" altLang="zh-CN" sz="2000">
                <a:solidFill>
                  <a:schemeClr val="tx1"/>
                </a:solidFill>
              </a:rPr>
              <a:t>: bingzhang@ysu.edu.cn</a:t>
            </a:r>
            <a:endParaRPr lang="zh-CN" altLang="en-US" sz="2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t>HTML</a:t>
            </a:r>
            <a:r>
              <a:rPr lang="zh-CN"/>
              <a:t>文档结构是由</a:t>
            </a:r>
            <a:r>
              <a:t>&lt;html&gt;</a:t>
            </a:r>
            <a:r>
              <a:rPr lang="zh-CN"/>
              <a:t>、</a:t>
            </a:r>
            <a:r>
              <a:t>&lt;head&gt;</a:t>
            </a:r>
            <a:r>
              <a:rPr lang="zh-CN"/>
              <a:t>和</a:t>
            </a:r>
            <a:r>
              <a:t>&lt;body&gt;</a:t>
            </a:r>
            <a:r>
              <a:rPr lang="zh-CN"/>
              <a:t>这三大元素组成：</a:t>
            </a:r>
          </a:p>
          <a:p>
            <a:pPr lvl="1"/>
            <a:r>
              <a:rPr lang="en-US" altLang="zh-CN" i="0">
                <a:solidFill>
                  <a:srgbClr val="0000FF"/>
                </a:solidFill>
              </a:rPr>
              <a:t>&lt;html&gt;</a:t>
            </a:r>
            <a:r>
              <a:rPr i="0">
                <a:solidFill>
                  <a:srgbClr val="0000FF"/>
                </a:solidFill>
              </a:rPr>
              <a:t>元素：</a:t>
            </a:r>
            <a:r>
              <a:rPr b="0" i="0"/>
              <a:t>文档以</a:t>
            </a:r>
            <a:r>
              <a:rPr lang="en-US" altLang="zh-CN" b="0" i="0"/>
              <a:t>&lt;html&gt;</a:t>
            </a:r>
            <a:r>
              <a:rPr b="0" i="0"/>
              <a:t>标签开始，以</a:t>
            </a:r>
            <a:r>
              <a:rPr lang="en-US" altLang="zh-CN" b="0" i="0"/>
              <a:t>&lt;/html&gt;</a:t>
            </a:r>
            <a:r>
              <a:rPr b="0" i="0"/>
              <a:t>标签结束，所有内容都需要放在这两个标签之间。</a:t>
            </a:r>
          </a:p>
          <a:p>
            <a:pPr lvl="1"/>
            <a:r>
              <a:rPr lang="en-US" altLang="zh-CN" i="0">
                <a:solidFill>
                  <a:srgbClr val="0000FF"/>
                </a:solidFill>
              </a:rPr>
              <a:t>&lt;head&gt;</a:t>
            </a:r>
            <a:r>
              <a:rPr i="0">
                <a:solidFill>
                  <a:srgbClr val="0000FF"/>
                </a:solidFill>
              </a:rPr>
              <a:t>元素：</a:t>
            </a:r>
            <a:r>
              <a:rPr b="0" i="0"/>
              <a:t>页面头部信息，用于向浏览器提供整个页面的基本信息，但不包含页面的主体内容。头部信息中主要包括页面的标题、元信息、</a:t>
            </a:r>
            <a:r>
              <a:rPr lang="en-US" altLang="zh-CN" b="0" i="0"/>
              <a:t>CSS</a:t>
            </a:r>
            <a:r>
              <a:rPr b="0" i="0"/>
              <a:t>样式、</a:t>
            </a:r>
            <a:r>
              <a:rPr lang="en-US" altLang="zh-CN" b="0" i="0"/>
              <a:t>JavaScript</a:t>
            </a:r>
            <a:r>
              <a:rPr b="0" i="0"/>
              <a:t>脚本等元素。页面头部信息通常并不在浏览器中显示，标题元素（</a:t>
            </a:r>
            <a:r>
              <a:rPr lang="en-US" altLang="zh-CN" b="0" i="0"/>
              <a:t>&lt;title&gt;&lt;/title&gt;</a:t>
            </a:r>
            <a:r>
              <a:rPr b="0" i="0"/>
              <a:t>标签的内容）除外，会显示在浏览器窗口的左上角。</a:t>
            </a:r>
          </a:p>
          <a:p>
            <a:pPr lvl="1"/>
            <a:r>
              <a:rPr lang="en-US" altLang="zh-CN" i="0">
                <a:solidFill>
                  <a:srgbClr val="0000FF"/>
                </a:solidFill>
              </a:rPr>
              <a:t>&lt;body&gt;</a:t>
            </a:r>
            <a:r>
              <a:rPr i="0">
                <a:solidFill>
                  <a:srgbClr val="0000FF"/>
                </a:solidFill>
              </a:rPr>
              <a:t>元素：</a:t>
            </a:r>
            <a:r>
              <a:rPr b="0" i="0"/>
              <a:t>网页的正文，是用户在浏览器主窗口中看到的信息，包括图片、表格、段落、图片、视频等内容，且需位于</a:t>
            </a:r>
            <a:r>
              <a:rPr lang="en-US" altLang="zh-CN" b="0" i="0"/>
              <a:t>&lt;body&gt;</a:t>
            </a:r>
            <a:r>
              <a:rPr b="0" i="0"/>
              <a:t>标签之内；但并不是所有的</a:t>
            </a:r>
            <a:r>
              <a:rPr lang="en-US" altLang="zh-CN" b="0" i="0"/>
              <a:t>&lt;body&gt;</a:t>
            </a:r>
            <a:r>
              <a:rPr b="0" i="0"/>
              <a:t>内部标签都是可见的。</a:t>
            </a:r>
            <a:endParaRPr lang="en-US" b="0" i="0"/>
          </a:p>
          <a:p>
            <a:pPr lvl="1"/>
            <a:endParaRPr b="0" i="0"/>
          </a:p>
          <a:p>
            <a:pPr>
              <a:buNone/>
            </a:pPr>
            <a:endParaRPr/>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标题 2"/>
          <p:cNvSpPr>
            <a:spLocks noGrp="1"/>
          </p:cNvSpPr>
          <p:nvPr>
            <p:ph type="title"/>
          </p:nvPr>
        </p:nvSpPr>
        <p:spPr/>
        <p:txBody>
          <a:bodyPr>
            <a:normAutofit/>
          </a:bodyPr>
          <a:lstStyle/>
          <a:p>
            <a:r>
              <a:rPr lang="en-US" altLang="zh-CN" sz="2500"/>
              <a:t>1.2.2  </a:t>
            </a:r>
            <a:r>
              <a:rPr lang="en-US" sz="2400"/>
              <a:t>HTML</a:t>
            </a:r>
            <a:r>
              <a:rPr sz="2400"/>
              <a:t>文档结构</a:t>
            </a:r>
            <a:endParaRPr sz="2500"/>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a:t>
            </a:fld>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7"/>
          <p:cNvSpPr txBox="1">
            <a:spLocks/>
          </p:cNvSpPr>
          <p:nvPr/>
        </p:nvSpPr>
        <p:spPr bwMode="auto">
          <a:xfrm>
            <a:off x="500040" y="857240"/>
            <a:ext cx="8501116" cy="32861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zh-CN" sz="1600" b="1">
                <a:latin typeface="Adobe 宋体 Std L" pitchFamily="18" charset="-122"/>
                <a:ea typeface="Adobe 宋体 Std L" pitchFamily="18" charset="-122"/>
                <a:cs typeface="华文细黑" pitchFamily="2" charset="-122"/>
              </a:rPr>
              <a:t>4</a:t>
            </a:r>
            <a:r>
              <a:rPr lang="zh-CN" altLang="en-US" sz="1600" b="1">
                <a:latin typeface="Adobe 宋体 Std L" pitchFamily="18" charset="-122"/>
                <a:ea typeface="Adobe 宋体 Std L" pitchFamily="18" charset="-122"/>
                <a:cs typeface="华文细黑" pitchFamily="2" charset="-122"/>
              </a:rPr>
              <a:t>、</a:t>
            </a:r>
            <a:r>
              <a:rPr lang="en-US" altLang="zh-CN" sz="1600" b="1" err="1">
                <a:latin typeface="Adobe 宋体 Std L" pitchFamily="18" charset="-122"/>
                <a:ea typeface="Adobe 宋体 Std L" pitchFamily="18" charset="-122"/>
                <a:cs typeface="华文细黑" pitchFamily="2" charset="-122"/>
              </a:rPr>
              <a:t>enctype</a:t>
            </a:r>
            <a:r>
              <a:rPr lang="zh-CN" altLang="en-US" sz="1600" b="1">
                <a:latin typeface="Adobe 宋体 Std L" pitchFamily="18" charset="-122"/>
                <a:ea typeface="Adobe 宋体 Std L" pitchFamily="18" charset="-122"/>
                <a:cs typeface="华文细黑" pitchFamily="2" charset="-122"/>
              </a:rPr>
              <a:t>属性</a:t>
            </a:r>
            <a:endParaRPr lang="en-US" altLang="zh-CN" sz="16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在表单数据提交之前，需要通过</a:t>
            </a:r>
            <a:r>
              <a:rPr lang="en-US" altLang="zh-CN" sz="1400" b="1" err="1">
                <a:latin typeface="Adobe 宋体 Std L" pitchFamily="18" charset="-122"/>
                <a:ea typeface="Adobe 宋体 Std L" pitchFamily="18" charset="-122"/>
                <a:cs typeface="华文细黑" pitchFamily="2" charset="-122"/>
              </a:rPr>
              <a:t>enctype</a:t>
            </a:r>
            <a:r>
              <a:rPr lang="zh-CN" altLang="en-US" sz="1400" b="1">
                <a:latin typeface="Adobe 宋体 Std L" pitchFamily="18" charset="-122"/>
                <a:ea typeface="Adobe 宋体 Std L" pitchFamily="18" charset="-122"/>
                <a:cs typeface="华文细黑" pitchFamily="2" charset="-122"/>
              </a:rPr>
              <a:t>属性说明表单中数据的编码方式</a:t>
            </a:r>
            <a:endParaRPr lang="en-US" altLang="zh-CN" sz="14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a:latin typeface="Adobe 宋体 Std L" pitchFamily="18" charset="-122"/>
                <a:ea typeface="Adobe 宋体 Std L" pitchFamily="18" charset="-122"/>
                <a:cs typeface="华文细黑" pitchFamily="2" charset="-122"/>
              </a:rPr>
              <a:t>目前浏览器支持的编码方式有三种：</a:t>
            </a:r>
            <a:r>
              <a:rPr lang="en-US" altLang="zh-CN" sz="1400" b="1">
                <a:latin typeface="Adobe 宋体 Std L" pitchFamily="18" charset="-122"/>
                <a:ea typeface="Adobe 宋体 Std L" pitchFamily="18" charset="-122"/>
                <a:cs typeface="华文细黑" pitchFamily="2" charset="-122"/>
              </a:rPr>
              <a:t>application/x-www-form-</a:t>
            </a:r>
            <a:r>
              <a:rPr lang="en-US" altLang="zh-CN" sz="1400" b="1" err="1">
                <a:latin typeface="Adobe 宋体 Std L" pitchFamily="18" charset="-122"/>
                <a:ea typeface="Adobe 宋体 Std L" pitchFamily="18" charset="-122"/>
                <a:cs typeface="华文细黑" pitchFamily="2" charset="-122"/>
              </a:rPr>
              <a:t>urlencoded</a:t>
            </a:r>
            <a:r>
              <a:rPr lang="zh-CN" altLang="en-US" sz="1400" b="1">
                <a:latin typeface="Adobe 宋体 Std L" pitchFamily="18" charset="-122"/>
                <a:ea typeface="Adobe 宋体 Std L" pitchFamily="18" charset="-122"/>
                <a:cs typeface="华文细黑" pitchFamily="2" charset="-122"/>
              </a:rPr>
              <a:t>、</a:t>
            </a:r>
            <a:r>
              <a:rPr lang="en-US" altLang="zh-CN" sz="1400" b="1">
                <a:latin typeface="Adobe 宋体 Std L" pitchFamily="18" charset="-122"/>
                <a:ea typeface="Adobe 宋体 Std L" pitchFamily="18" charset="-122"/>
                <a:cs typeface="华文细黑" pitchFamily="2" charset="-122"/>
              </a:rPr>
              <a:t>multipart/form-data</a:t>
            </a:r>
            <a:r>
              <a:rPr lang="zh-CN" altLang="en-US" sz="1400" b="1">
                <a:latin typeface="Adobe 宋体 Std L" pitchFamily="18" charset="-122"/>
                <a:ea typeface="Adobe 宋体 Std L" pitchFamily="18" charset="-122"/>
                <a:cs typeface="华文细黑" pitchFamily="2" charset="-122"/>
              </a:rPr>
              <a:t>和</a:t>
            </a:r>
            <a:r>
              <a:rPr lang="en-US" altLang="zh-CN" sz="1400" b="1">
                <a:latin typeface="Adobe 宋体 Std L" pitchFamily="18" charset="-122"/>
                <a:ea typeface="Adobe 宋体 Std L" pitchFamily="18" charset="-122"/>
                <a:cs typeface="华文细黑" pitchFamily="2" charset="-122"/>
              </a:rPr>
              <a:t>text/plain</a:t>
            </a:r>
            <a:r>
              <a:rPr lang="zh-CN" altLang="en-US" sz="1400" b="1">
                <a:latin typeface="Adobe 宋体 Std L" pitchFamily="18" charset="-122"/>
                <a:ea typeface="Adobe 宋体 Std L" pitchFamily="18" charset="-122"/>
                <a:cs typeface="华文细黑" pitchFamily="2" charset="-122"/>
              </a:rPr>
              <a:t>方式</a:t>
            </a:r>
          </a:p>
          <a:p>
            <a:pPr marL="342900" lvl="0" indent="-342900" fontAlgn="base">
              <a:lnSpc>
                <a:spcPct val="150000"/>
              </a:lnSpc>
              <a:spcBef>
                <a:spcPct val="20000"/>
              </a:spcBef>
              <a:spcAft>
                <a:spcPct val="0"/>
              </a:spcAft>
              <a:buClr>
                <a:schemeClr val="accent6"/>
              </a:buClr>
              <a:buFont typeface="Wingdings" pitchFamily="2" charset="2"/>
              <a:buChar char="l"/>
            </a:pPr>
            <a:r>
              <a:rPr lang="en-US" altLang="zh-CN" sz="1400" b="1">
                <a:solidFill>
                  <a:srgbClr val="FF0000"/>
                </a:solidFill>
                <a:latin typeface="Adobe 宋体 Std L" pitchFamily="18" charset="-122"/>
                <a:ea typeface="Adobe 宋体 Std L" pitchFamily="18" charset="-122"/>
                <a:cs typeface="华文细黑" pitchFamily="2" charset="-122"/>
              </a:rPr>
              <a:t>application/x-www-form-</a:t>
            </a:r>
            <a:r>
              <a:rPr lang="en-US" altLang="zh-CN" sz="1400" b="1" err="1">
                <a:solidFill>
                  <a:srgbClr val="FF0000"/>
                </a:solidFill>
                <a:latin typeface="Adobe 宋体 Std L" pitchFamily="18" charset="-122"/>
                <a:ea typeface="Adobe 宋体 Std L" pitchFamily="18" charset="-122"/>
                <a:cs typeface="华文细黑" pitchFamily="2" charset="-122"/>
              </a:rPr>
              <a:t>urlencoded</a:t>
            </a:r>
            <a:r>
              <a:rPr lang="zh-CN" altLang="en-US" sz="1400" b="1">
                <a:latin typeface="Adobe 宋体 Std L" pitchFamily="18" charset="-122"/>
                <a:ea typeface="Adobe 宋体 Std L" pitchFamily="18" charset="-122"/>
                <a:cs typeface="华文细黑" pitchFamily="2" charset="-122"/>
              </a:rPr>
              <a:t>是默认编码方式，大多数表单数据会采用此种编码方式。在发送数据到服务器之前，所有字符都会进行</a:t>
            </a:r>
            <a:r>
              <a:rPr lang="en-US" altLang="zh-CN" sz="1400" b="1">
                <a:latin typeface="Adobe 宋体 Std L" pitchFamily="18" charset="-122"/>
                <a:ea typeface="Adobe 宋体 Std L" pitchFamily="18" charset="-122"/>
                <a:cs typeface="华文细黑" pitchFamily="2" charset="-122"/>
              </a:rPr>
              <a:t>Unicode</a:t>
            </a:r>
            <a:r>
              <a:rPr lang="zh-CN" altLang="en-US" sz="1400" b="1">
                <a:latin typeface="Adobe 宋体 Std L" pitchFamily="18" charset="-122"/>
                <a:ea typeface="Adobe 宋体 Std L" pitchFamily="18" charset="-122"/>
                <a:cs typeface="华文细黑" pitchFamily="2" charset="-122"/>
              </a:rPr>
              <a:t>编码，并对某些字符进行特殊处理，例如：遇到空格时将被转换成加号（</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），其他特殊字符将转换为对应的</a:t>
            </a:r>
            <a:r>
              <a:rPr lang="en-US" altLang="zh-CN" sz="1400" b="1">
                <a:latin typeface="Adobe 宋体 Std L" pitchFamily="18" charset="-122"/>
                <a:ea typeface="Adobe 宋体 Std L" pitchFamily="18" charset="-122"/>
                <a:cs typeface="华文细黑" pitchFamily="2" charset="-122"/>
              </a:rPr>
              <a:t>ASCII</a:t>
            </a:r>
            <a:r>
              <a:rPr lang="zh-CN" altLang="en-US" sz="1400" b="1">
                <a:latin typeface="Adobe 宋体 Std L" pitchFamily="18" charset="-122"/>
                <a:ea typeface="Adobe 宋体 Std L" pitchFamily="18" charset="-122"/>
                <a:cs typeface="华文细黑" pitchFamily="2" charset="-122"/>
              </a:rPr>
              <a:t>格式（即“</a:t>
            </a:r>
            <a:r>
              <a:rPr lang="en-US" altLang="zh-CN" sz="1400" b="1">
                <a:latin typeface="Adobe 宋体 Std L" pitchFamily="18" charset="-122"/>
                <a:ea typeface="Adobe 宋体 Std L" pitchFamily="18" charset="-122"/>
                <a:cs typeface="华文细黑" pitchFamily="2" charset="-122"/>
              </a:rPr>
              <a:t>%XX”</a:t>
            </a:r>
            <a:r>
              <a:rPr lang="zh-CN" altLang="en-US" sz="1400" b="1">
                <a:latin typeface="Adobe 宋体 Std L" pitchFamily="18" charset="-122"/>
                <a:ea typeface="Adobe 宋体 Std L" pitchFamily="18" charset="-122"/>
                <a:cs typeface="华文细黑" pitchFamily="2" charset="-122"/>
              </a:rPr>
              <a:t>格式，由一个百分号和两位代表</a:t>
            </a:r>
            <a:r>
              <a:rPr lang="en-US" altLang="zh-CN" sz="1400" b="1">
                <a:latin typeface="Adobe 宋体 Std L" pitchFamily="18" charset="-122"/>
                <a:ea typeface="Adobe 宋体 Std L" pitchFamily="18" charset="-122"/>
                <a:cs typeface="华文细黑" pitchFamily="2" charset="-122"/>
              </a:rPr>
              <a:t>ASCII</a:t>
            </a:r>
            <a:r>
              <a:rPr lang="zh-CN" altLang="en-US" sz="1400" b="1">
                <a:latin typeface="Adobe 宋体 Std L" pitchFamily="18" charset="-122"/>
                <a:ea typeface="Adobe 宋体 Std L" pitchFamily="18" charset="-122"/>
                <a:cs typeface="华文细黑" pitchFamily="2" charset="-122"/>
              </a:rPr>
              <a:t>码的十六进制数字构成）</a:t>
            </a: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8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100</a:t>
            </a:fld>
            <a:endParaRPr lang="en-US" altLang="zh-CN"/>
          </a:p>
        </p:txBody>
      </p:sp>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文本占位符 12"/>
          <p:cNvSpPr>
            <a:spLocks noGrp="1"/>
          </p:cNvSpPr>
          <p:nvPr>
            <p:ph type="body" sz="quarter" idx="11"/>
          </p:nvPr>
        </p:nvSpPr>
        <p:spPr>
          <a:xfrm>
            <a:off x="957266" y="3723878"/>
            <a:ext cx="6357956" cy="338554"/>
          </a:xfrm>
        </p:spPr>
        <p:txBody>
          <a:bodyPr/>
          <a:lstStyle/>
          <a:p>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7"/>
          <p:cNvSpPr txBox="1">
            <a:spLocks/>
          </p:cNvSpPr>
          <p:nvPr/>
        </p:nvSpPr>
        <p:spPr bwMode="auto">
          <a:xfrm>
            <a:off x="500034" y="785800"/>
            <a:ext cx="8501122" cy="38576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600" b="1">
                <a:latin typeface="Adobe 宋体 Std L" pitchFamily="18" charset="-122"/>
                <a:ea typeface="Adobe 宋体 Std L" pitchFamily="18" charset="-122"/>
                <a:cs typeface="华文细黑" pitchFamily="2" charset="-122"/>
              </a:rPr>
              <a:t>以下面数据为例，传递的数据包括用户名（</a:t>
            </a:r>
            <a:r>
              <a:rPr lang="en-US" altLang="zh-CN" sz="1600" b="1" err="1">
                <a:latin typeface="Adobe 宋体 Std L" pitchFamily="18" charset="-122"/>
                <a:ea typeface="Adobe 宋体 Std L" pitchFamily="18" charset="-122"/>
                <a:cs typeface="华文细黑" pitchFamily="2" charset="-122"/>
              </a:rPr>
              <a:t>zhang</a:t>
            </a:r>
            <a:r>
              <a:rPr lang="en-US" altLang="zh-CN" sz="1600" b="1">
                <a:latin typeface="Adobe 宋体 Std L" pitchFamily="18" charset="-122"/>
                <a:ea typeface="Adobe 宋体 Std L" pitchFamily="18" charset="-122"/>
                <a:cs typeface="华文细黑" pitchFamily="2" charset="-122"/>
              </a:rPr>
              <a:t> san</a:t>
            </a:r>
            <a:r>
              <a:rPr lang="zh-CN" altLang="en-US" sz="1600" b="1">
                <a:latin typeface="Adobe 宋体 Std L" pitchFamily="18" charset="-122"/>
                <a:ea typeface="Adobe 宋体 Std L" pitchFamily="18" charset="-122"/>
                <a:cs typeface="华文细黑" pitchFamily="2" charset="-122"/>
              </a:rPr>
              <a:t>）和密码（</a:t>
            </a:r>
            <a:r>
              <a:rPr lang="en-US" altLang="zh-CN" sz="1600" b="1">
                <a:latin typeface="Adobe 宋体 Std L" pitchFamily="18" charset="-122"/>
                <a:ea typeface="Adobe 宋体 Std L" pitchFamily="18" charset="-122"/>
                <a:cs typeface="华文细黑" pitchFamily="2" charset="-122"/>
              </a:rPr>
              <a:t>&amp;</a:t>
            </a:r>
            <a:r>
              <a:rPr lang="zh-CN" altLang="en-US" sz="1600" b="1">
                <a:latin typeface="Adobe 宋体 Std L" pitchFamily="18" charset="-122"/>
                <a:ea typeface="Adobe 宋体 Std L" pitchFamily="18" charset="-122"/>
                <a:cs typeface="华文细黑" pitchFamily="2" charset="-122"/>
              </a:rPr>
              <a:t>）</a:t>
            </a:r>
            <a:endParaRPr lang="en-US" altLang="zh-CN" sz="16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indent="-342900" fontAlgn="base">
              <a:lnSpc>
                <a:spcPct val="150000"/>
              </a:lnSpc>
              <a:spcBef>
                <a:spcPct val="20000"/>
              </a:spcBef>
              <a:spcAft>
                <a:spcPct val="0"/>
              </a:spcAft>
              <a:buClr>
                <a:schemeClr val="accent6"/>
              </a:buClr>
              <a:buFont typeface="Wingdings" pitchFamily="2" charset="2"/>
              <a:buChar char="l"/>
            </a:pPr>
            <a:r>
              <a:rPr lang="zh-CN" altLang="en-US" sz="1600" b="1"/>
              <a:t>在编码前先使用“</a:t>
            </a:r>
            <a:r>
              <a:rPr lang="en-US" altLang="zh-CN" sz="1600" b="1"/>
              <a:t>&amp;”</a:t>
            </a:r>
            <a:r>
              <a:rPr lang="zh-CN" altLang="en-US" sz="1600" b="1"/>
              <a:t>符号将数据连接起来，然后再进行编码。经过编码后的数据格式：</a:t>
            </a:r>
          </a:p>
          <a:p>
            <a:pPr marL="342900" indent="-342900" fontAlgn="base">
              <a:lnSpc>
                <a:spcPct val="150000"/>
              </a:lnSpc>
              <a:spcBef>
                <a:spcPct val="20000"/>
              </a:spcBef>
              <a:spcAft>
                <a:spcPct val="0"/>
              </a:spcAft>
              <a:buClr>
                <a:schemeClr val="accent6"/>
              </a:buClr>
              <a:buFont typeface="Wingdings" pitchFamily="2" charset="2"/>
              <a:buChar char="l"/>
            </a:pPr>
            <a:endParaRPr lang="en-US" altLang="zh-CN" sz="1600"/>
          </a:p>
          <a:p>
            <a:pPr marL="342900" indent="-342900" fontAlgn="base">
              <a:lnSpc>
                <a:spcPct val="150000"/>
              </a:lnSpc>
              <a:spcBef>
                <a:spcPct val="20000"/>
              </a:spcBef>
              <a:spcAft>
                <a:spcPct val="0"/>
              </a:spcAft>
              <a:buClr>
                <a:schemeClr val="accent6"/>
              </a:buClr>
              <a:buFont typeface="Wingdings" pitchFamily="2" charset="2"/>
              <a:buChar char="l"/>
            </a:pPr>
            <a:r>
              <a:rPr lang="en-US" altLang="zh-CN" sz="1600" b="1">
                <a:solidFill>
                  <a:srgbClr val="0000FF"/>
                </a:solidFill>
              </a:rPr>
              <a:t>multipart/form-data</a:t>
            </a:r>
            <a:r>
              <a:rPr lang="zh-CN" altLang="en-US" sz="1600" b="1"/>
              <a:t>编码方式常用于表单包含文件上传控件的情况，该方式不对字符进行编码</a:t>
            </a:r>
          </a:p>
          <a:p>
            <a:pPr marL="342900" indent="-342900" fontAlgn="base">
              <a:lnSpc>
                <a:spcPct val="150000"/>
              </a:lnSpc>
              <a:spcBef>
                <a:spcPct val="20000"/>
              </a:spcBef>
              <a:spcAft>
                <a:spcPct val="0"/>
              </a:spcAft>
              <a:buClr>
                <a:schemeClr val="accent6"/>
              </a:buClr>
              <a:buFont typeface="Wingdings" pitchFamily="2" charset="2"/>
              <a:buChar char="l"/>
            </a:pPr>
            <a:r>
              <a:rPr lang="en-US" altLang="zh-CN" sz="1600" b="1">
                <a:solidFill>
                  <a:srgbClr val="0000FF"/>
                </a:solidFill>
              </a:rPr>
              <a:t>text/plain</a:t>
            </a:r>
            <a:r>
              <a:rPr lang="zh-CN" altLang="en-US" sz="1600" b="1"/>
              <a:t>编码方式遇到空格时，会将其转换为加号（</a:t>
            </a:r>
            <a:r>
              <a:rPr lang="en-US" altLang="zh-CN" sz="1600" b="1"/>
              <a:t>+</a:t>
            </a:r>
            <a:r>
              <a:rPr lang="zh-CN" altLang="en-US" sz="1600" b="1"/>
              <a:t>），但不对其他特殊字符进行编码</a:t>
            </a:r>
            <a:endParaRPr kumimoji="1" lang="en-US" altLang="zh-CN" sz="1600" b="1" i="0" u="none" strike="noStrike" kern="1200" cap="none" spc="0" normalizeH="0" baseline="0" noProof="0">
              <a:ln>
                <a:noFill/>
              </a:ln>
              <a:solidFill>
                <a:srgbClr val="000000"/>
              </a:solidFill>
              <a:effectLst/>
              <a:uLnTx/>
              <a:uFillTx/>
              <a:latin typeface="Adobe 仿宋 Std R" pitchFamily="18" charset="-122"/>
              <a:ea typeface="Adobe 仿宋 Std R" pitchFamily="18" charset="-122"/>
              <a:cs typeface="华文细黑" pitchFamily="2" charset="-122"/>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101</a:t>
            </a:fld>
            <a:endParaRPr lang="en-US" altLang="zh-CN"/>
          </a:p>
        </p:txBody>
      </p:sp>
      <p:sp>
        <p:nvSpPr>
          <p:cNvPr id="9" name="文本占位符 8"/>
          <p:cNvSpPr>
            <a:spLocks noGrp="1"/>
          </p:cNvSpPr>
          <p:nvPr>
            <p:ph type="body" sz="quarter" idx="11"/>
          </p:nvPr>
        </p:nvSpPr>
        <p:spPr>
          <a:xfrm>
            <a:off x="857224" y="2447510"/>
            <a:ext cx="7215238" cy="338554"/>
          </a:xfrm>
        </p:spPr>
        <p:txBody>
          <a:bodyPr/>
          <a:lstStyle/>
          <a:p>
            <a:r>
              <a:rPr lang="en-US"/>
              <a:t>username=</a:t>
            </a:r>
            <a:r>
              <a:rPr lang="en-US" err="1"/>
              <a:t>zhang+san&amp;userPwd</a:t>
            </a:r>
            <a:r>
              <a:rPr lang="en-US"/>
              <a:t>=%26</a:t>
            </a:r>
          </a:p>
        </p:txBody>
      </p:sp>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文本占位符 8"/>
          <p:cNvSpPr txBox="1">
            <a:spLocks/>
          </p:cNvSpPr>
          <p:nvPr/>
        </p:nvSpPr>
        <p:spPr bwMode="auto">
          <a:xfrm>
            <a:off x="857224" y="1344033"/>
            <a:ext cx="7215238" cy="584775"/>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userName</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a:t>
            </a: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zhang</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 san</a:t>
            </a: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600" b="0" i="0" u="none" strike="noStrike" kern="1200" cap="none" spc="0" normalizeH="0" baseline="0" noProof="0" err="1">
                <a:ln>
                  <a:noFill/>
                </a:ln>
                <a:solidFill>
                  <a:schemeClr val="tx1"/>
                </a:solidFill>
                <a:effectLst/>
                <a:uLnTx/>
                <a:uFillTx/>
                <a:latin typeface="Courier New" pitchFamily="49" charset="0"/>
                <a:ea typeface="+mn-ea"/>
                <a:cs typeface="Courier New" pitchFamily="49" charset="0"/>
              </a:rPr>
              <a:t>userPwd</a:t>
            </a:r>
            <a:r>
              <a:rPr kumimoji="1" lang="en-US"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=&amp;</a:t>
            </a:r>
            <a:endParaRPr kumimoji="1" lang="zh-CN" altLang="en-US" sz="1600" b="0"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102</a:t>
            </a:fld>
            <a:endParaRPr lang="en-US" altLang="zh-CN"/>
          </a:p>
        </p:txBody>
      </p:sp>
      <p:sp>
        <p:nvSpPr>
          <p:cNvPr id="9" name="内容占位符 7"/>
          <p:cNvSpPr>
            <a:spLocks noGrp="1"/>
          </p:cNvSpPr>
          <p:nvPr>
            <p:ph type="body" sz="quarter" idx="11"/>
          </p:nvPr>
        </p:nvSpPr>
        <p:spPr>
          <a:xfrm>
            <a:off x="642910" y="3143254"/>
            <a:ext cx="6786610" cy="1214446"/>
          </a:xfrm>
        </p:spPr>
        <p:txBody>
          <a:bodyPr/>
          <a:lstStyle/>
          <a:p>
            <a:r>
              <a:rPr sz="1400" b="1"/>
              <a:t>在</a:t>
            </a:r>
            <a:r>
              <a:rPr lang="en-US" sz="1400" b="1"/>
              <a:t>HTML 4.01</a:t>
            </a:r>
            <a:r>
              <a:rPr sz="1400" b="1"/>
              <a:t>中，不再推荐使用</a:t>
            </a:r>
            <a:r>
              <a:rPr lang="en-US" sz="1400" b="1"/>
              <a:t>&lt;form&gt;</a:t>
            </a:r>
            <a:r>
              <a:rPr sz="1400" b="1"/>
              <a:t>表单的</a:t>
            </a:r>
            <a:r>
              <a:rPr lang="en-US" sz="1400" b="1"/>
              <a:t>target</a:t>
            </a:r>
            <a:r>
              <a:rPr sz="1400" b="1"/>
              <a:t>属性；</a:t>
            </a:r>
            <a:endParaRPr lang="en-US" sz="1400" b="1"/>
          </a:p>
          <a:p>
            <a:r>
              <a:rPr sz="1400" b="1"/>
              <a:t>在</a:t>
            </a:r>
            <a:r>
              <a:rPr lang="en-US" sz="1400" b="1"/>
              <a:t>XHTML 1.0 Strict DTD</a:t>
            </a:r>
            <a:r>
              <a:rPr sz="1400" b="1"/>
              <a:t>中，不支持该属性。</a:t>
            </a:r>
            <a:endParaRPr lang="en-US" sz="1400" b="1"/>
          </a:p>
          <a:p>
            <a:r>
              <a:rPr sz="1400" b="1"/>
              <a:t>在</a:t>
            </a:r>
            <a:r>
              <a:rPr lang="en-US" sz="1400" b="1"/>
              <a:t>HTML 5</a:t>
            </a:r>
            <a:r>
              <a:rPr sz="1400" b="1"/>
              <a:t>中推荐使用</a:t>
            </a:r>
            <a:r>
              <a:rPr lang="en-US" sz="1400" b="1" err="1"/>
              <a:t>formtarget</a:t>
            </a:r>
            <a:r>
              <a:rPr sz="1400" b="1"/>
              <a:t>属性来代替。</a:t>
            </a:r>
          </a:p>
          <a:p>
            <a:pPr>
              <a:buNone/>
            </a:pPr>
            <a:endParaRPr b="1"/>
          </a:p>
        </p:txBody>
      </p:sp>
      <p:sp>
        <p:nvSpPr>
          <p:cNvPr id="7" name="标题 2"/>
          <p:cNvSpPr>
            <a:spLocks noGrp="1"/>
          </p:cNvSpPr>
          <p:nvPr>
            <p:ph type="title"/>
          </p:nvPr>
        </p:nvSpPr>
        <p:spPr/>
        <p:txBody>
          <a:bodyPr>
            <a:normAutofit/>
          </a:bodyPr>
          <a:lstStyle/>
          <a:p>
            <a:r>
              <a:rPr lang="en-US" altLang="zh-CN" sz="2400" strike="sngStrike"/>
              <a:t>3.2</a:t>
            </a:r>
            <a:r>
              <a:rPr sz="2400" strike="sngStrike"/>
              <a:t>  表单标签</a:t>
            </a:r>
            <a:endParaRPr sz="2500" strike="sngStrike"/>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内容占位符 7"/>
          <p:cNvSpPr txBox="1">
            <a:spLocks/>
          </p:cNvSpPr>
          <p:nvPr/>
        </p:nvSpPr>
        <p:spPr bwMode="auto">
          <a:xfrm>
            <a:off x="500040" y="857241"/>
            <a:ext cx="8207375" cy="12144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lnSpc>
                <a:spcPct val="150000"/>
              </a:lnSpc>
              <a:spcBef>
                <a:spcPct val="20000"/>
              </a:spcBef>
              <a:spcAft>
                <a:spcPct val="0"/>
              </a:spcAft>
              <a:buClr>
                <a:schemeClr val="accent6"/>
              </a:buClr>
            </a:pPr>
            <a:r>
              <a:rPr lang="en-US" altLang="zh-CN" sz="1600" b="1">
                <a:latin typeface="Adobe 宋体 Std L" pitchFamily="18" charset="-122"/>
                <a:ea typeface="Adobe 宋体 Std L" pitchFamily="18" charset="-122"/>
                <a:cs typeface="华文细黑" pitchFamily="2" charset="-122"/>
              </a:rPr>
              <a:t>5</a:t>
            </a:r>
            <a:r>
              <a:rPr lang="zh-CN" altLang="en-US" sz="1600" b="1">
                <a:latin typeface="Adobe 宋体 Std L" pitchFamily="18" charset="-122"/>
                <a:ea typeface="Adobe 宋体 Std L" pitchFamily="18" charset="-122"/>
                <a:cs typeface="华文细黑" pitchFamily="2" charset="-122"/>
              </a:rPr>
              <a:t>、</a:t>
            </a:r>
            <a:r>
              <a:rPr lang="en-US" altLang="zh-CN" sz="1600" b="1">
                <a:latin typeface="Adobe 宋体 Std L" pitchFamily="18" charset="-122"/>
                <a:ea typeface="Adobe 宋体 Std L" pitchFamily="18" charset="-122"/>
                <a:cs typeface="华文细黑" pitchFamily="2" charset="-122"/>
              </a:rPr>
              <a:t>target</a:t>
            </a:r>
            <a:r>
              <a:rPr lang="zh-CN" altLang="en-US" sz="1600" b="1">
                <a:latin typeface="Adobe 宋体 Std L" pitchFamily="18" charset="-122"/>
                <a:ea typeface="Adobe 宋体 Std L" pitchFamily="18" charset="-122"/>
                <a:cs typeface="华文细黑" pitchFamily="2" charset="-122"/>
              </a:rPr>
              <a:t>属性</a:t>
            </a:r>
            <a:endParaRPr lang="en-US" altLang="zh-CN" sz="16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target</a:t>
            </a:r>
            <a:r>
              <a:rPr lang="zh-CN" altLang="en-US" sz="1400" b="1">
                <a:latin typeface="Adobe 宋体 Std L" pitchFamily="18" charset="-122"/>
                <a:ea typeface="Adobe 宋体 Std L" pitchFamily="18" charset="-122"/>
                <a:cs typeface="华文细黑" pitchFamily="2" charset="-122"/>
              </a:rPr>
              <a:t>属性用于</a:t>
            </a:r>
            <a:r>
              <a:rPr lang="en-US" altLang="zh-CN" sz="1400" b="1">
                <a:latin typeface="Adobe 宋体 Std L" pitchFamily="18" charset="-122"/>
                <a:ea typeface="Adobe 宋体 Std L" pitchFamily="18" charset="-122"/>
                <a:cs typeface="华文细黑" pitchFamily="2" charset="-122"/>
              </a:rPr>
              <a:t>&lt;a&gt;</a:t>
            </a:r>
            <a:r>
              <a:rPr lang="zh-CN" altLang="en-US" sz="1400" b="1">
                <a:latin typeface="Adobe 宋体 Std L" pitchFamily="18" charset="-122"/>
                <a:ea typeface="Adobe 宋体 Std L" pitchFamily="18" charset="-122"/>
                <a:cs typeface="华文细黑" pitchFamily="2" charset="-122"/>
              </a:rPr>
              <a:t>标签时，用于指明被连接的内容将在哪个框架或浏览器中进行加载；</a:t>
            </a:r>
            <a:endParaRPr lang="en-US" altLang="zh-CN" sz="1400" b="1">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en-US" altLang="zh-CN" sz="1400" b="1">
                <a:latin typeface="Adobe 宋体 Std L" pitchFamily="18" charset="-122"/>
                <a:ea typeface="Adobe 宋体 Std L" pitchFamily="18" charset="-122"/>
                <a:cs typeface="华文细黑" pitchFamily="2" charset="-122"/>
              </a:rPr>
              <a:t>target</a:t>
            </a:r>
            <a:r>
              <a:rPr lang="zh-CN" altLang="en-US" sz="1400" b="1">
                <a:latin typeface="Adobe 宋体 Std L" pitchFamily="18" charset="-122"/>
                <a:ea typeface="Adobe 宋体 Std L" pitchFamily="18" charset="-122"/>
                <a:cs typeface="华文细黑" pitchFamily="2" charset="-122"/>
              </a:rPr>
              <a:t>属性用于</a:t>
            </a:r>
            <a:r>
              <a:rPr lang="en-US" altLang="zh-CN" sz="1400" b="1">
                <a:latin typeface="Adobe 宋体 Std L" pitchFamily="18" charset="-122"/>
                <a:ea typeface="Adobe 宋体 Std L" pitchFamily="18" charset="-122"/>
                <a:cs typeface="华文细黑" pitchFamily="2" charset="-122"/>
              </a:rPr>
              <a:t>&lt;form&gt;</a:t>
            </a:r>
            <a:r>
              <a:rPr lang="zh-CN" altLang="en-US" sz="1400" b="1">
                <a:latin typeface="Adobe 宋体 Std L" pitchFamily="18" charset="-122"/>
                <a:ea typeface="Adobe 宋体 Std L" pitchFamily="18" charset="-122"/>
                <a:cs typeface="华文细黑" pitchFamily="2" charset="-122"/>
              </a:rPr>
              <a:t>标签时，用户提交表单后将在哪个框架或浏览器中显示该表单的处理结果。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additive="base">
                                        <p:cTn id="7" dur="500" fill="hold"/>
                                        <p:tgtEl>
                                          <p:spTgt spid="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9">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 calcmode="lin" valueType="num">
                                      <p:cBhvr additive="base">
                                        <p:cTn id="1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additive="base">
                                        <p:cTn id="15"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7509" y="731155"/>
            <a:ext cx="8207375" cy="1714509"/>
          </a:xfrm>
        </p:spPr>
        <p:txBody>
          <a:bodyPr/>
          <a:lstStyle/>
          <a:p>
            <a:r>
              <a:rPr lang="zh-CN"/>
              <a:t>表单域多用于收集网站访问者的信息，一般位于</a:t>
            </a:r>
            <a:r>
              <a:t>&lt;form&gt;&lt;/form&gt;</a:t>
            </a:r>
            <a:r>
              <a:rPr lang="zh-CN"/>
              <a:t>标签之间</a:t>
            </a:r>
            <a:endParaRPr/>
          </a:p>
          <a:p>
            <a:r>
              <a:rPr lang="zh-CN"/>
              <a:t>表单域主要包括文本框、密码框、隐藏域、多行文本框、单选按钮、复选框、列表选择框和文件选择框等元素</a:t>
            </a:r>
            <a:endParaRPr/>
          </a:p>
          <a:p>
            <a:r>
              <a:rPr lang="zh-CN"/>
              <a:t>除多行文本框和列表选择框外，大部分表单域使用</a:t>
            </a:r>
            <a:r>
              <a:t>&lt;input&gt;</a:t>
            </a:r>
            <a:r>
              <a:rPr lang="zh-CN"/>
              <a:t>标签来创建</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103</a:t>
            </a:fld>
            <a:endParaRPr lang="en-US" altLang="zh-CN"/>
          </a:p>
        </p:txBody>
      </p:sp>
      <p:sp>
        <p:nvSpPr>
          <p:cNvPr id="6" name="标题 2"/>
          <p:cNvSpPr>
            <a:spLocks noGrp="1"/>
          </p:cNvSpPr>
          <p:nvPr>
            <p:ph type="title"/>
          </p:nvPr>
        </p:nvSpPr>
        <p:spPr/>
        <p:txBody>
          <a:bodyPr>
            <a:normAutofit/>
          </a:bodyPr>
          <a:lstStyle/>
          <a:p>
            <a:r>
              <a:rPr lang="en-US" altLang="zh-CN" sz="2400"/>
              <a:t>3.3</a:t>
            </a:r>
            <a:r>
              <a:rPr sz="2400"/>
              <a:t> 表单域</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Group 96"/>
          <p:cNvGraphicFramePr>
            <a:graphicFrameLocks noGrp="1"/>
          </p:cNvGraphicFramePr>
          <p:nvPr>
            <p:extLst>
              <p:ext uri="{D42A27DB-BD31-4B8C-83A1-F6EECF244321}">
                <p14:modId xmlns:p14="http://schemas.microsoft.com/office/powerpoint/2010/main" val="284235046"/>
              </p:ext>
            </p:extLst>
          </p:nvPr>
        </p:nvGraphicFramePr>
        <p:xfrm>
          <a:off x="365153" y="2538847"/>
          <a:ext cx="8207375" cy="2318919"/>
        </p:xfrm>
        <a:graphic>
          <a:graphicData uri="http://schemas.openxmlformats.org/drawingml/2006/table">
            <a:tbl>
              <a:tblPr/>
              <a:tblGrid>
                <a:gridCol w="1081803">
                  <a:extLst>
                    <a:ext uri="{9D8B030D-6E8A-4147-A177-3AD203B41FA5}">
                      <a16:colId xmlns:a16="http://schemas.microsoft.com/office/drawing/2014/main" val="20000"/>
                    </a:ext>
                  </a:extLst>
                </a:gridCol>
                <a:gridCol w="7125572">
                  <a:extLst>
                    <a:ext uri="{9D8B030D-6E8A-4147-A177-3AD203B41FA5}">
                      <a16:colId xmlns:a16="http://schemas.microsoft.com/office/drawing/2014/main" val="20001"/>
                    </a:ext>
                  </a:extLst>
                </a:gridCol>
              </a:tblGrid>
              <a:tr h="2770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0739">
                <a:tc>
                  <a:txBody>
                    <a:bodyPr/>
                    <a:lstStyle/>
                    <a:p>
                      <a:pPr marL="0" algn="just" defTabSz="914400" rtl="0" eaLnBrk="1" latinLnBrk="0" hangingPunct="1">
                        <a:spcAft>
                          <a:spcPts val="0"/>
                        </a:spcAft>
                      </a:pPr>
                      <a:r>
                        <a:rPr lang="en-US" sz="1200" kern="1200" dirty="0">
                          <a:solidFill>
                            <a:schemeClr val="tx1"/>
                          </a:solidFill>
                          <a:latin typeface="微软雅黑" pitchFamily="34" charset="-122"/>
                          <a:ea typeface="微软雅黑" pitchFamily="34" charset="-122"/>
                          <a:cs typeface="+mn-cs"/>
                        </a:rPr>
                        <a:t>id</a:t>
                      </a:r>
                      <a:endParaRPr lang="zh-CN" sz="12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200" kern="1200" dirty="0">
                          <a:solidFill>
                            <a:schemeClr val="tx1"/>
                          </a:solidFill>
                          <a:latin typeface="微软雅黑" pitchFamily="34" charset="-122"/>
                          <a:ea typeface="微软雅黑" pitchFamily="34" charset="-122"/>
                          <a:cs typeface="+mn-cs"/>
                        </a:rPr>
                        <a:t>设置当前控件的唯一</a:t>
                      </a:r>
                      <a:r>
                        <a:rPr lang="en-US" sz="1200" kern="1200" dirty="0">
                          <a:solidFill>
                            <a:schemeClr val="tx1"/>
                          </a:solidFill>
                          <a:latin typeface="微软雅黑" pitchFamily="34" charset="-122"/>
                          <a:ea typeface="微软雅黑" pitchFamily="34" charset="-122"/>
                          <a:cs typeface="+mn-cs"/>
                        </a:rPr>
                        <a:t>ID</a:t>
                      </a:r>
                      <a:r>
                        <a:rPr lang="zh-CN" sz="1200" kern="1200" dirty="0">
                          <a:solidFill>
                            <a:schemeClr val="tx1"/>
                          </a:solidFill>
                          <a:latin typeface="微软雅黑" pitchFamily="34" charset="-122"/>
                          <a:ea typeface="微软雅黑" pitchFamily="34" charset="-122"/>
                          <a:cs typeface="+mn-cs"/>
                        </a:rPr>
                        <a:t>，在界面设计时，</a:t>
                      </a:r>
                      <a:r>
                        <a:rPr lang="en-US" sz="1200" kern="1200" dirty="0">
                          <a:solidFill>
                            <a:schemeClr val="tx1"/>
                          </a:solidFill>
                          <a:latin typeface="微软雅黑" pitchFamily="34" charset="-122"/>
                          <a:ea typeface="微软雅黑" pitchFamily="34" charset="-122"/>
                          <a:cs typeface="+mn-cs"/>
                        </a:rPr>
                        <a:t>CSS</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JavaScript</a:t>
                      </a:r>
                      <a:r>
                        <a:rPr lang="zh-CN" sz="1200" kern="1200" dirty="0">
                          <a:solidFill>
                            <a:schemeClr val="tx1"/>
                          </a:solidFill>
                          <a:latin typeface="微软雅黑" pitchFamily="34" charset="-122"/>
                          <a:ea typeface="微软雅黑" pitchFamily="34" charset="-122"/>
                          <a:cs typeface="+mn-cs"/>
                        </a:rPr>
                        <a:t>中可以引用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60583">
                <a:tc>
                  <a:txBody>
                    <a:bodyPr/>
                    <a:lstStyle/>
                    <a:p>
                      <a:pPr marL="0" algn="just" defTabSz="914400" rtl="0" eaLnBrk="1" latinLnBrk="0" hangingPunct="1">
                        <a:spcAft>
                          <a:spcPts val="0"/>
                        </a:spcAft>
                      </a:pPr>
                      <a:r>
                        <a:rPr lang="en-US" sz="1200" kern="1200" dirty="0">
                          <a:solidFill>
                            <a:schemeClr val="tx1"/>
                          </a:solidFill>
                          <a:latin typeface="微软雅黑" pitchFamily="34" charset="-122"/>
                          <a:ea typeface="微软雅黑" pitchFamily="34" charset="-122"/>
                          <a:cs typeface="+mn-cs"/>
                        </a:rPr>
                        <a:t>name</a:t>
                      </a:r>
                      <a:endParaRPr lang="zh-CN" sz="12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200" kern="1200" dirty="0">
                          <a:solidFill>
                            <a:schemeClr val="tx1"/>
                          </a:solidFill>
                          <a:latin typeface="微软雅黑" pitchFamily="34" charset="-122"/>
                          <a:ea typeface="微软雅黑" pitchFamily="34" charset="-122"/>
                          <a:cs typeface="+mn-cs"/>
                        </a:rPr>
                        <a:t>设置当前控件的名称，在向服务器发送数据时，服务器根据</a:t>
                      </a:r>
                      <a:r>
                        <a:rPr lang="en-US" sz="1200" kern="1200" dirty="0">
                          <a:solidFill>
                            <a:schemeClr val="tx1"/>
                          </a:solidFill>
                          <a:latin typeface="微软雅黑" pitchFamily="34" charset="-122"/>
                          <a:ea typeface="微软雅黑" pitchFamily="34" charset="-122"/>
                          <a:cs typeface="+mn-cs"/>
                        </a:rPr>
                        <a:t>name</a:t>
                      </a:r>
                      <a:r>
                        <a:rPr lang="zh-CN" sz="1200" kern="1200" dirty="0">
                          <a:solidFill>
                            <a:schemeClr val="tx1"/>
                          </a:solidFill>
                          <a:latin typeface="微软雅黑" pitchFamily="34" charset="-122"/>
                          <a:ea typeface="微软雅黑" pitchFamily="34" charset="-122"/>
                          <a:cs typeface="+mn-cs"/>
                        </a:rPr>
                        <a:t>属性获取对应表单域的值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69271">
                <a:tc>
                  <a:txBody>
                    <a:bodyPr/>
                    <a:lstStyle/>
                    <a:p>
                      <a:pPr marL="0" algn="just" defTabSz="914400" rtl="0" eaLnBrk="1" latinLnBrk="0" hangingPunct="1">
                        <a:spcAft>
                          <a:spcPts val="0"/>
                        </a:spcAft>
                      </a:pPr>
                      <a:r>
                        <a:rPr lang="en-US" sz="1200" kern="1200" dirty="0">
                          <a:solidFill>
                            <a:schemeClr val="tx1"/>
                          </a:solidFill>
                          <a:latin typeface="微软雅黑" pitchFamily="34" charset="-122"/>
                          <a:ea typeface="微软雅黑" pitchFamily="34" charset="-122"/>
                          <a:cs typeface="+mn-cs"/>
                        </a:rPr>
                        <a:t>value</a:t>
                      </a:r>
                      <a:endParaRPr lang="zh-CN" sz="12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200" kern="1200" dirty="0">
                          <a:solidFill>
                            <a:schemeClr val="tx1"/>
                          </a:solidFill>
                          <a:latin typeface="微软雅黑" pitchFamily="34" charset="-122"/>
                          <a:ea typeface="微软雅黑" pitchFamily="34" charset="-122"/>
                          <a:cs typeface="+mn-cs"/>
                        </a:rPr>
                        <a:t>设置表单域的初始值，网页加载过程中，默认显示该值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60583">
                <a:tc>
                  <a:txBody>
                    <a:bodyPr/>
                    <a:lstStyle/>
                    <a:p>
                      <a:pPr marL="0" algn="just" defTabSz="914400" rtl="0" eaLnBrk="1" latinLnBrk="0" hangingPunct="1">
                        <a:spcAft>
                          <a:spcPts val="0"/>
                        </a:spcAft>
                      </a:pPr>
                      <a:r>
                        <a:rPr lang="en-US" sz="1200" b="1" kern="1200" dirty="0">
                          <a:solidFill>
                            <a:schemeClr val="tx1"/>
                          </a:solidFill>
                          <a:latin typeface="微软雅黑" pitchFamily="34" charset="-122"/>
                          <a:ea typeface="微软雅黑" pitchFamily="34" charset="-122"/>
                          <a:cs typeface="+mn-cs"/>
                        </a:rPr>
                        <a:t>type</a:t>
                      </a:r>
                      <a:endParaRPr lang="zh-CN" sz="1200" b="1"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200" kern="1200" dirty="0">
                          <a:solidFill>
                            <a:schemeClr val="tx1"/>
                          </a:solidFill>
                          <a:latin typeface="微软雅黑" pitchFamily="34" charset="-122"/>
                          <a:ea typeface="微软雅黑" pitchFamily="34" charset="-122"/>
                          <a:cs typeface="+mn-cs"/>
                        </a:rPr>
                        <a:t>该属性是必须的，用来说明当前控件的类型，取值可以是</a:t>
                      </a:r>
                      <a:r>
                        <a:rPr lang="en-US" sz="1200" kern="1200" dirty="0">
                          <a:solidFill>
                            <a:schemeClr val="tx1"/>
                          </a:solidFill>
                          <a:latin typeface="微软雅黑" pitchFamily="34" charset="-122"/>
                          <a:ea typeface="微软雅黑" pitchFamily="34" charset="-122"/>
                          <a:cs typeface="+mn-cs"/>
                        </a:rPr>
                        <a:t>text</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password</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radio</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checkbox</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file</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hidden</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button</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submit</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reset</a:t>
                      </a:r>
                      <a:r>
                        <a:rPr lang="zh-CN" sz="1200" kern="1200" dirty="0">
                          <a:solidFill>
                            <a:schemeClr val="tx1"/>
                          </a:solidFill>
                          <a:latin typeface="微软雅黑" pitchFamily="34" charset="-122"/>
                          <a:ea typeface="微软雅黑" pitchFamily="34" charset="-122"/>
                          <a:cs typeface="+mn-cs"/>
                        </a:rPr>
                        <a:t>、</a:t>
                      </a:r>
                      <a:r>
                        <a:rPr lang="en-US" sz="1200" kern="1200" dirty="0">
                          <a:solidFill>
                            <a:schemeClr val="tx1"/>
                          </a:solidFill>
                          <a:latin typeface="微软雅黑" pitchFamily="34" charset="-122"/>
                          <a:ea typeface="微软雅黑" pitchFamily="34" charset="-122"/>
                          <a:cs typeface="+mn-cs"/>
                        </a:rPr>
                        <a:t>image</a:t>
                      </a:r>
                      <a:r>
                        <a:rPr lang="zh-CN" sz="1200" kern="1200" dirty="0">
                          <a:solidFill>
                            <a:schemeClr val="tx1"/>
                          </a:solidFill>
                          <a:latin typeface="微软雅黑" pitchFamily="34" charset="-122"/>
                          <a:ea typeface="微软雅黑" pitchFamily="34" charset="-122"/>
                          <a:cs typeface="+mn-cs"/>
                        </a:rPr>
                        <a:t>等</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60583">
                <a:tc>
                  <a:txBody>
                    <a:bodyPr/>
                    <a:lstStyle/>
                    <a:p>
                      <a:pPr marL="0" algn="just" defTabSz="914400" rtl="0" eaLnBrk="1" latinLnBrk="0" hangingPunct="1">
                        <a:spcAft>
                          <a:spcPts val="0"/>
                        </a:spcAft>
                      </a:pPr>
                      <a:r>
                        <a:rPr lang="en-US" sz="1200" kern="1200" dirty="0">
                          <a:solidFill>
                            <a:schemeClr val="tx1"/>
                          </a:solidFill>
                          <a:latin typeface="微软雅黑" pitchFamily="34" charset="-122"/>
                          <a:ea typeface="微软雅黑" pitchFamily="34" charset="-122"/>
                          <a:cs typeface="+mn-cs"/>
                        </a:rPr>
                        <a:t>maxlength</a:t>
                      </a:r>
                      <a:endParaRPr lang="zh-CN" sz="12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200" kern="1200" dirty="0">
                          <a:solidFill>
                            <a:schemeClr val="tx1"/>
                          </a:solidFill>
                          <a:latin typeface="微软雅黑" pitchFamily="34" charset="-122"/>
                          <a:ea typeface="微软雅黑" pitchFamily="34" charset="-122"/>
                          <a:cs typeface="+mn-cs"/>
                        </a:rPr>
                        <a:t>设置输入到文本框的最大字符数；输入达到最大数后，用户按下更多键，也不会添加新的字符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07179">
                <a:tc>
                  <a:txBody>
                    <a:bodyPr/>
                    <a:lstStyle/>
                    <a:p>
                      <a:pPr marL="0" algn="just" defTabSz="914400" rtl="0" eaLnBrk="1" latinLnBrk="0" hangingPunct="1">
                        <a:spcAft>
                          <a:spcPts val="0"/>
                        </a:spcAft>
                      </a:pPr>
                      <a:r>
                        <a:rPr lang="en-US" sz="1200" kern="1200" dirty="0">
                          <a:solidFill>
                            <a:schemeClr val="tx1"/>
                          </a:solidFill>
                          <a:latin typeface="微软雅黑" pitchFamily="34" charset="-122"/>
                          <a:ea typeface="微软雅黑" pitchFamily="34" charset="-122"/>
                          <a:cs typeface="+mn-cs"/>
                        </a:rPr>
                        <a:t>size</a:t>
                      </a:r>
                      <a:endParaRPr lang="zh-CN" sz="12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200" kern="1200" dirty="0">
                          <a:solidFill>
                            <a:schemeClr val="tx1"/>
                          </a:solidFill>
                          <a:latin typeface="微软雅黑" pitchFamily="34" charset="-122"/>
                          <a:ea typeface="微软雅黑" pitchFamily="34" charset="-122"/>
                          <a:cs typeface="+mn-cs"/>
                        </a:rPr>
                        <a:t>设置文本输入控件的宽度，单位为字符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428596" y="928676"/>
            <a:ext cx="8207375" cy="1000132"/>
          </a:xfrm>
        </p:spPr>
        <p:txBody>
          <a:bodyPr/>
          <a:lstStyle/>
          <a:p>
            <a:r>
              <a:rPr lang="zh-CN">
                <a:solidFill>
                  <a:srgbClr val="0000FF"/>
                </a:solidFill>
              </a:rPr>
              <a:t>单行文本框</a:t>
            </a:r>
            <a:r>
              <a:rPr lang="zh-CN"/>
              <a:t>，通常用来输入一些简单的内容。</a:t>
            </a:r>
            <a:endParaRPr/>
          </a:p>
          <a:p>
            <a:r>
              <a:rPr lang="zh-CN"/>
              <a:t>在</a:t>
            </a:r>
            <a:r>
              <a:t>HTML</a:t>
            </a:r>
            <a:r>
              <a:rPr lang="zh-CN"/>
              <a:t>中，通过将</a:t>
            </a:r>
            <a:r>
              <a:t>&lt;input&gt;</a:t>
            </a:r>
            <a:r>
              <a:rPr lang="zh-CN"/>
              <a:t>标签的</a:t>
            </a:r>
            <a:r>
              <a:t>type</a:t>
            </a:r>
            <a:r>
              <a:rPr lang="zh-CN"/>
              <a:t>属性设为</a:t>
            </a:r>
            <a:r>
              <a:t>text</a:t>
            </a:r>
            <a:r>
              <a:rPr lang="zh-CN"/>
              <a:t>方式来创建一个单行文本框</a:t>
            </a:r>
            <a:r>
              <a:rPr lang="zh-CN" altLang="en-US"/>
              <a:t>。</a:t>
            </a:r>
            <a:endParaRPr/>
          </a:p>
          <a:p>
            <a:endParaRPr/>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104</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.1 </a:t>
            </a:r>
            <a:r>
              <a:rPr sz="2400"/>
              <a:t>表单域</a:t>
            </a:r>
            <a:endParaRPr sz="2500"/>
          </a:p>
        </p:txBody>
      </p:sp>
      <p:sp>
        <p:nvSpPr>
          <p:cNvPr id="10" name="文本占位符 9"/>
          <p:cNvSpPr>
            <a:spLocks noGrp="1"/>
          </p:cNvSpPr>
          <p:nvPr>
            <p:ph type="body" sz="quarter" idx="11"/>
          </p:nvPr>
        </p:nvSpPr>
        <p:spPr>
          <a:xfrm>
            <a:off x="642936" y="2058413"/>
            <a:ext cx="7858154" cy="584775"/>
          </a:xfrm>
        </p:spPr>
        <p:txBody>
          <a:bodyPr/>
          <a:lstStyle/>
          <a:p>
            <a:r>
              <a:rPr lang="en-US"/>
              <a:t>&lt;input </a:t>
            </a:r>
            <a:r>
              <a:rPr lang="en-US" b="1">
                <a:solidFill>
                  <a:srgbClr val="FF0000"/>
                </a:solidFill>
              </a:rPr>
              <a:t>type="text" </a:t>
            </a:r>
            <a:r>
              <a:rPr lang="en-US"/>
              <a:t>name="</a:t>
            </a:r>
            <a:r>
              <a:t>…</a:t>
            </a:r>
            <a:r>
              <a:rPr lang="en-US"/>
              <a:t>" size="</a:t>
            </a:r>
            <a:r>
              <a:t>…</a:t>
            </a:r>
            <a:r>
              <a:rPr lang="en-US"/>
              <a:t>" </a:t>
            </a:r>
            <a:r>
              <a:rPr lang="en-US" err="1"/>
              <a:t>maxlength</a:t>
            </a:r>
            <a:r>
              <a:rPr lang="en-US"/>
              <a:t>="</a:t>
            </a:r>
            <a:r>
              <a:t>…</a:t>
            </a:r>
            <a:r>
              <a:rPr lang="en-US"/>
              <a:t>" value="</a:t>
            </a:r>
            <a:r>
              <a:t>…</a:t>
            </a:r>
            <a:r>
              <a:rPr lang="en-US"/>
              <a:t>"</a:t>
            </a:r>
            <a:br>
              <a:rPr lang="en-US"/>
            </a:br>
            <a:r>
              <a:rPr lang="en-US"/>
              <a:t>       disabled="disabl</a:t>
            </a:r>
            <a:r>
              <a:rPr lang="en-US" altLang="zh-CN"/>
              <a:t>e</a:t>
            </a:r>
            <a:r>
              <a:rPr lang="en-US"/>
              <a:t>d" </a:t>
            </a:r>
            <a:r>
              <a:rPr lang="en-US" err="1"/>
              <a:t>readonly</a:t>
            </a:r>
            <a:r>
              <a:rPr lang="en-US"/>
              <a:t>="</a:t>
            </a:r>
            <a:r>
              <a:rPr lang="en-US" err="1"/>
              <a:t>readonly</a:t>
            </a:r>
            <a:r>
              <a:rPr lang="en-US"/>
              <a:t>"/&gt;</a:t>
            </a:r>
            <a:endParaRPr/>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388881" y="654291"/>
            <a:ext cx="8286808" cy="3143272"/>
          </a:xfrm>
        </p:spPr>
        <p:txBody>
          <a:bodyPr/>
          <a:lstStyle/>
          <a:p>
            <a:r>
              <a:rPr lang="en-US" sz="1300"/>
              <a:t>&lt;html&gt;</a:t>
            </a:r>
            <a:endParaRPr sz="1300"/>
          </a:p>
          <a:p>
            <a:r>
              <a:rPr lang="en-US" sz="1300"/>
              <a:t>&lt;head&gt;</a:t>
            </a:r>
            <a:endParaRPr sz="1300"/>
          </a:p>
          <a:p>
            <a:r>
              <a:rPr lang="en-US" sz="1300"/>
              <a:t>&lt;meta http-equiv="Content-Type" content="text/html; </a:t>
            </a:r>
            <a:r>
              <a:rPr lang="en-US" sz="1300" err="1"/>
              <a:t>charset</a:t>
            </a:r>
            <a:r>
              <a:rPr lang="en-US" sz="1300"/>
              <a:t>=utf-8" /&gt;</a:t>
            </a:r>
            <a:endParaRPr sz="1300"/>
          </a:p>
          <a:p>
            <a:r>
              <a:rPr lang="en-US" sz="1300"/>
              <a:t>&lt;title&gt;</a:t>
            </a:r>
            <a:r>
              <a:rPr sz="1300"/>
              <a:t>表单域</a:t>
            </a:r>
            <a:r>
              <a:rPr lang="en-US" sz="1300"/>
              <a:t>-</a:t>
            </a:r>
            <a:r>
              <a:rPr sz="1300"/>
              <a:t>文本框</a:t>
            </a:r>
            <a:r>
              <a:rPr lang="en-US" sz="1300"/>
              <a:t>&lt;/title&gt;</a:t>
            </a:r>
            <a:endParaRPr sz="1300"/>
          </a:p>
          <a:p>
            <a:r>
              <a:rPr lang="en-US" sz="1300"/>
              <a:t>&lt;/head&gt;</a:t>
            </a:r>
            <a:endParaRPr sz="1300"/>
          </a:p>
          <a:p>
            <a:r>
              <a:rPr lang="en-US" sz="1300"/>
              <a:t>&lt;body&gt;</a:t>
            </a:r>
            <a:endParaRPr sz="1300"/>
          </a:p>
          <a:p>
            <a:r>
              <a:rPr lang="en-US" sz="1300"/>
              <a:t>&lt;form&gt;</a:t>
            </a:r>
            <a:endParaRPr sz="1300"/>
          </a:p>
          <a:p>
            <a:r>
              <a:rPr lang="en-US" sz="1300"/>
              <a:t>    &lt;input </a:t>
            </a:r>
            <a:r>
              <a:rPr lang="en-US" sz="1300" b="1"/>
              <a:t>type="text" </a:t>
            </a:r>
            <a:r>
              <a:rPr lang="en-US" sz="1300"/>
              <a:t>/&gt; &lt;</a:t>
            </a:r>
            <a:r>
              <a:rPr lang="en-US" sz="1300" err="1"/>
              <a:t>br</a:t>
            </a:r>
            <a:r>
              <a:rPr lang="en-US" sz="1300"/>
              <a:t>/&gt;&lt;</a:t>
            </a:r>
            <a:r>
              <a:rPr lang="en-US" sz="1300" err="1"/>
              <a:t>br</a:t>
            </a:r>
            <a:r>
              <a:rPr lang="en-US" sz="1300"/>
              <a:t>/&gt;</a:t>
            </a:r>
            <a:endParaRPr sz="1300"/>
          </a:p>
          <a:p>
            <a:r>
              <a:rPr lang="en-US" sz="1300"/>
              <a:t>    &lt;input type="text" name="</a:t>
            </a:r>
            <a:r>
              <a:rPr lang="en-US" sz="1300" err="1"/>
              <a:t>userName</a:t>
            </a:r>
            <a:r>
              <a:rPr lang="en-US" sz="1300"/>
              <a:t>" id="</a:t>
            </a:r>
            <a:r>
              <a:rPr lang="en-US" sz="1300" err="1"/>
              <a:t>userName</a:t>
            </a:r>
            <a:r>
              <a:rPr lang="en-US" sz="1300"/>
              <a:t>" </a:t>
            </a:r>
            <a:r>
              <a:rPr lang="en-US" sz="1300" b="1"/>
              <a:t>value="</a:t>
            </a:r>
            <a:r>
              <a:rPr sz="1300" b="1"/>
              <a:t>请输入用户名</a:t>
            </a:r>
            <a:r>
              <a:rPr lang="en-US" sz="1300" b="1"/>
              <a:t>"</a:t>
            </a:r>
            <a:r>
              <a:rPr lang="en-US" sz="1300"/>
              <a:t> /&gt;&lt;</a:t>
            </a:r>
            <a:r>
              <a:rPr lang="en-US" sz="1300" err="1"/>
              <a:t>br</a:t>
            </a:r>
            <a:r>
              <a:rPr lang="en-US" sz="1300"/>
              <a:t>/&gt;</a:t>
            </a:r>
            <a:endParaRPr sz="1300"/>
          </a:p>
          <a:p>
            <a:r>
              <a:rPr lang="en-US" sz="1300"/>
              <a:t>    &lt;input type="text" value="</a:t>
            </a:r>
            <a:r>
              <a:rPr sz="1300"/>
              <a:t>请输入用户名</a:t>
            </a:r>
            <a:r>
              <a:rPr lang="en-US" sz="1300"/>
              <a:t>" </a:t>
            </a:r>
            <a:r>
              <a:rPr lang="en-US" sz="1300" b="1"/>
              <a:t>size="25" </a:t>
            </a:r>
            <a:r>
              <a:rPr lang="en-US" sz="1300" b="1" err="1"/>
              <a:t>maxlength</a:t>
            </a:r>
            <a:r>
              <a:rPr lang="en-US" sz="1300" b="1"/>
              <a:t>="10"</a:t>
            </a:r>
            <a:r>
              <a:rPr lang="en-US" sz="1300"/>
              <a:t> /&gt;&lt;</a:t>
            </a:r>
            <a:r>
              <a:rPr lang="en-US" sz="1300" err="1"/>
              <a:t>br</a:t>
            </a:r>
            <a:r>
              <a:rPr lang="en-US" sz="1300"/>
              <a:t>/&gt;&lt;</a:t>
            </a:r>
            <a:r>
              <a:rPr lang="en-US" sz="1300" err="1"/>
              <a:t>br</a:t>
            </a:r>
            <a:r>
              <a:rPr lang="en-US" sz="1300"/>
              <a:t>/&gt;</a:t>
            </a:r>
            <a:endParaRPr sz="1300"/>
          </a:p>
          <a:p>
            <a:r>
              <a:rPr lang="en-US" sz="1300"/>
              <a:t>    &lt;input type="text" value="</a:t>
            </a:r>
            <a:r>
              <a:rPr sz="1300"/>
              <a:t>请输入用户名</a:t>
            </a:r>
            <a:r>
              <a:rPr lang="en-US" sz="1300"/>
              <a:t>" </a:t>
            </a:r>
            <a:r>
              <a:rPr lang="en-US" sz="1300" b="1"/>
              <a:t>disabled="disabled"</a:t>
            </a:r>
            <a:r>
              <a:rPr lang="en-US" sz="1300"/>
              <a:t> /&gt;&lt;</a:t>
            </a:r>
            <a:r>
              <a:rPr lang="en-US" sz="1300" err="1"/>
              <a:t>br</a:t>
            </a:r>
            <a:r>
              <a:rPr lang="en-US" sz="1300"/>
              <a:t>/&gt;&lt;</a:t>
            </a:r>
            <a:r>
              <a:rPr lang="en-US" sz="1300" err="1"/>
              <a:t>br</a:t>
            </a:r>
            <a:r>
              <a:rPr lang="en-US" sz="1300"/>
              <a:t>/&gt;</a:t>
            </a:r>
            <a:endParaRPr sz="1300"/>
          </a:p>
          <a:p>
            <a:r>
              <a:rPr lang="en-US" sz="1300"/>
              <a:t>    &lt;input type="text" value="</a:t>
            </a:r>
            <a:r>
              <a:rPr sz="1300"/>
              <a:t>请输入用户名</a:t>
            </a:r>
            <a:r>
              <a:rPr lang="en-US" sz="1300"/>
              <a:t>" </a:t>
            </a:r>
            <a:r>
              <a:rPr lang="en-US" sz="1300" b="1" err="1"/>
              <a:t>readonly</a:t>
            </a:r>
            <a:r>
              <a:rPr lang="en-US" sz="1300" b="1"/>
              <a:t>="</a:t>
            </a:r>
            <a:r>
              <a:rPr lang="en-US" sz="1300" b="1" err="1"/>
              <a:t>readonly</a:t>
            </a:r>
            <a:r>
              <a:rPr lang="en-US" sz="1300" b="1"/>
              <a:t>"</a:t>
            </a:r>
            <a:r>
              <a:rPr lang="en-US" sz="1300"/>
              <a:t> /&gt;</a:t>
            </a:r>
            <a:endParaRPr sz="1300"/>
          </a:p>
          <a:p>
            <a:r>
              <a:rPr lang="en-US" sz="1300"/>
              <a:t>&lt;/form&gt;</a:t>
            </a:r>
            <a:endParaRPr sz="1300"/>
          </a:p>
          <a:p>
            <a:r>
              <a:rPr lang="en-US" sz="1300"/>
              <a:t>&lt;/body&gt;</a:t>
            </a:r>
            <a:endParaRPr sz="1300"/>
          </a:p>
          <a:p>
            <a:r>
              <a:rPr lang="en-US" sz="1300"/>
              <a:t>&lt;/html&gt;	</a:t>
            </a:r>
            <a:r>
              <a:rPr lang="en-US" altLang="zh-CN" sz="1300"/>
              <a: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105</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3.3.1 </a:t>
            </a:r>
            <a:r>
              <a:rPr sz="2400"/>
              <a:t>表单域</a:t>
            </a:r>
            <a:endParaRPr lang="en-US" sz="2500"/>
          </a:p>
        </p:txBody>
      </p:sp>
      <p:pic>
        <p:nvPicPr>
          <p:cNvPr id="10" name="图片 9" descr="C:\Users\ADMINI~1\AppData\Local\Temp\SNAGHTML598e1f2.PNG"/>
          <p:cNvPicPr/>
          <p:nvPr/>
        </p:nvPicPr>
        <p:blipFill>
          <a:blip r:embed="rId3"/>
          <a:srcRect/>
          <a:stretch>
            <a:fillRect/>
          </a:stretch>
        </p:blipFill>
        <p:spPr bwMode="auto">
          <a:xfrm>
            <a:off x="6084168" y="1779662"/>
            <a:ext cx="2928958" cy="285750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500040" y="857241"/>
            <a:ext cx="8207375" cy="928691"/>
          </a:xfrm>
        </p:spPr>
        <p:txBody>
          <a:bodyPr/>
          <a:lstStyle/>
          <a:p>
            <a:r>
              <a:rPr lang="zh-CN">
                <a:solidFill>
                  <a:srgbClr val="0000FF"/>
                </a:solidFill>
              </a:rPr>
              <a:t>密码框</a:t>
            </a:r>
            <a:r>
              <a:rPr lang="zh-CN"/>
              <a:t>与文本框相似，但</a:t>
            </a:r>
            <a:r>
              <a:rPr lang="zh-CN" altLang="en-US"/>
              <a:t>在</a:t>
            </a:r>
            <a:r>
              <a:rPr lang="zh-CN"/>
              <a:t>框</a:t>
            </a:r>
            <a:r>
              <a:rPr lang="zh-CN" altLang="en-US"/>
              <a:t>中</a:t>
            </a:r>
            <a:r>
              <a:rPr lang="zh-CN"/>
              <a:t>输入内容时，显示的不是当前输入的内容而是</a:t>
            </a:r>
            <a:r>
              <a:rPr lang="zh-CN">
                <a:solidFill>
                  <a:srgbClr val="FF0000"/>
                </a:solidFill>
              </a:rPr>
              <a:t>掩码</a:t>
            </a:r>
            <a:r>
              <a:rPr lang="zh-CN"/>
              <a:t>形式（星号“</a:t>
            </a:r>
            <a:r>
              <a:t>*</a:t>
            </a:r>
            <a:r>
              <a:rPr lang="zh-CN"/>
              <a:t>”或其他符号）</a:t>
            </a:r>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106</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.2 </a:t>
            </a:r>
            <a:r>
              <a:rPr sz="2400"/>
              <a:t>密码域</a:t>
            </a:r>
            <a:endParaRPr sz="2500"/>
          </a:p>
        </p:txBody>
      </p:sp>
      <p:sp>
        <p:nvSpPr>
          <p:cNvPr id="10" name="文本占位符 9"/>
          <p:cNvSpPr>
            <a:spLocks noGrp="1"/>
          </p:cNvSpPr>
          <p:nvPr>
            <p:ph type="body" sz="quarter" idx="11"/>
          </p:nvPr>
        </p:nvSpPr>
        <p:spPr>
          <a:xfrm>
            <a:off x="785786" y="1785932"/>
            <a:ext cx="7215238" cy="584775"/>
          </a:xfrm>
        </p:spPr>
        <p:txBody>
          <a:bodyPr/>
          <a:lstStyle/>
          <a:p>
            <a:r>
              <a:rPr lang="en-US"/>
              <a:t>&lt;input </a:t>
            </a:r>
            <a:r>
              <a:rPr lang="en-US" b="1">
                <a:solidFill>
                  <a:srgbClr val="FF0000"/>
                </a:solidFill>
              </a:rPr>
              <a:t>type="password" </a:t>
            </a:r>
            <a:r>
              <a:rPr lang="en-US"/>
              <a:t>name="</a:t>
            </a:r>
            <a:r>
              <a:t>…</a:t>
            </a:r>
            <a:r>
              <a:rPr lang="en-US"/>
              <a:t>" size="</a:t>
            </a:r>
            <a:r>
              <a:t>…</a:t>
            </a:r>
            <a:r>
              <a:rPr lang="en-US"/>
              <a:t>" </a:t>
            </a:r>
            <a:r>
              <a:rPr lang="en-US" err="1"/>
              <a:t>maxlength</a:t>
            </a:r>
            <a:r>
              <a:rPr lang="en-US"/>
              <a:t>="…"</a:t>
            </a:r>
          </a:p>
          <a:p>
            <a:r>
              <a:rPr lang="en-US"/>
              <a:t>       value="</a:t>
            </a:r>
            <a:r>
              <a:t>…</a:t>
            </a:r>
            <a:r>
              <a:rPr lang="en-US"/>
              <a:t>" /&gt;</a:t>
            </a:r>
            <a:endParaRPr/>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428596" y="857238"/>
            <a:ext cx="7858180" cy="3093154"/>
          </a:xfrm>
        </p:spPr>
        <p:txBody>
          <a:bodyPr/>
          <a:lstStyle/>
          <a:p>
            <a:r>
              <a:rPr lang="en-US" sz="1300"/>
              <a:t>&lt;html&gt;</a:t>
            </a:r>
            <a:endParaRPr sz="1300"/>
          </a:p>
          <a:p>
            <a:r>
              <a:rPr lang="en-US" sz="1300"/>
              <a:t>&lt;head&gt;</a:t>
            </a:r>
            <a:endParaRPr sz="1300"/>
          </a:p>
          <a:p>
            <a:r>
              <a:rPr lang="en-US" sz="1300"/>
              <a:t>&lt;meta http-equiv="Content-Type" content="text/html; </a:t>
            </a:r>
            <a:r>
              <a:rPr lang="en-US" sz="1300" err="1"/>
              <a:t>charset</a:t>
            </a:r>
            <a:r>
              <a:rPr lang="en-US" sz="1300"/>
              <a:t>=utf-8" /&gt;</a:t>
            </a:r>
            <a:endParaRPr sz="1300"/>
          </a:p>
          <a:p>
            <a:r>
              <a:rPr lang="en-US" sz="1300"/>
              <a:t>&lt;title&gt;</a:t>
            </a:r>
            <a:r>
              <a:rPr sz="1300"/>
              <a:t>表单域</a:t>
            </a:r>
            <a:r>
              <a:rPr lang="en-US" sz="1300"/>
              <a:t>-</a:t>
            </a:r>
            <a:r>
              <a:rPr sz="1300"/>
              <a:t>密码框</a:t>
            </a:r>
            <a:r>
              <a:rPr lang="en-US" sz="1300"/>
              <a:t>&lt;/title&gt;</a:t>
            </a:r>
            <a:endParaRPr sz="1300"/>
          </a:p>
          <a:p>
            <a:r>
              <a:rPr lang="en-US" sz="1300"/>
              <a:t>&lt;/head&gt;</a:t>
            </a:r>
            <a:endParaRPr sz="1300"/>
          </a:p>
          <a:p>
            <a:r>
              <a:rPr lang="en-US" sz="1300"/>
              <a:t>&lt;body&gt;</a:t>
            </a:r>
            <a:endParaRPr sz="1300"/>
          </a:p>
          <a:p>
            <a:r>
              <a:rPr lang="en-US" sz="1300"/>
              <a:t>&lt;form&gt;</a:t>
            </a:r>
            <a:endParaRPr sz="1300"/>
          </a:p>
          <a:p>
            <a:r>
              <a:rPr lang="en-US" sz="1300"/>
              <a:t>    </a:t>
            </a:r>
            <a:r>
              <a:rPr sz="1300"/>
              <a:t>用户名：</a:t>
            </a:r>
            <a:r>
              <a:rPr lang="en-US" sz="1300"/>
              <a:t>&lt;input type="text"  name="</a:t>
            </a:r>
            <a:r>
              <a:rPr lang="en-US" sz="1300" err="1"/>
              <a:t>userName</a:t>
            </a:r>
            <a:r>
              <a:rPr lang="en-US" sz="1300"/>
              <a:t>" id="</a:t>
            </a:r>
            <a:r>
              <a:rPr lang="en-US" sz="1300" err="1"/>
              <a:t>userName</a:t>
            </a:r>
            <a:r>
              <a:rPr lang="en-US" sz="1300"/>
              <a:t>" </a:t>
            </a:r>
            <a:br>
              <a:rPr lang="en-US" sz="1300"/>
            </a:br>
            <a:r>
              <a:rPr lang="en-US" sz="1300"/>
              <a:t>        value="</a:t>
            </a:r>
            <a:r>
              <a:rPr sz="1300"/>
              <a:t>请输入用户名</a:t>
            </a:r>
            <a:r>
              <a:rPr lang="en-US" sz="1300"/>
              <a:t>"/&gt; &lt;</a:t>
            </a:r>
            <a:r>
              <a:rPr lang="en-US" sz="1300" err="1"/>
              <a:t>br</a:t>
            </a:r>
            <a:r>
              <a:rPr lang="en-US" sz="1300"/>
              <a:t>/&gt;&lt;</a:t>
            </a:r>
            <a:r>
              <a:rPr lang="en-US" sz="1300" err="1"/>
              <a:t>br</a:t>
            </a:r>
            <a:r>
              <a:rPr lang="en-US" sz="1300"/>
              <a:t>/&gt;</a:t>
            </a:r>
            <a:endParaRPr sz="1300"/>
          </a:p>
          <a:p>
            <a:r>
              <a:rPr lang="en-US" sz="1300"/>
              <a:t>    </a:t>
            </a:r>
            <a:r>
              <a:rPr sz="1300"/>
              <a:t>密　码：　</a:t>
            </a:r>
            <a:r>
              <a:rPr lang="en-US" sz="1300"/>
              <a:t>&lt;input </a:t>
            </a:r>
            <a:r>
              <a:rPr lang="en-US" sz="1300" b="1">
                <a:solidFill>
                  <a:srgbClr val="FF0000"/>
                </a:solidFill>
              </a:rPr>
              <a:t>type="password" </a:t>
            </a:r>
            <a:r>
              <a:rPr lang="en-US" sz="1300"/>
              <a:t>name="</a:t>
            </a:r>
            <a:r>
              <a:rPr lang="en-US" sz="1300" err="1"/>
              <a:t>userPwd</a:t>
            </a:r>
            <a:r>
              <a:rPr lang="en-US" sz="1300"/>
              <a:t>" id="</a:t>
            </a:r>
            <a:r>
              <a:rPr lang="en-US" sz="1300" err="1"/>
              <a:t>userPwd</a:t>
            </a:r>
            <a:r>
              <a:rPr lang="en-US" sz="1300"/>
              <a:t>"/&gt;&lt;</a:t>
            </a:r>
            <a:r>
              <a:rPr lang="en-US" sz="1300" err="1"/>
              <a:t>br</a:t>
            </a:r>
            <a:r>
              <a:rPr lang="en-US" sz="1300"/>
              <a:t>/&gt;&lt;</a:t>
            </a:r>
            <a:r>
              <a:rPr lang="en-US" sz="1300" err="1"/>
              <a:t>br</a:t>
            </a:r>
            <a:r>
              <a:rPr lang="en-US" sz="1300"/>
              <a:t>/&gt;</a:t>
            </a:r>
            <a:endParaRPr sz="1300"/>
          </a:p>
          <a:p>
            <a:r>
              <a:rPr lang="en-US" sz="1300"/>
              <a:t>    </a:t>
            </a:r>
            <a:r>
              <a:rPr sz="1300"/>
              <a:t>确认密码：</a:t>
            </a:r>
            <a:r>
              <a:rPr lang="en-US" sz="1300"/>
              <a:t>&lt;input </a:t>
            </a:r>
            <a:r>
              <a:rPr lang="en-US" sz="1300" b="1">
                <a:solidFill>
                  <a:srgbClr val="FF0000"/>
                </a:solidFill>
              </a:rPr>
              <a:t>type="password" </a:t>
            </a:r>
            <a:r>
              <a:rPr lang="en-US" sz="1300"/>
              <a:t>name="</a:t>
            </a:r>
            <a:r>
              <a:rPr lang="en-US" sz="1300" err="1"/>
              <a:t>userRePwd</a:t>
            </a:r>
            <a:r>
              <a:rPr lang="en-US" sz="1300"/>
              <a:t>" id="</a:t>
            </a:r>
            <a:r>
              <a:rPr lang="en-US" sz="1300" err="1"/>
              <a:t>userRePwd</a:t>
            </a:r>
            <a:r>
              <a:rPr lang="en-US" sz="1300"/>
              <a:t>" size="25"</a:t>
            </a:r>
            <a:br>
              <a:rPr lang="en-US" sz="1300"/>
            </a:br>
            <a:r>
              <a:rPr lang="en-US" sz="1300"/>
              <a:t>        </a:t>
            </a:r>
            <a:r>
              <a:rPr lang="en-US" sz="1300" b="1"/>
              <a:t>disabled="disabled"</a:t>
            </a:r>
            <a:r>
              <a:rPr lang="en-US" sz="1300"/>
              <a:t> value="</a:t>
            </a:r>
            <a:r>
              <a:rPr sz="1300"/>
              <a:t>请输入确认密码</a:t>
            </a:r>
            <a:r>
              <a:rPr lang="en-US" sz="1300"/>
              <a:t>"/&gt;&lt;</a:t>
            </a:r>
            <a:r>
              <a:rPr lang="en-US" sz="1300" err="1"/>
              <a:t>br</a:t>
            </a:r>
            <a:r>
              <a:rPr lang="en-US" sz="1300"/>
              <a:t>/&gt;&lt;</a:t>
            </a:r>
            <a:r>
              <a:rPr lang="en-US" sz="1300" err="1"/>
              <a:t>br</a:t>
            </a:r>
            <a:r>
              <a:rPr lang="en-US" sz="1300"/>
              <a:t>/&gt;</a:t>
            </a:r>
            <a:endParaRPr sz="1300"/>
          </a:p>
          <a:p>
            <a:r>
              <a:rPr lang="en-US" sz="1300"/>
              <a:t>&lt;/form&gt;</a:t>
            </a:r>
            <a:endParaRPr sz="1300"/>
          </a:p>
          <a:p>
            <a:r>
              <a:rPr lang="en-US" sz="1300"/>
              <a:t>&lt;/body&gt;</a:t>
            </a:r>
            <a:endParaRPr sz="1300"/>
          </a:p>
          <a:p>
            <a:r>
              <a:rPr lang="en-US" sz="1300"/>
              <a:t>&lt;/html&gt;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107</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3.3.2 </a:t>
            </a:r>
            <a:r>
              <a:rPr sz="2400"/>
              <a:t>密码域</a:t>
            </a:r>
            <a:endParaRPr lang="en-US" sz="2500"/>
          </a:p>
        </p:txBody>
      </p:sp>
      <p:pic>
        <p:nvPicPr>
          <p:cNvPr id="11" name="图片 10" descr="C:\Users\ADMINI~1\AppData\Local\Temp\SNAGHTML5ae5c30.PNG"/>
          <p:cNvPicPr/>
          <p:nvPr/>
        </p:nvPicPr>
        <p:blipFill>
          <a:blip r:embed="rId3"/>
          <a:srcRect/>
          <a:stretch>
            <a:fillRect/>
          </a:stretch>
        </p:blipFill>
        <p:spPr bwMode="auto">
          <a:xfrm>
            <a:off x="5076056" y="3435846"/>
            <a:ext cx="2286016" cy="1928808"/>
          </a:xfrm>
          <a:prstGeom prst="rect">
            <a:avLst/>
          </a:prstGeom>
          <a:noFill/>
          <a:ln w="9525">
            <a:noFill/>
            <a:miter lim="800000"/>
            <a:headEnd/>
            <a:tailEnd/>
          </a:ln>
        </p:spPr>
      </p:pic>
      <p:sp>
        <p:nvSpPr>
          <p:cNvPr id="12" name="圆角矩形标注 11"/>
          <p:cNvSpPr>
            <a:spLocks noChangeArrowheads="1"/>
          </p:cNvSpPr>
          <p:nvPr/>
        </p:nvSpPr>
        <p:spPr bwMode="auto">
          <a:xfrm>
            <a:off x="4471958" y="306734"/>
            <a:ext cx="3714776" cy="1071570"/>
          </a:xfrm>
          <a:prstGeom prst="wedgeRoundRectCallout">
            <a:avLst>
              <a:gd name="adj1" fmla="val -44056"/>
              <a:gd name="adj2" fmla="val 87573"/>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b="1" i="0">
                <a:solidFill>
                  <a:srgbClr val="000000"/>
                </a:solidFill>
                <a:latin typeface="Adobe 宋体 Std L" pitchFamily="18" charset="-122"/>
                <a:ea typeface="Adobe 宋体 Std L" pitchFamily="18" charset="-122"/>
              </a:rPr>
              <a:t>密码框可以使用</a:t>
            </a:r>
            <a:r>
              <a:rPr lang="en-US" altLang="en-US" sz="1400" b="1" i="0">
                <a:solidFill>
                  <a:srgbClr val="000000"/>
                </a:solidFill>
                <a:latin typeface="Adobe 宋体 Std L" pitchFamily="18" charset="-122"/>
                <a:ea typeface="Adobe 宋体 Std L" pitchFamily="18" charset="-122"/>
              </a:rPr>
              <a:t>&lt;input&gt;</a:t>
            </a:r>
            <a:r>
              <a:rPr lang="zh-CN" altLang="en-US" sz="1400" b="1" i="0">
                <a:solidFill>
                  <a:srgbClr val="000000"/>
                </a:solidFill>
                <a:latin typeface="Adobe 宋体 Std L" pitchFamily="18" charset="-122"/>
                <a:ea typeface="Adobe 宋体 Std L" pitchFamily="18" charset="-122"/>
              </a:rPr>
              <a:t>标签的通用属性；第二个密码框被禁用时，也可以使用默认值，但只能以掩码形式显示出来。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358240" cy="3071831"/>
          </a:xfrm>
        </p:spPr>
        <p:txBody>
          <a:bodyPr/>
          <a:lstStyle/>
          <a:p>
            <a:r>
              <a:rPr lang="zh-CN">
                <a:solidFill>
                  <a:srgbClr val="0000FF"/>
                </a:solidFill>
              </a:rPr>
              <a:t>单选按钮</a:t>
            </a:r>
            <a:r>
              <a:rPr lang="zh-CN"/>
              <a:t>是指在一组数据中只能选择其中一个选项</a:t>
            </a:r>
            <a:endParaRPr/>
          </a:p>
          <a:p>
            <a:r>
              <a:rPr lang="zh-CN"/>
              <a:t>在</a:t>
            </a:r>
            <a:r>
              <a:t>HTML</a:t>
            </a:r>
            <a:r>
              <a:rPr lang="zh-CN"/>
              <a:t>中，通过将</a:t>
            </a:r>
            <a:r>
              <a:t>&lt;input&gt;</a:t>
            </a:r>
            <a:r>
              <a:rPr lang="zh-CN"/>
              <a:t>标签的</a:t>
            </a:r>
            <a:r>
              <a:t>type</a:t>
            </a:r>
            <a:r>
              <a:rPr lang="zh-CN"/>
              <a:t>属性设为</a:t>
            </a:r>
            <a:r>
              <a:t>radio</a:t>
            </a:r>
            <a:r>
              <a:rPr lang="zh-CN"/>
              <a:t>方式来创建一个单选按钮选项</a:t>
            </a:r>
            <a:endParaRPr/>
          </a:p>
          <a:p>
            <a:endParaRPr/>
          </a:p>
          <a:p>
            <a:pPr>
              <a:buNone/>
            </a:pPr>
            <a:r>
              <a:rPr lang="zh-CN" altLang="en-US" sz="1400"/>
              <a:t> </a:t>
            </a:r>
            <a:r>
              <a:rPr sz="1400"/>
              <a:t>	</a:t>
            </a:r>
            <a:r>
              <a:rPr lang="zh-CN" altLang="en-US" sz="1400"/>
              <a:t>其中 ：</a:t>
            </a:r>
          </a:p>
          <a:p>
            <a:pPr lvl="1"/>
            <a:r>
              <a:t>type="radio"</a:t>
            </a:r>
            <a:r>
              <a:rPr lang="zh-CN"/>
              <a:t>用于指明表单域的类型是单选按钮</a:t>
            </a:r>
          </a:p>
          <a:p>
            <a:pPr lvl="1"/>
            <a:r>
              <a:rPr lang="zh-CN"/>
              <a:t>具有相同</a:t>
            </a:r>
            <a:r>
              <a:t>name</a:t>
            </a:r>
            <a:r>
              <a:rPr lang="zh-CN"/>
              <a:t>属性的单选按钮分为一组，一组只能选择一项</a:t>
            </a:r>
          </a:p>
          <a:p>
            <a:pPr lvl="1"/>
            <a:r>
              <a:t>value</a:t>
            </a:r>
            <a:r>
              <a:rPr lang="zh-CN"/>
              <a:t>属性用于指定该项的值，同一组内的值不应相同</a:t>
            </a:r>
          </a:p>
          <a:p>
            <a:pPr lvl="1"/>
            <a:r>
              <a:t>checked="checked"</a:t>
            </a:r>
            <a:r>
              <a:rPr lang="zh-CN"/>
              <a:t>属性用于指定该项默认被选中，也可以简写成</a:t>
            </a:r>
            <a:r>
              <a:t>checked</a:t>
            </a:r>
            <a:r>
              <a:rPr lang="zh-CN"/>
              <a:t>格式</a:t>
            </a:r>
            <a:endParaRPr lang="zh-CN" altLang="en-US"/>
          </a:p>
          <a:p>
            <a:endParaRPr lang="zh-CN"/>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108</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.3</a:t>
            </a:r>
            <a:r>
              <a:rPr lang="en-US" altLang="zh-CN" sz="2400"/>
              <a:t> </a:t>
            </a:r>
            <a:r>
              <a:rPr sz="2400"/>
              <a:t>单选按钮</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957266" y="1779662"/>
            <a:ext cx="7858154" cy="338554"/>
          </a:xfrm>
        </p:spPr>
        <p:txBody>
          <a:bodyPr/>
          <a:lstStyle/>
          <a:p>
            <a:r>
              <a:rPr lang="en-US"/>
              <a:t>&lt;input </a:t>
            </a:r>
            <a:r>
              <a:rPr lang="en-US" b="1">
                <a:solidFill>
                  <a:srgbClr val="FF0000"/>
                </a:solidFill>
              </a:rPr>
              <a:t>type="radio" </a:t>
            </a:r>
            <a:r>
              <a:rPr lang="en-US"/>
              <a:t>name="</a:t>
            </a:r>
            <a:r>
              <a:t>…</a:t>
            </a:r>
            <a:r>
              <a:rPr lang="en-US"/>
              <a:t>" value="</a:t>
            </a:r>
            <a:r>
              <a:t>…</a:t>
            </a:r>
            <a:r>
              <a:rPr lang="en-US"/>
              <a:t>" checked="checked" /&gt;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t>当表单中有多个单选按钮时，浏览器会根据单选按钮的</a:t>
            </a:r>
            <a:r>
              <a:t>name</a:t>
            </a:r>
            <a:r>
              <a:rPr lang="zh-CN"/>
              <a:t>属性进行分组</a:t>
            </a:r>
          </a:p>
          <a:p>
            <a:pPr>
              <a:buNone/>
            </a:pPr>
            <a:endParaRPr sz="1600"/>
          </a:p>
          <a:p>
            <a:endParaRPr sz="1600"/>
          </a:p>
          <a:p>
            <a:endParaRPr sz="1600"/>
          </a:p>
          <a:p>
            <a:endParaRPr sz="1600"/>
          </a:p>
          <a:p>
            <a:endParaRPr sz="1600"/>
          </a:p>
          <a:p>
            <a:endParaRPr sz="1600"/>
          </a:p>
          <a:p>
            <a:endParaRPr sz="1600"/>
          </a:p>
          <a:p>
            <a:pPr>
              <a:buNone/>
            </a:pPr>
            <a:endParaRPr sz="1600"/>
          </a:p>
          <a:p>
            <a:pPr>
              <a:buNone/>
            </a:pPr>
            <a:endParaRPr/>
          </a:p>
        </p:txBody>
      </p:sp>
      <p:sp>
        <p:nvSpPr>
          <p:cNvPr id="9" name="文本占位符 8"/>
          <p:cNvSpPr>
            <a:spLocks noGrp="1"/>
          </p:cNvSpPr>
          <p:nvPr>
            <p:ph type="body" sz="quarter" idx="11"/>
          </p:nvPr>
        </p:nvSpPr>
        <p:spPr>
          <a:xfrm>
            <a:off x="714348" y="1357305"/>
            <a:ext cx="7429552" cy="1492716"/>
          </a:xfrm>
        </p:spPr>
        <p:txBody>
          <a:bodyPr/>
          <a:lstStyle/>
          <a:p>
            <a:r>
              <a:rPr lang="en-US" sz="1300"/>
              <a:t>&lt;form&gt;</a:t>
            </a:r>
            <a:endParaRPr sz="1300"/>
          </a:p>
          <a:p>
            <a:r>
              <a:rPr lang="en-US" sz="1300"/>
              <a:t>  </a:t>
            </a:r>
            <a:r>
              <a:rPr sz="1300"/>
              <a:t>性别：</a:t>
            </a:r>
            <a:r>
              <a:rPr lang="en-US" sz="1300"/>
              <a:t>&lt;input </a:t>
            </a:r>
            <a:r>
              <a:rPr lang="en-US" sz="1300" b="1">
                <a:solidFill>
                  <a:srgbClr val="FF0000"/>
                </a:solidFill>
              </a:rPr>
              <a:t>type=</a:t>
            </a:r>
            <a:r>
              <a:rPr lang="en-US" sz="1300">
                <a:solidFill>
                  <a:srgbClr val="FF0000"/>
                </a:solidFill>
              </a:rPr>
              <a:t>"</a:t>
            </a:r>
            <a:r>
              <a:rPr lang="en-US" sz="1300" b="1">
                <a:solidFill>
                  <a:srgbClr val="FF0000"/>
                </a:solidFill>
              </a:rPr>
              <a:t>radio</a:t>
            </a:r>
            <a:r>
              <a:rPr lang="en-US" sz="1300">
                <a:solidFill>
                  <a:srgbClr val="FF0000"/>
                </a:solidFill>
              </a:rPr>
              <a:t>" </a:t>
            </a:r>
            <a:r>
              <a:rPr lang="en-US" sz="1300" b="1">
                <a:solidFill>
                  <a:srgbClr val="0000FF"/>
                </a:solidFill>
              </a:rPr>
              <a:t>name="sex"</a:t>
            </a:r>
            <a:r>
              <a:rPr lang="en-US" sz="1300">
                <a:solidFill>
                  <a:srgbClr val="0000FF"/>
                </a:solidFill>
              </a:rPr>
              <a:t> </a:t>
            </a:r>
            <a:r>
              <a:rPr lang="en-US" sz="1300"/>
              <a:t>value="man" </a:t>
            </a:r>
            <a:r>
              <a:rPr lang="en-US" sz="1300" b="1">
                <a:solidFill>
                  <a:srgbClr val="FF0000"/>
                </a:solidFill>
              </a:rPr>
              <a:t>checked="checked"</a:t>
            </a:r>
            <a:r>
              <a:rPr lang="en-US" sz="1300"/>
              <a:t>/&gt;</a:t>
            </a:r>
            <a:r>
              <a:rPr sz="1300"/>
              <a:t>男</a:t>
            </a:r>
          </a:p>
          <a:p>
            <a:r>
              <a:rPr lang="en-US" sz="1300"/>
              <a:t>       &lt;input </a:t>
            </a:r>
            <a:r>
              <a:rPr lang="en-US" sz="1300" b="1">
                <a:solidFill>
                  <a:srgbClr val="FF0000"/>
                </a:solidFill>
              </a:rPr>
              <a:t>type="radio" </a:t>
            </a:r>
            <a:r>
              <a:rPr lang="en-US" sz="1300" b="1">
                <a:solidFill>
                  <a:srgbClr val="0000FF"/>
                </a:solidFill>
              </a:rPr>
              <a:t>name="sex"</a:t>
            </a:r>
            <a:r>
              <a:rPr lang="en-US" sz="1300">
                <a:solidFill>
                  <a:srgbClr val="0000FF"/>
                </a:solidFill>
              </a:rPr>
              <a:t> </a:t>
            </a:r>
            <a:r>
              <a:rPr lang="en-US" sz="1300"/>
              <a:t>value="woman" /&gt;</a:t>
            </a:r>
            <a:r>
              <a:rPr sz="1300"/>
              <a:t>女</a:t>
            </a:r>
            <a:r>
              <a:rPr lang="en-US" sz="1300"/>
              <a:t> &lt;</a:t>
            </a:r>
            <a:r>
              <a:rPr lang="en-US" sz="1300" err="1"/>
              <a:t>br</a:t>
            </a:r>
            <a:r>
              <a:rPr lang="en-US" sz="1300"/>
              <a:t>/&gt;</a:t>
            </a:r>
            <a:endParaRPr sz="1300"/>
          </a:p>
          <a:p>
            <a:r>
              <a:rPr lang="en-US" sz="1300"/>
              <a:t>  </a:t>
            </a:r>
            <a:r>
              <a:rPr sz="1300"/>
              <a:t>专业：</a:t>
            </a:r>
            <a:r>
              <a:rPr lang="en-US" sz="1300"/>
              <a:t>&lt;input type="radio" name="major" value="computer" /&gt;</a:t>
            </a:r>
            <a:r>
              <a:rPr sz="1300"/>
              <a:t>计算机</a:t>
            </a:r>
          </a:p>
          <a:p>
            <a:r>
              <a:rPr lang="en-US" sz="1300"/>
              <a:t>       &lt;input type="radio" name="major" value="physics" </a:t>
            </a:r>
            <a:r>
              <a:rPr lang="en-US" sz="1300" b="1">
                <a:solidFill>
                  <a:srgbClr val="FF0000"/>
                </a:solidFill>
              </a:rPr>
              <a:t>checked</a:t>
            </a:r>
            <a:r>
              <a:rPr lang="en-US" sz="1300"/>
              <a:t>/&gt;</a:t>
            </a:r>
            <a:r>
              <a:rPr sz="1300"/>
              <a:t>物理</a:t>
            </a:r>
          </a:p>
          <a:p>
            <a:r>
              <a:rPr lang="en-US" sz="1300"/>
              <a:t>       &lt;input type="radio" name="major" value="chemical"/&gt;</a:t>
            </a:r>
            <a:r>
              <a:rPr sz="1300"/>
              <a:t>化工</a:t>
            </a:r>
          </a:p>
          <a:p>
            <a:r>
              <a:rPr lang="en-US" sz="1300"/>
              <a:t>&lt;/form&gt;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109</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3.3.3</a:t>
            </a:r>
            <a:r>
              <a:rPr sz="2400"/>
              <a:t> 单选按钮</a:t>
            </a:r>
            <a:endParaRPr lang="en-US" sz="2500"/>
          </a:p>
        </p:txBody>
      </p:sp>
      <p:sp>
        <p:nvSpPr>
          <p:cNvPr id="12" name="圆角矩形标注 11"/>
          <p:cNvSpPr>
            <a:spLocks noChangeArrowheads="1"/>
          </p:cNvSpPr>
          <p:nvPr/>
        </p:nvSpPr>
        <p:spPr bwMode="auto">
          <a:xfrm>
            <a:off x="1071538" y="3143254"/>
            <a:ext cx="2928958" cy="928694"/>
          </a:xfrm>
          <a:prstGeom prst="wedgeRoundRectCallout">
            <a:avLst>
              <a:gd name="adj1" fmla="val 37010"/>
              <a:gd name="adj2" fmla="val -85759"/>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b="1" i="0">
                <a:solidFill>
                  <a:srgbClr val="000000"/>
                </a:solidFill>
                <a:latin typeface="Adobe 宋体 Std L" pitchFamily="18" charset="-122"/>
                <a:ea typeface="Adobe 宋体 Std L" pitchFamily="18" charset="-122"/>
              </a:rPr>
              <a:t>单选按钮根据</a:t>
            </a:r>
            <a:r>
              <a:rPr lang="en-US" altLang="zh-CN" sz="1400" b="1" i="0">
                <a:solidFill>
                  <a:srgbClr val="000000"/>
                </a:solidFill>
                <a:latin typeface="Adobe 宋体 Std L" pitchFamily="18" charset="-122"/>
                <a:ea typeface="Adobe 宋体 Std L" pitchFamily="18" charset="-122"/>
              </a:rPr>
              <a:t>name</a:t>
            </a:r>
            <a:r>
              <a:rPr lang="zh-CN" altLang="en-US" sz="1400" b="1" i="0">
                <a:solidFill>
                  <a:srgbClr val="000000"/>
                </a:solidFill>
                <a:latin typeface="Adobe 宋体 Std L" pitchFamily="18" charset="-122"/>
                <a:ea typeface="Adobe 宋体 Std L" pitchFamily="18" charset="-122"/>
              </a:rPr>
              <a:t>属性分为两组，</a:t>
            </a:r>
            <a:endParaRPr lang="en-US" altLang="zh-CN" sz="1400" b="1" i="0">
              <a:solidFill>
                <a:srgbClr val="000000"/>
              </a:solidFill>
              <a:latin typeface="Adobe 宋体 Std L" pitchFamily="18" charset="-122"/>
              <a:ea typeface="Adobe 宋体 Std L" pitchFamily="18" charset="-122"/>
            </a:endParaRPr>
          </a:p>
          <a:p>
            <a:pPr>
              <a:defRPr/>
            </a:pPr>
            <a:r>
              <a:rPr lang="zh-CN" altLang="en-US" sz="1400" b="1" i="0">
                <a:solidFill>
                  <a:srgbClr val="000000"/>
                </a:solidFill>
                <a:latin typeface="Adobe 宋体 Std L" pitchFamily="18" charset="-122"/>
                <a:ea typeface="Adobe 宋体 Std L" pitchFamily="18" charset="-122"/>
              </a:rPr>
              <a:t>每组只能选择其中一项。</a:t>
            </a:r>
          </a:p>
        </p:txBody>
      </p:sp>
      <p:pic>
        <p:nvPicPr>
          <p:cNvPr id="10" name="图片 9" descr="C:\Users\ADMINI~1\AppData\Local\Temp\SNAGHTML6250425.PNG"/>
          <p:cNvPicPr/>
          <p:nvPr/>
        </p:nvPicPr>
        <p:blipFill>
          <a:blip r:embed="rId3"/>
          <a:srcRect/>
          <a:stretch>
            <a:fillRect/>
          </a:stretch>
        </p:blipFill>
        <p:spPr bwMode="auto">
          <a:xfrm>
            <a:off x="4572000" y="3000378"/>
            <a:ext cx="2786082" cy="157163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t>【代码</a:t>
            </a:r>
            <a:r>
              <a:t>1- 1</a:t>
            </a:r>
            <a:r>
              <a:rPr lang="zh-CN"/>
              <a:t>】</a:t>
            </a:r>
            <a:r>
              <a:t>DocumentStructure.html</a:t>
            </a:r>
            <a:endParaRPr lang="zh-CN"/>
          </a:p>
          <a:p>
            <a:pPr>
              <a:buNone/>
            </a:pPr>
            <a:endParaRPr/>
          </a:p>
          <a:p>
            <a:pPr>
              <a:buNone/>
            </a:pPr>
            <a:endParaRPr/>
          </a:p>
        </p:txBody>
      </p:sp>
      <p:sp>
        <p:nvSpPr>
          <p:cNvPr id="7" name="文本占位符 8"/>
          <p:cNvSpPr>
            <a:spLocks noGrp="1"/>
          </p:cNvSpPr>
          <p:nvPr>
            <p:ph type="body" sz="quarter" idx="11"/>
          </p:nvPr>
        </p:nvSpPr>
        <p:spPr>
          <a:xfrm>
            <a:off x="714348" y="1357304"/>
            <a:ext cx="8001056" cy="3323987"/>
          </a:xfrm>
        </p:spPr>
        <p:txBody>
          <a:bodyPr/>
          <a:lstStyle/>
          <a:p>
            <a:pPr>
              <a:lnSpc>
                <a:spcPct val="100000"/>
              </a:lnSpc>
            </a:pPr>
            <a:r>
              <a:rPr lang="en-US" sz="1400"/>
              <a:t>&lt;!DOCTYPE html&gt;      </a:t>
            </a:r>
            <a:r>
              <a:rPr lang="en-US" altLang="zh-CN" sz="1400" b="1">
                <a:solidFill>
                  <a:srgbClr val="FF0000"/>
                </a:solidFill>
              </a:rPr>
              <a:t>html5</a:t>
            </a:r>
            <a:endParaRPr sz="1400" b="1">
              <a:solidFill>
                <a:srgbClr val="FF0000"/>
              </a:solidFill>
            </a:endParaRPr>
          </a:p>
          <a:p>
            <a:pPr>
              <a:lnSpc>
                <a:spcPct val="100000"/>
              </a:lnSpc>
            </a:pPr>
            <a:r>
              <a:rPr lang="en-US" sz="1400" b="1"/>
              <a:t>&lt;html&gt;</a:t>
            </a:r>
            <a:endParaRPr sz="1400"/>
          </a:p>
          <a:p>
            <a:pPr>
              <a:lnSpc>
                <a:spcPct val="100000"/>
              </a:lnSpc>
            </a:pPr>
            <a:r>
              <a:rPr lang="en-US" sz="1400" b="1"/>
              <a:t>&lt;head&gt;</a:t>
            </a:r>
            <a:endParaRPr sz="1400"/>
          </a:p>
          <a:p>
            <a:pPr>
              <a:lnSpc>
                <a:spcPct val="100000"/>
              </a:lnSpc>
            </a:pPr>
            <a:r>
              <a:rPr lang="en-US" sz="1400"/>
              <a:t>   &lt;meta http-equiv="Content-Type" content="text/html; </a:t>
            </a:r>
            <a:r>
              <a:rPr lang="en-US" sz="1400" err="1"/>
              <a:t>charset</a:t>
            </a:r>
            <a:r>
              <a:rPr lang="en-US" sz="1400"/>
              <a:t>=utf-8" /&gt;</a:t>
            </a:r>
            <a:endParaRPr sz="1400"/>
          </a:p>
          <a:p>
            <a:pPr>
              <a:lnSpc>
                <a:spcPct val="100000"/>
              </a:lnSpc>
            </a:pPr>
            <a:r>
              <a:rPr lang="en-US" sz="1400"/>
              <a:t>   &lt;title&gt;</a:t>
            </a:r>
            <a:r>
              <a:rPr sz="1400"/>
              <a:t>一个简单页面</a:t>
            </a:r>
            <a:r>
              <a:rPr lang="en-US" sz="1400"/>
              <a:t>&lt;/title&gt;</a:t>
            </a:r>
          </a:p>
          <a:p>
            <a:pPr>
              <a:lnSpc>
                <a:spcPct val="100000"/>
              </a:lnSpc>
            </a:pPr>
            <a:endParaRPr sz="1400"/>
          </a:p>
          <a:p>
            <a:pPr>
              <a:lnSpc>
                <a:spcPct val="100000"/>
              </a:lnSpc>
            </a:pPr>
            <a:r>
              <a:rPr lang="en-US" sz="1400" b="1"/>
              <a:t>&lt;/head&gt;</a:t>
            </a:r>
            <a:endParaRPr sz="1400"/>
          </a:p>
          <a:p>
            <a:pPr>
              <a:lnSpc>
                <a:spcPct val="100000"/>
              </a:lnSpc>
            </a:pPr>
            <a:r>
              <a:rPr lang="en-US" sz="1400" b="1"/>
              <a:t>&lt;body&gt;</a:t>
            </a:r>
            <a:endParaRPr sz="1400"/>
          </a:p>
          <a:p>
            <a:pPr>
              <a:lnSpc>
                <a:spcPct val="100000"/>
              </a:lnSpc>
            </a:pPr>
            <a:r>
              <a:rPr lang="en-US" sz="1400"/>
              <a:t>	</a:t>
            </a:r>
            <a:r>
              <a:rPr sz="1400"/>
              <a:t>网页正文部分</a:t>
            </a:r>
          </a:p>
          <a:p>
            <a:pPr>
              <a:lnSpc>
                <a:spcPct val="100000"/>
              </a:lnSpc>
            </a:pPr>
            <a:r>
              <a:rPr lang="en-US" sz="1400"/>
              <a:t>	&lt;</a:t>
            </a:r>
            <a:r>
              <a:rPr lang="en-US" sz="1400" err="1"/>
              <a:t>img</a:t>
            </a:r>
            <a:r>
              <a:rPr lang="en-US" sz="1400"/>
              <a:t> </a:t>
            </a:r>
            <a:r>
              <a:rPr lang="en-US" sz="1400" err="1"/>
              <a:t>src</a:t>
            </a:r>
            <a:r>
              <a:rPr lang="en-US" sz="1400"/>
              <a:t>="images/logo.jpg" /&gt;</a:t>
            </a:r>
            <a:endParaRPr sz="1400"/>
          </a:p>
          <a:p>
            <a:pPr>
              <a:lnSpc>
                <a:spcPct val="100000"/>
              </a:lnSpc>
            </a:pPr>
            <a:r>
              <a:rPr lang="en-US" sz="1400"/>
              <a:t>	&lt;table&gt;</a:t>
            </a:r>
            <a:endParaRPr sz="1400"/>
          </a:p>
          <a:p>
            <a:pPr>
              <a:lnSpc>
                <a:spcPct val="100000"/>
              </a:lnSpc>
            </a:pPr>
            <a:r>
              <a:rPr lang="en-US" sz="1400"/>
              <a:t>		&lt;</a:t>
            </a:r>
            <a:r>
              <a:rPr lang="en-US" sz="1400" err="1"/>
              <a:t>tr</a:t>
            </a:r>
            <a:r>
              <a:rPr lang="en-US" sz="1400"/>
              <a:t>&gt;&lt;td&gt;</a:t>
            </a:r>
            <a:r>
              <a:rPr lang="en-US" sz="1400" err="1"/>
              <a:t>Hello,HTML</a:t>
            </a:r>
            <a:r>
              <a:rPr lang="en-US" sz="1400"/>
              <a:t>!&lt;/td&gt;&lt;/</a:t>
            </a:r>
            <a:r>
              <a:rPr lang="en-US" sz="1400" err="1"/>
              <a:t>tr</a:t>
            </a:r>
            <a:r>
              <a:rPr lang="en-US" sz="1400"/>
              <a:t>&gt;</a:t>
            </a:r>
            <a:endParaRPr sz="1400"/>
          </a:p>
          <a:p>
            <a:pPr>
              <a:lnSpc>
                <a:spcPct val="100000"/>
              </a:lnSpc>
            </a:pPr>
            <a:r>
              <a:rPr lang="en-US" sz="1400"/>
              <a:t>	&lt;/table&gt;</a:t>
            </a:r>
            <a:endParaRPr sz="1400"/>
          </a:p>
          <a:p>
            <a:pPr>
              <a:lnSpc>
                <a:spcPct val="100000"/>
              </a:lnSpc>
            </a:pPr>
            <a:r>
              <a:rPr lang="en-US" sz="1400" b="1"/>
              <a:t>&lt;/body&gt;</a:t>
            </a:r>
            <a:endParaRPr sz="1400"/>
          </a:p>
          <a:p>
            <a:pPr>
              <a:lnSpc>
                <a:spcPct val="100000"/>
              </a:lnSpc>
            </a:pPr>
            <a:r>
              <a:rPr lang="en-US" sz="1400" b="1"/>
              <a:t>&lt;/html&gt;</a:t>
            </a:r>
            <a:endParaRPr sz="1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标题 2"/>
          <p:cNvSpPr>
            <a:spLocks noGrp="1"/>
          </p:cNvSpPr>
          <p:nvPr>
            <p:ph type="title"/>
          </p:nvPr>
        </p:nvSpPr>
        <p:spPr/>
        <p:txBody>
          <a:bodyPr>
            <a:normAutofit/>
          </a:bodyPr>
          <a:lstStyle/>
          <a:p>
            <a:r>
              <a:rPr lang="en-US" altLang="zh-CN" sz="2500"/>
              <a:t>1.2.2  </a:t>
            </a:r>
            <a:r>
              <a:rPr lang="en-US" sz="2400"/>
              <a:t>HTML</a:t>
            </a:r>
            <a:r>
              <a:rPr sz="2400"/>
              <a:t>文档结构</a:t>
            </a:r>
            <a:endParaRPr sz="2500"/>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a:t>
            </a:fld>
            <a:endParaRPr lang="en-US" altLang="zh-CN"/>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0"/>
            <a:ext cx="8358240" cy="2571765"/>
          </a:xfrm>
        </p:spPr>
        <p:txBody>
          <a:bodyPr/>
          <a:lstStyle/>
          <a:p>
            <a:r>
              <a:rPr lang="zh-CN">
                <a:solidFill>
                  <a:srgbClr val="0000FF"/>
                </a:solidFill>
              </a:rPr>
              <a:t>复选框</a:t>
            </a:r>
            <a:r>
              <a:rPr lang="zh-CN"/>
              <a:t>是指在一组数据中允许用户选择一项或多项，各项之间并不互斥</a:t>
            </a:r>
            <a:endParaRPr/>
          </a:p>
          <a:p>
            <a:r>
              <a:rPr lang="zh-CN"/>
              <a:t>在</a:t>
            </a:r>
            <a:r>
              <a:t>HTML</a:t>
            </a:r>
            <a:r>
              <a:rPr lang="zh-CN"/>
              <a:t>中，通过将</a:t>
            </a:r>
            <a:r>
              <a:t>&lt;input&gt;</a:t>
            </a:r>
            <a:r>
              <a:rPr lang="zh-CN"/>
              <a:t>标签的</a:t>
            </a:r>
            <a:r>
              <a:t>type</a:t>
            </a:r>
            <a:r>
              <a:rPr lang="zh-CN"/>
              <a:t>属性设为</a:t>
            </a:r>
            <a:r>
              <a:t>checkbox</a:t>
            </a:r>
            <a:r>
              <a:rPr lang="zh-CN"/>
              <a:t>方式来创建一个复选框</a:t>
            </a:r>
            <a:endParaRPr/>
          </a:p>
          <a:p>
            <a:endParaRPr/>
          </a:p>
          <a:p>
            <a:pPr>
              <a:buNone/>
            </a:pPr>
            <a:r>
              <a:rPr lang="zh-CN" altLang="en-US" sz="1400"/>
              <a:t> </a:t>
            </a:r>
            <a:r>
              <a:rPr sz="1400"/>
              <a:t>	</a:t>
            </a:r>
            <a:r>
              <a:rPr lang="zh-CN" altLang="en-US" sz="1400"/>
              <a:t>其中 ：</a:t>
            </a:r>
          </a:p>
          <a:p>
            <a:pPr lvl="1"/>
            <a:r>
              <a:t>type="checkbox"</a:t>
            </a:r>
            <a:r>
              <a:rPr lang="zh-CN"/>
              <a:t>用于指明表单域的类型是复选框</a:t>
            </a:r>
          </a:p>
          <a:p>
            <a:pPr lvl="1"/>
            <a:r>
              <a:rPr lang="zh-CN"/>
              <a:t>具有相同</a:t>
            </a:r>
            <a:r>
              <a:t>name</a:t>
            </a:r>
            <a:r>
              <a:rPr lang="zh-CN"/>
              <a:t>属性的复选框分为一组，组内允许多选</a:t>
            </a:r>
          </a:p>
          <a:p>
            <a:pPr lvl="1"/>
            <a:r>
              <a:t>checked="checked"</a:t>
            </a:r>
            <a:r>
              <a:rPr lang="zh-CN"/>
              <a:t>属性用于指定该项默认被选中，也可以简写成</a:t>
            </a:r>
            <a:r>
              <a:t>checked</a:t>
            </a:r>
            <a:r>
              <a:rPr lang="zh-CN"/>
              <a:t>格式</a:t>
            </a:r>
            <a:endParaRPr lang="zh-CN" altLang="en-US"/>
          </a:p>
          <a:p>
            <a:endParaRPr lang="zh-CN"/>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110</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.4 </a:t>
            </a:r>
            <a:r>
              <a:rPr sz="2400"/>
              <a:t>复选框</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714348" y="1785932"/>
            <a:ext cx="7858154" cy="338554"/>
          </a:xfrm>
        </p:spPr>
        <p:txBody>
          <a:bodyPr/>
          <a:lstStyle/>
          <a:p>
            <a:r>
              <a:rPr lang="en-US"/>
              <a:t>&lt;input </a:t>
            </a:r>
            <a:r>
              <a:rPr lang="en-US" b="1">
                <a:solidFill>
                  <a:srgbClr val="FF0000"/>
                </a:solidFill>
              </a:rPr>
              <a:t>type="checkbox" </a:t>
            </a:r>
            <a:r>
              <a:rPr lang="en-US"/>
              <a:t>name="</a:t>
            </a:r>
            <a:r>
              <a:t>…</a:t>
            </a:r>
            <a:r>
              <a:rPr lang="en-US"/>
              <a:t>" value="</a:t>
            </a:r>
            <a:r>
              <a:t>…</a:t>
            </a:r>
            <a:r>
              <a:rPr lang="en-US"/>
              <a:t>" checked="checked"/&gt;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1214443"/>
          </a:xfrm>
        </p:spPr>
        <p:txBody>
          <a:bodyPr/>
          <a:lstStyle/>
          <a:p>
            <a:r>
              <a:rPr lang="zh-CN"/>
              <a:t>当复选框有多项数据时，浏览器会根据复选框的</a:t>
            </a:r>
            <a:r>
              <a:t>name</a:t>
            </a:r>
            <a:r>
              <a:rPr lang="zh-CN"/>
              <a:t>属性进行分组，分组前后在页面显示方面并没有差别，但在使用</a:t>
            </a:r>
            <a:r>
              <a:t>JavaScript</a:t>
            </a:r>
            <a:r>
              <a:rPr lang="zh-CN"/>
              <a:t>特效或向服务器提交数据时，需要对复选框进行合理分组，以便对数据的处理</a:t>
            </a:r>
            <a:r>
              <a:rPr lang="zh-CN" altLang="en-US"/>
              <a:t>。</a:t>
            </a:r>
            <a:endParaRPr/>
          </a:p>
        </p:txBody>
      </p:sp>
      <p:sp>
        <p:nvSpPr>
          <p:cNvPr id="9" name="文本占位符 8"/>
          <p:cNvSpPr>
            <a:spLocks noGrp="1"/>
          </p:cNvSpPr>
          <p:nvPr>
            <p:ph type="body" sz="quarter" idx="11"/>
          </p:nvPr>
        </p:nvSpPr>
        <p:spPr>
          <a:xfrm>
            <a:off x="500034" y="2000246"/>
            <a:ext cx="7786742" cy="1692771"/>
          </a:xfrm>
        </p:spPr>
        <p:txBody>
          <a:bodyPr/>
          <a:lstStyle/>
          <a:p>
            <a:r>
              <a:rPr lang="en-US" sz="1300"/>
              <a:t>&lt;form&gt;</a:t>
            </a:r>
            <a:endParaRPr sz="1300"/>
          </a:p>
          <a:p>
            <a:r>
              <a:rPr lang="en-US" sz="1300"/>
              <a:t> </a:t>
            </a:r>
            <a:r>
              <a:rPr sz="1300"/>
              <a:t>爱好：</a:t>
            </a:r>
            <a:r>
              <a:rPr lang="en-US" sz="1300"/>
              <a:t>&lt;input type="</a:t>
            </a:r>
            <a:r>
              <a:rPr lang="en-US" sz="1300" b="1"/>
              <a:t>checkbox</a:t>
            </a:r>
            <a:r>
              <a:rPr lang="en-US" sz="1300"/>
              <a:t>" name="hobby" value="music" /&gt;</a:t>
            </a:r>
            <a:r>
              <a:rPr sz="1300"/>
              <a:t>音乐 </a:t>
            </a:r>
          </a:p>
          <a:p>
            <a:r>
              <a:rPr lang="en-US" sz="1300"/>
              <a:t>      &lt;input type="checkbox" name="hobby" value="swimming" /&gt;</a:t>
            </a:r>
            <a:r>
              <a:rPr sz="1300"/>
              <a:t>游泳 </a:t>
            </a:r>
          </a:p>
          <a:p>
            <a:r>
              <a:rPr lang="en-US" sz="1300"/>
              <a:t>      &lt;input type="checkbox" name="hobby" value="football" </a:t>
            </a:r>
            <a:r>
              <a:rPr lang="en-US" sz="1300" b="1"/>
              <a:t>checked</a:t>
            </a:r>
            <a:r>
              <a:rPr lang="en-US" sz="1300"/>
              <a:t>/&gt;</a:t>
            </a:r>
            <a:r>
              <a:rPr sz="1300"/>
              <a:t>足球</a:t>
            </a:r>
            <a:r>
              <a:rPr lang="en-US" sz="1300"/>
              <a:t> </a:t>
            </a:r>
            <a:endParaRPr sz="1300"/>
          </a:p>
          <a:p>
            <a:r>
              <a:rPr lang="en-US" sz="1300"/>
              <a:t> </a:t>
            </a:r>
            <a:r>
              <a:rPr sz="1300"/>
              <a:t>选修：</a:t>
            </a:r>
            <a:r>
              <a:rPr lang="en-US" sz="1300"/>
              <a:t>&lt;input type="checkbox" name="choice" value="computer" </a:t>
            </a:r>
            <a:r>
              <a:rPr lang="en-US" sz="1300" b="1"/>
              <a:t>checked</a:t>
            </a:r>
            <a:r>
              <a:rPr lang="en-US" sz="1300"/>
              <a:t> /&gt;</a:t>
            </a:r>
            <a:r>
              <a:rPr sz="1300"/>
              <a:t>计算机</a:t>
            </a:r>
          </a:p>
          <a:p>
            <a:r>
              <a:rPr lang="en-US" sz="1300"/>
              <a:t>      &lt;input type="checkbox" name="choice" value="physics" /&gt;</a:t>
            </a:r>
            <a:r>
              <a:rPr sz="1300"/>
              <a:t>物理</a:t>
            </a:r>
          </a:p>
          <a:p>
            <a:r>
              <a:rPr lang="en-US" sz="1300"/>
              <a:t>      &lt;input type="checkbox" name="choice" value="chemical" </a:t>
            </a:r>
            <a:r>
              <a:rPr lang="en-US" sz="1300" b="1"/>
              <a:t>checked </a:t>
            </a:r>
            <a:r>
              <a:rPr lang="en-US" sz="1300"/>
              <a:t>/&gt;</a:t>
            </a:r>
            <a:r>
              <a:rPr sz="1300"/>
              <a:t>化工</a:t>
            </a:r>
          </a:p>
          <a:p>
            <a:r>
              <a:rPr lang="en-US" sz="1300"/>
              <a:t>&lt;/form&gt;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111</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3.3.4 </a:t>
            </a:r>
            <a:r>
              <a:rPr sz="2400"/>
              <a:t>复选框</a:t>
            </a:r>
            <a:endParaRPr lang="en-US" sz="2500"/>
          </a:p>
        </p:txBody>
      </p:sp>
      <p:sp>
        <p:nvSpPr>
          <p:cNvPr id="12" name="圆角矩形标注 11"/>
          <p:cNvSpPr>
            <a:spLocks noChangeArrowheads="1"/>
          </p:cNvSpPr>
          <p:nvPr/>
        </p:nvSpPr>
        <p:spPr bwMode="auto">
          <a:xfrm>
            <a:off x="714348" y="3929072"/>
            <a:ext cx="3929090" cy="857256"/>
          </a:xfrm>
          <a:prstGeom prst="wedgeRoundRectCallout">
            <a:avLst>
              <a:gd name="adj1" fmla="val 30840"/>
              <a:gd name="adj2" fmla="val -111414"/>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b="1" i="0">
                <a:solidFill>
                  <a:srgbClr val="000000"/>
                </a:solidFill>
                <a:latin typeface="Adobe 宋体 Std L" pitchFamily="18" charset="-122"/>
                <a:ea typeface="Adobe 宋体 Std L" pitchFamily="18" charset="-122"/>
              </a:rPr>
              <a:t>当复选框没有</a:t>
            </a:r>
            <a:r>
              <a:rPr lang="en-US" altLang="en-US" sz="1400" b="1" i="0">
                <a:solidFill>
                  <a:srgbClr val="000000"/>
                </a:solidFill>
                <a:latin typeface="Adobe 宋体 Std L" pitchFamily="18" charset="-122"/>
                <a:ea typeface="Adobe 宋体 Std L" pitchFamily="18" charset="-122"/>
              </a:rPr>
              <a:t>value</a:t>
            </a:r>
            <a:r>
              <a:rPr lang="zh-CN" altLang="en-US" sz="1400" b="1" i="0">
                <a:solidFill>
                  <a:srgbClr val="000000"/>
                </a:solidFill>
                <a:latin typeface="Adobe 宋体 Std L" pitchFamily="18" charset="-122"/>
                <a:ea typeface="Adobe 宋体 Std L" pitchFamily="18" charset="-122"/>
              </a:rPr>
              <a:t>属性时，如果被选中</a:t>
            </a:r>
            <a:r>
              <a:rPr lang="en-US" altLang="en-US" sz="1400" b="1" i="0">
                <a:solidFill>
                  <a:srgbClr val="000000"/>
                </a:solidFill>
                <a:latin typeface="Adobe 宋体 Std L" pitchFamily="18" charset="-122"/>
                <a:ea typeface="Adobe 宋体 Std L" pitchFamily="18" charset="-122"/>
              </a:rPr>
              <a:t>value</a:t>
            </a:r>
            <a:r>
              <a:rPr lang="zh-CN" altLang="en-US" sz="1400" b="1" i="0">
                <a:solidFill>
                  <a:srgbClr val="000000"/>
                </a:solidFill>
                <a:latin typeface="Adobe 宋体 Std L" pitchFamily="18" charset="-122"/>
                <a:ea typeface="Adobe 宋体 Std L" pitchFamily="18" charset="-122"/>
              </a:rPr>
              <a:t>值为</a:t>
            </a:r>
            <a:r>
              <a:rPr lang="en-US" altLang="en-US" sz="1400" b="1" i="0">
                <a:solidFill>
                  <a:srgbClr val="000000"/>
                </a:solidFill>
                <a:latin typeface="Adobe 宋体 Std L" pitchFamily="18" charset="-122"/>
                <a:ea typeface="Adobe 宋体 Std L" pitchFamily="18" charset="-122"/>
              </a:rPr>
              <a:t>on</a:t>
            </a:r>
            <a:r>
              <a:rPr lang="zh-CN" altLang="en-US" sz="1400" b="1" i="0">
                <a:solidFill>
                  <a:srgbClr val="000000"/>
                </a:solidFill>
                <a:latin typeface="Adobe 宋体 Std L" pitchFamily="18" charset="-122"/>
                <a:ea typeface="Adobe 宋体 Std L" pitchFamily="18" charset="-122"/>
              </a:rPr>
              <a:t>，否则</a:t>
            </a:r>
            <a:r>
              <a:rPr lang="en-US" altLang="en-US" sz="1400" b="1" i="0">
                <a:solidFill>
                  <a:srgbClr val="000000"/>
                </a:solidFill>
                <a:latin typeface="Adobe 宋体 Std L" pitchFamily="18" charset="-122"/>
                <a:ea typeface="Adobe 宋体 Std L" pitchFamily="18" charset="-122"/>
              </a:rPr>
              <a:t>value</a:t>
            </a:r>
            <a:r>
              <a:rPr lang="zh-CN" altLang="en-US" sz="1400" b="1" i="0">
                <a:solidFill>
                  <a:srgbClr val="000000"/>
                </a:solidFill>
                <a:latin typeface="Adobe 宋体 Std L" pitchFamily="18" charset="-122"/>
                <a:ea typeface="Adobe 宋体 Std L" pitchFamily="18" charset="-122"/>
              </a:rPr>
              <a:t>值为</a:t>
            </a:r>
            <a:r>
              <a:rPr lang="en-US" altLang="en-US" sz="1400" b="1" i="0">
                <a:solidFill>
                  <a:srgbClr val="000000"/>
                </a:solidFill>
                <a:latin typeface="Adobe 宋体 Std L" pitchFamily="18" charset="-122"/>
                <a:ea typeface="Adobe 宋体 Std L" pitchFamily="18" charset="-122"/>
              </a:rPr>
              <a:t>off</a:t>
            </a:r>
            <a:r>
              <a:rPr lang="zh-CN" altLang="en-US" sz="1400" b="1" i="0">
                <a:solidFill>
                  <a:srgbClr val="000000"/>
                </a:solidFill>
                <a:latin typeface="Adobe 宋体 Std L" pitchFamily="18" charset="-122"/>
                <a:ea typeface="Adobe 宋体 Std L" pitchFamily="18" charset="-122"/>
              </a:rPr>
              <a:t>。</a:t>
            </a:r>
          </a:p>
        </p:txBody>
      </p:sp>
      <p:pic>
        <p:nvPicPr>
          <p:cNvPr id="11" name="图片 10" descr="C:\Users\ADMINI~1\AppData\Local\Temp\SNAGHTML657ef00.PNG"/>
          <p:cNvPicPr/>
          <p:nvPr/>
        </p:nvPicPr>
        <p:blipFill>
          <a:blip r:embed="rId3"/>
          <a:srcRect/>
          <a:stretch>
            <a:fillRect/>
          </a:stretch>
        </p:blipFill>
        <p:spPr bwMode="auto">
          <a:xfrm>
            <a:off x="5072066" y="3786196"/>
            <a:ext cx="2357454" cy="121444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4)">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0"/>
            <a:ext cx="8207375" cy="2786079"/>
          </a:xfrm>
        </p:spPr>
        <p:txBody>
          <a:bodyPr/>
          <a:lstStyle/>
          <a:p>
            <a:r>
              <a:rPr lang="zh-CN"/>
              <a:t>用户通过表单上传文件时，需要使用文件选择框来选择上传文件</a:t>
            </a:r>
            <a:endParaRPr/>
          </a:p>
          <a:p>
            <a:r>
              <a:rPr lang="zh-CN"/>
              <a:t>在</a:t>
            </a:r>
            <a:r>
              <a:t>HTML</a:t>
            </a:r>
            <a:r>
              <a:rPr lang="zh-CN"/>
              <a:t>中，通过将</a:t>
            </a:r>
            <a:r>
              <a:t>&lt;input&gt;</a:t>
            </a:r>
            <a:r>
              <a:rPr lang="zh-CN"/>
              <a:t>标签的</a:t>
            </a:r>
            <a:r>
              <a:t>type</a:t>
            </a:r>
            <a:r>
              <a:rPr lang="zh-CN"/>
              <a:t>属性设为</a:t>
            </a:r>
            <a:r>
              <a:t>file</a:t>
            </a:r>
            <a:r>
              <a:rPr lang="zh-CN"/>
              <a:t>方式来创建一个</a:t>
            </a:r>
            <a:r>
              <a:rPr lang="zh-CN" altLang="en-US">
                <a:solidFill>
                  <a:srgbClr val="0000FF"/>
                </a:solidFill>
              </a:rPr>
              <a:t>文件</a:t>
            </a:r>
            <a:r>
              <a:rPr lang="zh-CN">
                <a:solidFill>
                  <a:srgbClr val="0000FF"/>
                </a:solidFill>
              </a:rPr>
              <a:t>选择框</a:t>
            </a:r>
            <a:endParaRPr>
              <a:solidFill>
                <a:srgbClr val="0000FF"/>
              </a:solidFill>
            </a:endParaRPr>
          </a:p>
          <a:p>
            <a:endParaRPr/>
          </a:p>
          <a:p>
            <a:pPr>
              <a:buNone/>
            </a:pPr>
            <a:r>
              <a:rPr lang="zh-CN" altLang="en-US" sz="1400"/>
              <a:t> </a:t>
            </a:r>
            <a:r>
              <a:rPr sz="1400"/>
              <a:t>	</a:t>
            </a:r>
            <a:r>
              <a:rPr lang="zh-CN" altLang="en-US" sz="1400"/>
              <a:t>其中 ：</a:t>
            </a:r>
          </a:p>
          <a:p>
            <a:pPr lvl="1"/>
            <a:r>
              <a:t>type="file"</a:t>
            </a:r>
            <a:r>
              <a:rPr lang="zh-CN"/>
              <a:t>用于指明表单域的类型是文件选择框</a:t>
            </a:r>
          </a:p>
          <a:p>
            <a:pPr lvl="1"/>
            <a:r>
              <a:t>accept</a:t>
            </a:r>
            <a:r>
              <a:rPr lang="zh-CN"/>
              <a:t>属性用于指定文件选择窗口的文件类型过滤；点击选择文件按钮时，会在弹出的文件选择窗口中，根据</a:t>
            </a:r>
            <a:r>
              <a:t>accept</a:t>
            </a:r>
            <a:r>
              <a:rPr lang="zh-CN"/>
              <a:t>指定的类型对文件自动进行过滤</a:t>
            </a:r>
            <a:endParaRPr lang="en-US" altLang="zh-CN"/>
          </a:p>
          <a:p>
            <a:pPr lvl="1"/>
            <a:r>
              <a:rPr lang="zh-CN"/>
              <a:t>图片的格式包括</a:t>
            </a:r>
            <a:r>
              <a:t>image/gif</a:t>
            </a:r>
            <a:r>
              <a:rPr lang="zh-CN"/>
              <a:t>、</a:t>
            </a:r>
            <a:r>
              <a:t>image/jpeg</a:t>
            </a:r>
            <a:r>
              <a:rPr lang="zh-CN"/>
              <a:t>、</a:t>
            </a:r>
            <a:r>
              <a:t>image/*</a:t>
            </a:r>
            <a:r>
              <a:rPr lang="zh-CN"/>
              <a:t>等格式</a:t>
            </a:r>
          </a:p>
          <a:p>
            <a:endParaRPr lang="zh-CN"/>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112</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.5 </a:t>
            </a:r>
            <a:r>
              <a:rPr sz="2400"/>
              <a:t>文件选择框</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857224" y="1785932"/>
            <a:ext cx="7286676" cy="338554"/>
          </a:xfrm>
        </p:spPr>
        <p:txBody>
          <a:bodyPr/>
          <a:lstStyle/>
          <a:p>
            <a:r>
              <a:rPr lang="en-US"/>
              <a:t>&lt;input </a:t>
            </a:r>
            <a:r>
              <a:rPr lang="en-US" b="1">
                <a:solidFill>
                  <a:srgbClr val="FF0000"/>
                </a:solidFill>
              </a:rPr>
              <a:t>type="file"</a:t>
            </a:r>
            <a:r>
              <a:rPr lang="en-US"/>
              <a:t> name="</a:t>
            </a:r>
            <a:r>
              <a:t>…</a:t>
            </a:r>
            <a:r>
              <a:rPr lang="en-US"/>
              <a:t>" accept="</a:t>
            </a:r>
            <a:r>
              <a:t>…</a:t>
            </a:r>
            <a:r>
              <a:rPr lang="en-US"/>
              <a:t>"/&gt;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857253"/>
          </a:xfrm>
        </p:spPr>
        <p:txBody>
          <a:bodyPr/>
          <a:lstStyle/>
          <a:p>
            <a:r>
              <a:rPr lang="zh-CN"/>
              <a:t>使用文件选择框时，</a:t>
            </a:r>
            <a:r>
              <a:t>form</a:t>
            </a:r>
            <a:r>
              <a:rPr lang="zh-CN"/>
              <a:t>表单的</a:t>
            </a:r>
            <a:r>
              <a:t>enctype</a:t>
            </a:r>
            <a:r>
              <a:rPr lang="zh-CN"/>
              <a:t>属性应设为</a:t>
            </a:r>
            <a:r>
              <a:t>multipart/form-data</a:t>
            </a:r>
            <a:r>
              <a:rPr lang="zh-CN"/>
              <a:t>类型，</a:t>
            </a:r>
            <a:r>
              <a:t>method</a:t>
            </a:r>
            <a:r>
              <a:rPr lang="zh-CN"/>
              <a:t>属性应为</a:t>
            </a:r>
            <a:r>
              <a:t>post</a:t>
            </a:r>
            <a:r>
              <a:rPr lang="zh-CN"/>
              <a:t>类型</a:t>
            </a:r>
            <a:endParaRPr/>
          </a:p>
          <a:p>
            <a:pPr>
              <a:buNone/>
            </a:pPr>
            <a:endParaRPr sz="1600"/>
          </a:p>
          <a:p>
            <a:endParaRPr sz="1600"/>
          </a:p>
          <a:p>
            <a:endParaRPr sz="1600"/>
          </a:p>
          <a:p>
            <a:endParaRPr sz="1600"/>
          </a:p>
          <a:p>
            <a:endParaRPr sz="1600"/>
          </a:p>
          <a:p>
            <a:endParaRPr sz="1600"/>
          </a:p>
          <a:p>
            <a:endParaRPr sz="1600"/>
          </a:p>
          <a:p>
            <a:pPr>
              <a:buNone/>
            </a:pPr>
            <a:endParaRPr sz="1600"/>
          </a:p>
          <a:p>
            <a:pPr>
              <a:buNone/>
            </a:pPr>
            <a:endParaRPr/>
          </a:p>
        </p:txBody>
      </p:sp>
      <p:sp>
        <p:nvSpPr>
          <p:cNvPr id="9" name="文本占位符 8"/>
          <p:cNvSpPr>
            <a:spLocks noGrp="1"/>
          </p:cNvSpPr>
          <p:nvPr>
            <p:ph type="body" sz="quarter" idx="11"/>
          </p:nvPr>
        </p:nvSpPr>
        <p:spPr>
          <a:xfrm>
            <a:off x="240870" y="642919"/>
            <a:ext cx="7715304" cy="2292935"/>
          </a:xfrm>
        </p:spPr>
        <p:txBody>
          <a:bodyPr/>
          <a:lstStyle/>
          <a:p>
            <a:r>
              <a:rPr lang="en-US" sz="1300"/>
              <a:t>&lt;html&gt;</a:t>
            </a:r>
            <a:endParaRPr sz="1300"/>
          </a:p>
          <a:p>
            <a:r>
              <a:rPr lang="en-US" sz="1300"/>
              <a:t>&lt;head&gt;</a:t>
            </a:r>
            <a:endParaRPr sz="1300"/>
          </a:p>
          <a:p>
            <a:r>
              <a:rPr lang="en-US" sz="1300"/>
              <a:t>  &lt;meta http-equiv="Content-Type" content="text/html; </a:t>
            </a:r>
            <a:r>
              <a:rPr lang="en-US" sz="1300" err="1"/>
              <a:t>charset</a:t>
            </a:r>
            <a:r>
              <a:rPr lang="en-US" sz="1300"/>
              <a:t>=utf-8" /&gt;</a:t>
            </a:r>
            <a:endParaRPr sz="1300"/>
          </a:p>
          <a:p>
            <a:r>
              <a:rPr lang="en-US" sz="1300"/>
              <a:t>  &lt;title&gt;</a:t>
            </a:r>
            <a:r>
              <a:rPr sz="1300"/>
              <a:t>表单域</a:t>
            </a:r>
            <a:r>
              <a:rPr lang="en-US" sz="1300"/>
              <a:t>-</a:t>
            </a:r>
            <a:r>
              <a:rPr sz="1300"/>
              <a:t>文件选择框</a:t>
            </a:r>
            <a:r>
              <a:rPr lang="en-US" sz="1300"/>
              <a:t>&lt;/title&gt;</a:t>
            </a:r>
            <a:endParaRPr sz="1300"/>
          </a:p>
          <a:p>
            <a:r>
              <a:rPr lang="en-US" sz="1300"/>
              <a:t>&lt;/head&gt;</a:t>
            </a:r>
            <a:endParaRPr sz="1300"/>
          </a:p>
          <a:p>
            <a:r>
              <a:rPr lang="en-US" sz="1300"/>
              <a:t>&lt;body&gt;</a:t>
            </a:r>
            <a:endParaRPr sz="1300"/>
          </a:p>
          <a:p>
            <a:r>
              <a:rPr lang="en-US" sz="1300"/>
              <a:t>  &lt;form </a:t>
            </a:r>
            <a:r>
              <a:rPr lang="en-US" sz="1300" b="1"/>
              <a:t>method="post" </a:t>
            </a:r>
            <a:r>
              <a:rPr lang="en-US" sz="1300" b="1" err="1">
                <a:solidFill>
                  <a:srgbClr val="FF0000"/>
                </a:solidFill>
              </a:rPr>
              <a:t>enctype</a:t>
            </a:r>
            <a:r>
              <a:rPr lang="en-US" sz="1300" b="1">
                <a:solidFill>
                  <a:srgbClr val="FF0000"/>
                </a:solidFill>
              </a:rPr>
              <a:t>="multipart/form-data"</a:t>
            </a:r>
            <a:r>
              <a:rPr lang="en-US" sz="1300"/>
              <a:t>&gt;</a:t>
            </a:r>
            <a:endParaRPr sz="1300"/>
          </a:p>
          <a:p>
            <a:r>
              <a:rPr lang="en-US" sz="1300"/>
              <a:t>     </a:t>
            </a:r>
            <a:r>
              <a:rPr sz="1300"/>
              <a:t>请选择上传的头像：</a:t>
            </a:r>
            <a:r>
              <a:rPr lang="en-US" sz="1300" b="1">
                <a:solidFill>
                  <a:srgbClr val="0000FF"/>
                </a:solidFill>
              </a:rPr>
              <a:t>&lt;input type="file" accept="image/*" name="</a:t>
            </a:r>
            <a:r>
              <a:rPr lang="en-US" sz="1300" b="1" err="1">
                <a:solidFill>
                  <a:srgbClr val="0000FF"/>
                </a:solidFill>
              </a:rPr>
              <a:t>headImage</a:t>
            </a:r>
            <a:r>
              <a:rPr lang="en-US" sz="1300" b="1">
                <a:solidFill>
                  <a:srgbClr val="0000FF"/>
                </a:solidFill>
              </a:rPr>
              <a:t>" /&gt;</a:t>
            </a:r>
            <a:endParaRPr sz="1300" b="1">
              <a:solidFill>
                <a:srgbClr val="0000FF"/>
              </a:solidFill>
            </a:endParaRPr>
          </a:p>
          <a:p>
            <a:r>
              <a:rPr lang="en-US" sz="1300"/>
              <a:t>  &lt;/form&gt;</a:t>
            </a:r>
            <a:endParaRPr sz="1300"/>
          </a:p>
          <a:p>
            <a:r>
              <a:rPr lang="en-US" sz="1300"/>
              <a:t>&lt;/body&gt;</a:t>
            </a:r>
            <a:endParaRPr sz="1300"/>
          </a:p>
          <a:p>
            <a:r>
              <a:rPr lang="en-US" sz="1300"/>
              <a:t>&lt;/html&gt;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113</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3.3.5 </a:t>
            </a:r>
            <a:r>
              <a:rPr sz="2400"/>
              <a:t>文件选择框</a:t>
            </a:r>
            <a:endParaRPr lang="en-US" sz="2500"/>
          </a:p>
        </p:txBody>
      </p:sp>
      <p:pic>
        <p:nvPicPr>
          <p:cNvPr id="10" name="图片 9" descr="C:\Users\ADMINI~1\AppData\Local\Temp\SNAGHTML677d125.PNG"/>
          <p:cNvPicPr/>
          <p:nvPr/>
        </p:nvPicPr>
        <p:blipFill>
          <a:blip r:embed="rId3"/>
          <a:srcRect/>
          <a:stretch>
            <a:fillRect/>
          </a:stretch>
        </p:blipFill>
        <p:spPr bwMode="auto">
          <a:xfrm>
            <a:off x="642910" y="3429006"/>
            <a:ext cx="3643338" cy="1571636"/>
          </a:xfrm>
          <a:prstGeom prst="rect">
            <a:avLst/>
          </a:prstGeom>
          <a:noFill/>
          <a:ln w="9525">
            <a:noFill/>
            <a:miter lim="800000"/>
            <a:headEnd/>
            <a:tailEnd/>
          </a:ln>
        </p:spPr>
      </p:pic>
      <p:pic>
        <p:nvPicPr>
          <p:cNvPr id="11" name="图片 10" descr="C:\Users\ADMINI~1\AppData\Local\Temp\SNAGHTML680b932.PNG"/>
          <p:cNvPicPr/>
          <p:nvPr/>
        </p:nvPicPr>
        <p:blipFill>
          <a:blip r:embed="rId4"/>
          <a:srcRect/>
          <a:stretch>
            <a:fillRect/>
          </a:stretch>
        </p:blipFill>
        <p:spPr bwMode="auto">
          <a:xfrm>
            <a:off x="4449744" y="1801157"/>
            <a:ext cx="5572164" cy="32861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207375" cy="928691"/>
          </a:xfrm>
        </p:spPr>
        <p:txBody>
          <a:bodyPr/>
          <a:lstStyle/>
          <a:p>
            <a:r>
              <a:rPr lang="zh-CN"/>
              <a:t>在网页之间传递数据时，有些数据不希望用户在页面中看到，可以通过隐藏域来实现</a:t>
            </a:r>
            <a:endParaRPr/>
          </a:p>
          <a:p>
            <a:r>
              <a:rPr lang="zh-CN"/>
              <a:t>在</a:t>
            </a:r>
            <a:r>
              <a:t>HTML</a:t>
            </a:r>
            <a:r>
              <a:rPr lang="zh-CN"/>
              <a:t>中，通过将</a:t>
            </a:r>
            <a:r>
              <a:t>&lt;input&gt;</a:t>
            </a:r>
            <a:r>
              <a:rPr lang="zh-CN"/>
              <a:t>标签的</a:t>
            </a:r>
            <a:r>
              <a:t>type</a:t>
            </a:r>
            <a:r>
              <a:rPr lang="zh-CN"/>
              <a:t>属性设为</a:t>
            </a:r>
            <a:r>
              <a:t>hidden</a:t>
            </a:r>
            <a:r>
              <a:rPr lang="zh-CN"/>
              <a:t>来创建一个隐藏域</a:t>
            </a:r>
            <a:r>
              <a:rPr lang="zh-CN" altLang="en-US"/>
              <a:t>。</a:t>
            </a:r>
            <a:endParaRPr/>
          </a:p>
          <a:p>
            <a:endParaRPr/>
          </a:p>
          <a:p>
            <a:pPr>
              <a:buNone/>
            </a:pPr>
            <a:r>
              <a:rPr lang="zh-CN" altLang="en-US" sz="1400"/>
              <a:t> </a:t>
            </a:r>
            <a:r>
              <a:rPr sz="1400"/>
              <a:t>	</a:t>
            </a:r>
            <a:endParaRPr lang="zh-CN"/>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114</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.6 </a:t>
            </a:r>
            <a:r>
              <a:rPr sz="2400"/>
              <a:t>隐藏域</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714374" y="1785932"/>
            <a:ext cx="7858154" cy="338554"/>
          </a:xfrm>
        </p:spPr>
        <p:txBody>
          <a:bodyPr/>
          <a:lstStyle/>
          <a:p>
            <a:r>
              <a:rPr lang="en-US"/>
              <a:t>&lt;input </a:t>
            </a:r>
            <a:r>
              <a:rPr lang="en-US" b="1">
                <a:solidFill>
                  <a:srgbClr val="FF0000"/>
                </a:solidFill>
              </a:rPr>
              <a:t>type="hidden" </a:t>
            </a:r>
            <a:r>
              <a:rPr lang="en-US"/>
              <a:t>name="</a:t>
            </a:r>
            <a:r>
              <a:t>…</a:t>
            </a:r>
            <a:r>
              <a:rPr lang="en-US"/>
              <a:t>" value="</a:t>
            </a:r>
            <a:r>
              <a:t>…</a:t>
            </a:r>
            <a:r>
              <a:rPr lang="en-US"/>
              <a:t>" /&gt;</a:t>
            </a:r>
            <a:endParaRPr/>
          </a:p>
        </p:txBody>
      </p:sp>
      <p:sp>
        <p:nvSpPr>
          <p:cNvPr id="7" name="文本占位符 5"/>
          <p:cNvSpPr txBox="1">
            <a:spLocks/>
          </p:cNvSpPr>
          <p:nvPr/>
        </p:nvSpPr>
        <p:spPr bwMode="auto">
          <a:xfrm>
            <a:off x="1785918" y="3026637"/>
            <a:ext cx="6572296" cy="830997"/>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zh-CN"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隐藏域的数据虽然不能在浏览器中直接显示，但是可以通过查看源码的方式找到；因此，不要使用隐藏域保存敏感的数据。</a:t>
            </a:r>
            <a:endParaRPr kumimoji="1" lang="en-US"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endParaRP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zh-CN"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隐藏数据也可以通过</a:t>
            </a:r>
            <a:r>
              <a:rPr kumimoji="1" lang="en-US"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CSS</a:t>
            </a:r>
            <a:r>
              <a:rPr kumimoji="1" lang="zh-CN"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中的</a:t>
            </a:r>
            <a:r>
              <a:rPr kumimoji="1" lang="en-US"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display</a:t>
            </a:r>
            <a:r>
              <a:rPr kumimoji="1" lang="zh-CN"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属性或</a:t>
            </a:r>
            <a:r>
              <a:rPr kumimoji="1" lang="en-US"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visibility</a:t>
            </a:r>
            <a:r>
              <a:rPr kumimoji="1" lang="zh-CN" altLang="en-US" sz="1600" b="1" i="0" u="none" strike="noStrike" kern="1200" cap="none" spc="0" normalizeH="0" baseline="0" noProof="0">
                <a:ln>
                  <a:noFill/>
                </a:ln>
                <a:solidFill>
                  <a:schemeClr val="tx1"/>
                </a:solidFill>
                <a:effectLst/>
                <a:uLnTx/>
                <a:uFillTx/>
                <a:latin typeface="Courier New" pitchFamily="49" charset="0"/>
                <a:ea typeface="+mn-ea"/>
                <a:cs typeface="Courier New" pitchFamily="49" charset="0"/>
              </a:rPr>
              <a:t>属性来实现。</a:t>
            </a:r>
          </a:p>
        </p:txBody>
      </p:sp>
      <p:pic>
        <p:nvPicPr>
          <p:cNvPr id="105474" name="Picture 2"/>
          <p:cNvPicPr>
            <a:picLocks noChangeAspect="1" noChangeArrowheads="1"/>
          </p:cNvPicPr>
          <p:nvPr/>
        </p:nvPicPr>
        <p:blipFill>
          <a:blip r:embed="rId2"/>
          <a:srcRect/>
          <a:stretch>
            <a:fillRect/>
          </a:stretch>
        </p:blipFill>
        <p:spPr bwMode="auto">
          <a:xfrm>
            <a:off x="500034" y="2928940"/>
            <a:ext cx="1085850" cy="99060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642910" y="857238"/>
            <a:ext cx="7429552" cy="2286016"/>
          </a:xfrm>
        </p:spPr>
        <p:txBody>
          <a:bodyPr/>
          <a:lstStyle/>
          <a:p>
            <a:r>
              <a:rPr lang="en-US" sz="1300"/>
              <a:t>&lt;html&gt;</a:t>
            </a:r>
            <a:endParaRPr sz="1300"/>
          </a:p>
          <a:p>
            <a:r>
              <a:rPr lang="en-US" sz="1300"/>
              <a:t>  &lt;head&gt;</a:t>
            </a:r>
            <a:endParaRPr sz="1300"/>
          </a:p>
          <a:p>
            <a:r>
              <a:rPr lang="en-US" sz="1300"/>
              <a:t>    &lt;meta http-equiv="Content-Type" content="text/html; </a:t>
            </a:r>
            <a:r>
              <a:rPr lang="en-US" sz="1300" err="1"/>
              <a:t>charset</a:t>
            </a:r>
            <a:r>
              <a:rPr lang="en-US" sz="1300"/>
              <a:t>=utf-8" /&gt;</a:t>
            </a:r>
            <a:endParaRPr sz="1300"/>
          </a:p>
          <a:p>
            <a:r>
              <a:rPr lang="en-US" sz="1300"/>
              <a:t>    &lt;title&gt;</a:t>
            </a:r>
            <a:r>
              <a:rPr sz="1300"/>
              <a:t>表单域</a:t>
            </a:r>
            <a:r>
              <a:rPr lang="en-US" sz="1300"/>
              <a:t>-</a:t>
            </a:r>
            <a:r>
              <a:rPr sz="1300"/>
              <a:t>隐藏域</a:t>
            </a:r>
            <a:r>
              <a:rPr lang="en-US" sz="1300"/>
              <a:t>&lt;/title&gt;</a:t>
            </a:r>
            <a:endParaRPr sz="1300"/>
          </a:p>
          <a:p>
            <a:r>
              <a:rPr lang="en-US" sz="1300"/>
              <a:t>  &lt;/head&gt;</a:t>
            </a:r>
            <a:endParaRPr sz="1300"/>
          </a:p>
          <a:p>
            <a:r>
              <a:rPr lang="en-US" sz="1300"/>
              <a:t>  &lt;body&gt;</a:t>
            </a:r>
            <a:endParaRPr sz="1300"/>
          </a:p>
          <a:p>
            <a:r>
              <a:rPr lang="en-US" sz="1300"/>
              <a:t>    &lt;form&gt;</a:t>
            </a:r>
            <a:endParaRPr sz="1300"/>
          </a:p>
          <a:p>
            <a:r>
              <a:rPr lang="en-US" sz="1300"/>
              <a:t>       </a:t>
            </a:r>
            <a:r>
              <a:rPr lang="en-US" sz="1300" b="1"/>
              <a:t>&lt;input </a:t>
            </a:r>
            <a:r>
              <a:rPr lang="en-US" sz="1300" b="1">
                <a:solidFill>
                  <a:srgbClr val="FF0000"/>
                </a:solidFill>
              </a:rPr>
              <a:t>type="hidden" </a:t>
            </a:r>
            <a:r>
              <a:rPr lang="en-US" sz="1300" b="1"/>
              <a:t>name="</a:t>
            </a:r>
            <a:r>
              <a:rPr lang="en-US" sz="1300" b="1" err="1"/>
              <a:t>hiddenData</a:t>
            </a:r>
            <a:r>
              <a:rPr lang="en-US" sz="1300" b="1"/>
              <a:t>" value="</a:t>
            </a:r>
            <a:r>
              <a:rPr sz="1300" b="1"/>
              <a:t>不显示的数据</a:t>
            </a:r>
            <a:r>
              <a:rPr lang="en-US" sz="1300" b="1"/>
              <a:t>"/&gt;</a:t>
            </a:r>
            <a:endParaRPr sz="1300"/>
          </a:p>
          <a:p>
            <a:r>
              <a:rPr lang="en-US" sz="1300"/>
              <a:t>    &lt;/form&gt;</a:t>
            </a:r>
            <a:endParaRPr sz="1300"/>
          </a:p>
          <a:p>
            <a:r>
              <a:rPr lang="en-US" sz="1300"/>
              <a:t>  &lt;/body&gt;</a:t>
            </a:r>
            <a:endParaRPr sz="1300"/>
          </a:p>
          <a:p>
            <a:r>
              <a:rPr lang="en-US" sz="1300"/>
              <a:t>&lt;/html&gt;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115</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3.3.6 </a:t>
            </a:r>
            <a:r>
              <a:rPr sz="2400"/>
              <a:t>隐藏域</a:t>
            </a:r>
            <a:endParaRPr lang="en-US" sz="2500"/>
          </a:p>
        </p:txBody>
      </p:sp>
      <p:sp>
        <p:nvSpPr>
          <p:cNvPr id="11" name="圆角矩形标注 10"/>
          <p:cNvSpPr>
            <a:spLocks noChangeArrowheads="1"/>
          </p:cNvSpPr>
          <p:nvPr/>
        </p:nvSpPr>
        <p:spPr bwMode="auto">
          <a:xfrm>
            <a:off x="357158" y="3357568"/>
            <a:ext cx="3571900" cy="1071570"/>
          </a:xfrm>
          <a:prstGeom prst="wedgeRoundRectCallout">
            <a:avLst>
              <a:gd name="adj1" fmla="val 44210"/>
              <a:gd name="adj2" fmla="val -7864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i="0">
                <a:solidFill>
                  <a:srgbClr val="000000"/>
                </a:solidFill>
                <a:latin typeface="Adobe 宋体 Std L" pitchFamily="18" charset="-122"/>
                <a:ea typeface="Adobe 宋体 Std L" pitchFamily="18" charset="-122"/>
              </a:rPr>
              <a:t>隐藏域并没有显示出来。但是在网页的“源代码”中可以找到相应代码。</a:t>
            </a:r>
          </a:p>
        </p:txBody>
      </p:sp>
      <p:pic>
        <p:nvPicPr>
          <p:cNvPr id="12" name="图片 11" descr="C:\Users\ADMINI~1\AppData\Local\Temp\SNAGHTML6997669.PNG"/>
          <p:cNvPicPr>
            <a:picLocks noChangeAspect="1"/>
          </p:cNvPicPr>
          <p:nvPr/>
        </p:nvPicPr>
        <p:blipFill>
          <a:blip r:embed="rId3"/>
          <a:stretch>
            <a:fillRect/>
          </a:stretch>
        </p:blipFill>
        <p:spPr bwMode="auto">
          <a:xfrm>
            <a:off x="4071934" y="3186328"/>
            <a:ext cx="4440001" cy="1600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207375" cy="1214443"/>
          </a:xfrm>
        </p:spPr>
        <p:txBody>
          <a:bodyPr/>
          <a:lstStyle/>
          <a:p>
            <a:r>
              <a:rPr lang="zh-CN">
                <a:solidFill>
                  <a:srgbClr val="0000FF"/>
                </a:solidFill>
              </a:rPr>
              <a:t>多行文本框</a:t>
            </a:r>
            <a:r>
              <a:rPr lang="zh-CN"/>
              <a:t>是用来输入较长内容的文本输入控件</a:t>
            </a:r>
            <a:endParaRPr/>
          </a:p>
          <a:p>
            <a:r>
              <a:rPr lang="zh-CN"/>
              <a:t>在</a:t>
            </a:r>
            <a:r>
              <a:t>HTML</a:t>
            </a:r>
            <a:r>
              <a:rPr lang="zh-CN"/>
              <a:t>中，通过将</a:t>
            </a:r>
            <a:r>
              <a:t>&lt;textarea&gt;</a:t>
            </a:r>
            <a:r>
              <a:rPr lang="zh-CN"/>
              <a:t>标签创建一个多行文本框</a:t>
            </a:r>
            <a:r>
              <a:rPr lang="zh-CN" altLang="en-US"/>
              <a:t>，</a:t>
            </a:r>
            <a:r>
              <a:rPr lang="zh-CN"/>
              <a:t>标签之间的内容会在页面加载时显示出来</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116</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.7 </a:t>
            </a:r>
            <a:r>
              <a:rPr sz="2400"/>
              <a:t>多行文本框</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857250" y="2121097"/>
            <a:ext cx="7572402" cy="307777"/>
          </a:xfrm>
        </p:spPr>
        <p:txBody>
          <a:bodyPr/>
          <a:lstStyle/>
          <a:p>
            <a:r>
              <a:rPr lang="en-US" sz="1400"/>
              <a:t>&lt;</a:t>
            </a:r>
            <a:r>
              <a:rPr lang="en-US" sz="1400" err="1"/>
              <a:t>textarea</a:t>
            </a:r>
            <a:r>
              <a:rPr lang="en-US" sz="1400"/>
              <a:t> name="</a:t>
            </a:r>
            <a:r>
              <a:rPr sz="1400"/>
              <a:t>…</a:t>
            </a:r>
            <a:r>
              <a:rPr lang="en-US" sz="1400"/>
              <a:t>" rows="</a:t>
            </a:r>
            <a:r>
              <a:rPr sz="1400"/>
              <a:t>…</a:t>
            </a:r>
            <a:r>
              <a:rPr lang="en-US" sz="1400"/>
              <a:t>" cols="</a:t>
            </a:r>
            <a:r>
              <a:rPr sz="1400"/>
              <a:t>…</a:t>
            </a:r>
            <a:r>
              <a:rPr lang="en-US" sz="1400"/>
              <a:t>" wrap="</a:t>
            </a:r>
            <a:r>
              <a:rPr sz="1400"/>
              <a:t>…</a:t>
            </a:r>
            <a:r>
              <a:rPr lang="en-US" sz="1400"/>
              <a:t>" &gt; </a:t>
            </a:r>
            <a:r>
              <a:rPr sz="1400"/>
              <a:t>文本内容 </a:t>
            </a:r>
            <a:r>
              <a:rPr lang="en-US" sz="1400"/>
              <a:t>&lt;/</a:t>
            </a:r>
            <a:r>
              <a:rPr lang="en-US" sz="1400" err="1"/>
              <a:t>textarea</a:t>
            </a:r>
            <a:r>
              <a:rPr lang="en-US" sz="1400"/>
              <a:t>&gt;</a:t>
            </a:r>
            <a:endParaRPr sz="1400"/>
          </a:p>
        </p:txBody>
      </p:sp>
      <p:sp>
        <p:nvSpPr>
          <p:cNvPr id="7" name="文本占位符 8"/>
          <p:cNvSpPr txBox="1">
            <a:spLocks/>
          </p:cNvSpPr>
          <p:nvPr/>
        </p:nvSpPr>
        <p:spPr bwMode="auto">
          <a:xfrm>
            <a:off x="785786" y="2786064"/>
            <a:ext cx="7715304" cy="954107"/>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en-US" altLang="en-US" sz="1400">
                <a:latin typeface="Courier New" pitchFamily="49" charset="0"/>
                <a:cs typeface="Courier New" pitchFamily="49" charset="0"/>
              </a:rPr>
              <a:t>&lt;</a:t>
            </a:r>
            <a:r>
              <a:rPr kumimoji="1" lang="en-US" altLang="en-US" sz="1400" err="1">
                <a:latin typeface="Courier New" pitchFamily="49" charset="0"/>
                <a:cs typeface="Courier New" pitchFamily="49" charset="0"/>
              </a:rPr>
              <a:t>textarea</a:t>
            </a:r>
            <a:r>
              <a:rPr kumimoji="1" lang="en-US" altLang="en-US" sz="1400">
                <a:latin typeface="Courier New" pitchFamily="49" charset="0"/>
                <a:cs typeface="Courier New" pitchFamily="49" charset="0"/>
              </a:rPr>
              <a:t> rows="6" cols="40" wrap="virtual" name="</a:t>
            </a:r>
            <a:r>
              <a:rPr kumimoji="1" lang="zh-CN" altLang="en-US" sz="1400">
                <a:latin typeface="Courier New" pitchFamily="49" charset="0"/>
                <a:cs typeface="Courier New" pitchFamily="49" charset="0"/>
              </a:rPr>
              <a:t>个人介绍</a:t>
            </a:r>
            <a:r>
              <a:rPr kumimoji="1" lang="en-US" altLang="en-US" sz="1400">
                <a:latin typeface="Courier New" pitchFamily="49" charset="0"/>
                <a:cs typeface="Courier New" pitchFamily="49" charset="0"/>
              </a:rPr>
              <a:t>" &gt;</a:t>
            </a:r>
            <a:r>
              <a:rPr kumimoji="1" lang="zh-CN" altLang="en-US" sz="1400">
                <a:latin typeface="Courier New" pitchFamily="49" charset="0"/>
                <a:cs typeface="Courier New" pitchFamily="49" charset="0"/>
              </a:rPr>
              <a:t>您好！</a:t>
            </a: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zh-CN" altLang="en-US" sz="1400">
                <a:latin typeface="Courier New" pitchFamily="49" charset="0"/>
                <a:cs typeface="Courier New" pitchFamily="49" charset="0"/>
              </a:rPr>
              <a:t>我来自青岛，我是一名信息工程大学软件工程专业的应届本科即将毕业的学员。</a:t>
            </a:r>
          </a:p>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kumimoji="1" lang="zh-CN" altLang="en-US" sz="1400">
                <a:latin typeface="Courier New" pitchFamily="49" charset="0"/>
                <a:cs typeface="Courier New" pitchFamily="49" charset="0"/>
              </a:rPr>
              <a:t>我的性格偏于内向，为人坦率、热情、讲求原则；处事乐观、专心、细致、头脑清醒；富有责任心、乐于助人。 </a:t>
            </a:r>
            <a:r>
              <a:rPr kumimoji="1" lang="en-US" altLang="en-US" sz="1400">
                <a:latin typeface="Courier New" pitchFamily="49" charset="0"/>
                <a:cs typeface="Courier New" pitchFamily="49" charset="0"/>
              </a:rPr>
              <a:t>&lt;/</a:t>
            </a:r>
            <a:r>
              <a:rPr kumimoji="1" lang="en-US" altLang="en-US" sz="1400" err="1">
                <a:latin typeface="Courier New" pitchFamily="49" charset="0"/>
                <a:cs typeface="Courier New" pitchFamily="49" charset="0"/>
              </a:rPr>
              <a:t>textarea</a:t>
            </a:r>
            <a:r>
              <a:rPr kumimoji="1" lang="en-US" altLang="en-US" sz="1400">
                <a:latin typeface="Courier New" pitchFamily="49" charset="0"/>
                <a:cs typeface="Courier New" pitchFamily="49" charset="0"/>
              </a:rPr>
              <a:t>&gt;</a:t>
            </a:r>
            <a:endParaRPr kumimoji="1" lang="zh-CN" altLang="en-US" sz="1400">
              <a:latin typeface="Courier New" pitchFamily="49" charset="0"/>
              <a:cs typeface="Courier New" pitchFamily="49" charset="0"/>
            </a:endParaRPr>
          </a:p>
        </p:txBody>
      </p:sp>
      <p:pic>
        <p:nvPicPr>
          <p:cNvPr id="9" name="图片 8" descr="C:\Users\ADMINI~1\AppData\Local\Temp\SNAGHTML6c6c1fa.PNG"/>
          <p:cNvPicPr>
            <a:picLocks noChangeAspect="1"/>
          </p:cNvPicPr>
          <p:nvPr/>
        </p:nvPicPr>
        <p:blipFill>
          <a:blip r:embed="rId2"/>
          <a:stretch>
            <a:fillRect/>
          </a:stretch>
        </p:blipFill>
        <p:spPr bwMode="auto">
          <a:xfrm>
            <a:off x="5076056" y="2499742"/>
            <a:ext cx="3500462" cy="222279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117</a:t>
            </a:fld>
            <a:endParaRPr lang="en-US" altLang="zh-CN"/>
          </a:p>
        </p:txBody>
      </p:sp>
      <p:sp>
        <p:nvSpPr>
          <p:cNvPr id="6" name="标题 2"/>
          <p:cNvSpPr>
            <a:spLocks noGrp="1"/>
          </p:cNvSpPr>
          <p:nvPr>
            <p:ph type="title"/>
          </p:nvPr>
        </p:nvSpPr>
        <p:spPr/>
        <p:txBody>
          <a:bodyPr>
            <a:normAutofit/>
          </a:bodyPr>
          <a:lstStyle/>
          <a:p>
            <a:r>
              <a:rPr lang="en-US" altLang="zh-CN" sz="2400"/>
              <a:t>3.3.7 </a:t>
            </a:r>
            <a:r>
              <a:rPr sz="2400"/>
              <a:t>多行文本框</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Group 96"/>
          <p:cNvGraphicFramePr>
            <a:graphicFrameLocks noGrp="1"/>
          </p:cNvGraphicFramePr>
          <p:nvPr>
            <p:extLst>
              <p:ext uri="{D42A27DB-BD31-4B8C-83A1-F6EECF244321}">
                <p14:modId xmlns:p14="http://schemas.microsoft.com/office/powerpoint/2010/main" val="2961744938"/>
              </p:ext>
            </p:extLst>
          </p:nvPr>
        </p:nvGraphicFramePr>
        <p:xfrm>
          <a:off x="827584" y="1357304"/>
          <a:ext cx="7316316" cy="1785950"/>
        </p:xfrm>
        <a:graphic>
          <a:graphicData uri="http://schemas.openxmlformats.org/drawingml/2006/table">
            <a:tbl>
              <a:tblPr/>
              <a:tblGrid>
                <a:gridCol w="1029772">
                  <a:extLst>
                    <a:ext uri="{9D8B030D-6E8A-4147-A177-3AD203B41FA5}">
                      <a16:colId xmlns:a16="http://schemas.microsoft.com/office/drawing/2014/main" val="20000"/>
                    </a:ext>
                  </a:extLst>
                </a:gridCol>
                <a:gridCol w="6286544">
                  <a:extLst>
                    <a:ext uri="{9D8B030D-6E8A-4147-A177-3AD203B41FA5}">
                      <a16:colId xmlns:a16="http://schemas.microsoft.com/office/drawing/2014/main" val="20001"/>
                    </a:ext>
                  </a:extLst>
                </a:gridCol>
              </a:tblGrid>
              <a:tr h="4344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83394">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off</a:t>
                      </a:r>
                      <a:endParaRPr lang="zh-CN" sz="1300" kern="1200" dirty="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默认值，文本域中内容足够多时，会在文本域中添加滚动条</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96961">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virtual</a:t>
                      </a:r>
                      <a:endParaRPr lang="zh-CN" sz="1300" kern="1200" dirty="0" err="1">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实现文本区内的自动换行，以改善对用户的显示；但在传输给服务器时，文本只在用户按下</a:t>
                      </a:r>
                      <a:r>
                        <a:rPr lang="en-US" sz="1300" kern="1200" dirty="0">
                          <a:solidFill>
                            <a:schemeClr val="tx1"/>
                          </a:solidFill>
                          <a:latin typeface="微软雅黑" pitchFamily="34" charset="-122"/>
                          <a:ea typeface="微软雅黑" pitchFamily="34" charset="-122"/>
                          <a:cs typeface="+mn-cs"/>
                        </a:rPr>
                        <a:t>Enter</a:t>
                      </a:r>
                      <a:r>
                        <a:rPr lang="zh-CN" sz="1300" kern="1200" dirty="0">
                          <a:solidFill>
                            <a:schemeClr val="tx1"/>
                          </a:solidFill>
                          <a:latin typeface="微软雅黑" pitchFamily="34" charset="-122"/>
                          <a:ea typeface="微软雅黑" pitchFamily="34" charset="-122"/>
                          <a:cs typeface="+mn-cs"/>
                        </a:rPr>
                        <a:t>键的地方进行换行，其他地方没有换行的效果</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71114">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physical</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实现文本区内的自动换行，并以这种形式传送给服务器</a:t>
                      </a:r>
                      <a:r>
                        <a:rPr lang="en-US" altLang="zh-CN" sz="1300" kern="1200" dirty="0">
                          <a:solidFill>
                            <a:schemeClr val="tx1"/>
                          </a:solidFill>
                          <a:latin typeface="微软雅黑" pitchFamily="34" charset="-122"/>
                          <a:ea typeface="微软雅黑" pitchFamily="34" charset="-122"/>
                          <a:cs typeface="+mn-cs"/>
                        </a:rPr>
                        <a:t> </a:t>
                      </a:r>
                      <a:r>
                        <a:rPr lang="zh-CN" altLang="en-US" sz="1300" kern="1200" dirty="0">
                          <a:solidFill>
                            <a:schemeClr val="tx1"/>
                          </a:solidFill>
                          <a:latin typeface="微软雅黑" pitchFamily="34" charset="-122"/>
                          <a:ea typeface="微软雅黑" pitchFamily="34" charset="-122"/>
                          <a:cs typeface="+mn-cs"/>
                        </a:rPr>
                        <a:t>（</a:t>
                      </a:r>
                      <a:r>
                        <a:rPr lang="zh-CN" altLang="en-US" sz="1300" kern="1200" dirty="0">
                          <a:solidFill>
                            <a:srgbClr val="FF0000"/>
                          </a:solidFill>
                          <a:latin typeface="微软雅黑" pitchFamily="34" charset="-122"/>
                          <a:ea typeface="微软雅黑" pitchFamily="34" charset="-122"/>
                          <a:cs typeface="+mn-cs"/>
                        </a:rPr>
                        <a:t>客户端，服务端一致</a:t>
                      </a:r>
                      <a:r>
                        <a:rPr lang="zh-CN" altLang="en-US" sz="1300" kern="1200" dirty="0">
                          <a:solidFill>
                            <a:schemeClr val="tx1"/>
                          </a:solidFill>
                          <a:latin typeface="微软雅黑" pitchFamily="34" charset="-122"/>
                          <a:ea typeface="微软雅黑" pitchFamily="34" charset="-122"/>
                          <a:cs typeface="+mn-cs"/>
                        </a:rPr>
                        <a: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sp>
        <p:nvSpPr>
          <p:cNvPr id="7" name="内容占位符 7"/>
          <p:cNvSpPr>
            <a:spLocks noGrp="1"/>
          </p:cNvSpPr>
          <p:nvPr>
            <p:ph idx="1"/>
          </p:nvPr>
        </p:nvSpPr>
        <p:spPr>
          <a:xfrm>
            <a:off x="500041" y="857241"/>
            <a:ext cx="6500852" cy="428625"/>
          </a:xfrm>
        </p:spPr>
        <p:txBody>
          <a:bodyPr/>
          <a:lstStyle/>
          <a:p>
            <a:r>
              <a:rPr sz="1400"/>
              <a:t>&lt;textarea&gt;</a:t>
            </a:r>
            <a:r>
              <a:rPr lang="zh-CN" sz="1400"/>
              <a:t>标签的</a:t>
            </a:r>
            <a:r>
              <a:rPr sz="1400"/>
              <a:t>wrap</a:t>
            </a:r>
            <a:r>
              <a:rPr lang="zh-CN" sz="1400"/>
              <a:t>属性用于指定多行文本框的换行方式</a:t>
            </a:r>
            <a:endParaRPr sz="1600"/>
          </a:p>
        </p:txBody>
      </p:sp>
      <p:pic>
        <p:nvPicPr>
          <p:cNvPr id="106498" name="Picture 2"/>
          <p:cNvPicPr>
            <a:picLocks noChangeAspect="1" noChangeArrowheads="1"/>
          </p:cNvPicPr>
          <p:nvPr/>
        </p:nvPicPr>
        <p:blipFill>
          <a:blip r:embed="rId2"/>
          <a:srcRect/>
          <a:stretch>
            <a:fillRect/>
          </a:stretch>
        </p:blipFill>
        <p:spPr bwMode="auto">
          <a:xfrm>
            <a:off x="500034" y="3500444"/>
            <a:ext cx="7883281" cy="10715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6498"/>
                                        </p:tgtEl>
                                        <p:attrNameLst>
                                          <p:attrName>style.visibility</p:attrName>
                                        </p:attrNameLst>
                                      </p:cBhvr>
                                      <p:to>
                                        <p:strVal val="visible"/>
                                      </p:to>
                                    </p:set>
                                    <p:anim calcmode="lin" valueType="num">
                                      <p:cBhvr additive="base">
                                        <p:cTn id="12" dur="500" fill="hold"/>
                                        <p:tgtEl>
                                          <p:spTgt spid="106498"/>
                                        </p:tgtEl>
                                        <p:attrNameLst>
                                          <p:attrName>ppt_x</p:attrName>
                                        </p:attrNameLst>
                                      </p:cBhvr>
                                      <p:tavLst>
                                        <p:tav tm="0">
                                          <p:val>
                                            <p:strVal val="#ppt_x"/>
                                          </p:val>
                                        </p:tav>
                                        <p:tav tm="100000">
                                          <p:val>
                                            <p:strVal val="#ppt_x"/>
                                          </p:val>
                                        </p:tav>
                                      </p:tavLst>
                                    </p:anim>
                                    <p:anim calcmode="lin" valueType="num">
                                      <p:cBhvr additive="base">
                                        <p:cTn id="13" dur="500" fill="hold"/>
                                        <p:tgtEl>
                                          <p:spTgt spid="1064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001050" cy="3714773"/>
          </a:xfrm>
        </p:spPr>
        <p:txBody>
          <a:bodyPr/>
          <a:lstStyle/>
          <a:p>
            <a:r>
              <a:rPr lang="zh-CN" sz="1400"/>
              <a:t>列表选择框允许用户从列表中选择一项或多项。在</a:t>
            </a:r>
            <a:r>
              <a:rPr sz="1400"/>
              <a:t>HTML</a:t>
            </a:r>
            <a:r>
              <a:rPr lang="zh-CN" sz="1400"/>
              <a:t>中，可以通过</a:t>
            </a:r>
            <a:r>
              <a:rPr sz="1400"/>
              <a:t>&lt;select&gt;</a:t>
            </a:r>
            <a:r>
              <a:rPr lang="zh-CN" sz="1400"/>
              <a:t>和</a:t>
            </a:r>
            <a:r>
              <a:rPr sz="1400"/>
              <a:t>&lt;option&gt;</a:t>
            </a:r>
            <a:r>
              <a:rPr lang="zh-CN" sz="1400"/>
              <a:t>标签来创建一个列表框</a:t>
            </a:r>
            <a:r>
              <a:rPr lang="zh-CN" altLang="en-US" sz="1400"/>
              <a:t>。</a:t>
            </a:r>
            <a:endParaRPr sz="1400"/>
          </a:p>
          <a:p>
            <a:endParaRPr/>
          </a:p>
          <a:p>
            <a:pPr>
              <a:buNone/>
            </a:pPr>
            <a:r>
              <a:rPr lang="zh-CN" altLang="en-US" sz="1400"/>
              <a:t> </a:t>
            </a:r>
            <a:r>
              <a:rPr sz="1400"/>
              <a:t>	</a:t>
            </a:r>
          </a:p>
          <a:p>
            <a:pPr>
              <a:buNone/>
            </a:pPr>
            <a:r>
              <a:rPr sz="1400"/>
              <a:t>	</a:t>
            </a:r>
          </a:p>
          <a:p>
            <a:pPr>
              <a:buNone/>
            </a:pPr>
            <a:r>
              <a:rPr sz="1400"/>
              <a:t>	</a:t>
            </a:r>
            <a:r>
              <a:rPr lang="zh-CN" altLang="en-US" sz="1400"/>
              <a:t>其中 ：</a:t>
            </a:r>
          </a:p>
          <a:p>
            <a:pPr lvl="1"/>
            <a:r>
              <a:rPr lang="zh-CN" sz="1200"/>
              <a:t>列表选择框使用</a:t>
            </a:r>
            <a:r>
              <a:rPr sz="1200"/>
              <a:t>&lt;select&gt;</a:t>
            </a:r>
            <a:r>
              <a:rPr lang="zh-CN" sz="1200"/>
              <a:t>标签进行定义，一个列表可以包含多个列表项</a:t>
            </a:r>
            <a:r>
              <a:rPr sz="1200"/>
              <a:t>&lt;option&gt;</a:t>
            </a:r>
            <a:endParaRPr lang="en-US" sz="1200"/>
          </a:p>
          <a:p>
            <a:pPr lvl="1"/>
            <a:r>
              <a:rPr sz="1200"/>
              <a:t>size</a:t>
            </a:r>
            <a:r>
              <a:rPr lang="zh-CN" sz="1200"/>
              <a:t>属性用于指定列表选择框显示的行数</a:t>
            </a:r>
          </a:p>
          <a:p>
            <a:pPr lvl="1"/>
            <a:r>
              <a:rPr sz="1200"/>
              <a:t>multiple="multiple"</a:t>
            </a:r>
            <a:r>
              <a:rPr lang="zh-CN" sz="1200"/>
              <a:t>属性用于指明当前列表框是否允许按住</a:t>
            </a:r>
            <a:r>
              <a:rPr sz="1200"/>
              <a:t>Ctrl</a:t>
            </a:r>
            <a:r>
              <a:rPr lang="zh-CN" sz="1200"/>
              <a:t>键进行多选</a:t>
            </a:r>
            <a:r>
              <a:rPr sz="1200"/>
              <a:t>，</a:t>
            </a:r>
            <a:r>
              <a:rPr lang="zh-CN" sz="1200"/>
              <a:t>默认只能选择一项</a:t>
            </a:r>
          </a:p>
          <a:p>
            <a:pPr lvl="1"/>
            <a:r>
              <a:rPr sz="1200"/>
              <a:t>&lt;option&gt;</a:t>
            </a:r>
            <a:r>
              <a:rPr lang="zh-CN" sz="1200"/>
              <a:t>标签的</a:t>
            </a:r>
            <a:r>
              <a:rPr sz="1200"/>
              <a:t>value</a:t>
            </a:r>
            <a:r>
              <a:rPr lang="zh-CN" sz="1200"/>
              <a:t>属性多用于发送给服务器的选项值</a:t>
            </a:r>
          </a:p>
          <a:p>
            <a:pPr lvl="1"/>
            <a:r>
              <a:rPr sz="1200"/>
              <a:t>&lt;option&gt;</a:t>
            </a:r>
            <a:r>
              <a:rPr lang="zh-CN" sz="1200"/>
              <a:t>标签的</a:t>
            </a:r>
            <a:r>
              <a:rPr sz="1200"/>
              <a:t>selected="selected"</a:t>
            </a:r>
            <a:r>
              <a:rPr lang="zh-CN" sz="1200"/>
              <a:t>用于设置当前选项默认被选中</a:t>
            </a:r>
          </a:p>
          <a:p>
            <a:pPr lvl="1"/>
            <a:r>
              <a:rPr sz="1200"/>
              <a:t>&lt;option&gt;</a:t>
            </a:r>
            <a:r>
              <a:rPr lang="zh-CN" sz="1200"/>
              <a:t>和</a:t>
            </a:r>
            <a:r>
              <a:rPr sz="1200"/>
              <a:t>&lt;/option&gt;</a:t>
            </a:r>
            <a:r>
              <a:rPr lang="zh-CN" sz="1200"/>
              <a:t>标签之间的选项描述内容是显示的列表选择项</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118</a:t>
            </a:fld>
            <a:endParaRPr lang="en-US" altLang="zh-CN"/>
          </a:p>
        </p:txBody>
      </p:sp>
      <p:sp>
        <p:nvSpPr>
          <p:cNvPr id="6" name="标题 2"/>
          <p:cNvSpPr>
            <a:spLocks noGrp="1"/>
          </p:cNvSpPr>
          <p:nvPr>
            <p:ph type="title"/>
          </p:nvPr>
        </p:nvSpPr>
        <p:spPr/>
        <p:txBody>
          <a:bodyPr>
            <a:normAutofit/>
          </a:bodyPr>
          <a:lstStyle/>
          <a:p>
            <a:r>
              <a:rPr lang="en-US" altLang="zh-CN" sz="2400"/>
              <a:t>3.3</a:t>
            </a:r>
            <a:r>
              <a:rPr lang="en-US" sz="2400"/>
              <a:t>.8 </a:t>
            </a:r>
            <a:r>
              <a:rPr sz="2400"/>
              <a:t>列表选择框</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928662" y="1689081"/>
            <a:ext cx="7429552" cy="954107"/>
          </a:xfrm>
        </p:spPr>
        <p:txBody>
          <a:bodyPr/>
          <a:lstStyle/>
          <a:p>
            <a:r>
              <a:rPr lang="en-US" sz="1400"/>
              <a:t>&lt;select name="</a:t>
            </a:r>
            <a:r>
              <a:rPr sz="1400"/>
              <a:t>…</a:t>
            </a:r>
            <a:r>
              <a:rPr lang="en-US" sz="1400"/>
              <a:t>" size="</a:t>
            </a:r>
            <a:r>
              <a:rPr sz="1400"/>
              <a:t>…</a:t>
            </a:r>
            <a:r>
              <a:rPr lang="en-US" sz="1400"/>
              <a:t>" multiple="multiple"&gt;</a:t>
            </a:r>
            <a:endParaRPr sz="1400"/>
          </a:p>
          <a:p>
            <a:r>
              <a:rPr lang="en-US" sz="1400"/>
              <a:t>   &lt;option value="</a:t>
            </a:r>
            <a:r>
              <a:rPr sz="1400"/>
              <a:t>…</a:t>
            </a:r>
            <a:r>
              <a:rPr lang="en-US" sz="1400"/>
              <a:t>" selected="selected"&gt;</a:t>
            </a:r>
            <a:r>
              <a:rPr sz="1400"/>
              <a:t>选项描述内容</a:t>
            </a:r>
            <a:r>
              <a:rPr lang="en-US" sz="1400"/>
              <a:t>&lt;/option&gt;</a:t>
            </a:r>
            <a:endParaRPr sz="1400"/>
          </a:p>
          <a:p>
            <a:r>
              <a:rPr lang="en-US" sz="1400"/>
              <a:t>    </a:t>
            </a:r>
            <a:r>
              <a:rPr sz="1400"/>
              <a:t>…</a:t>
            </a:r>
          </a:p>
          <a:p>
            <a:r>
              <a:rPr lang="en-US" sz="1400"/>
              <a:t>&lt;/select&gt;</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119</a:t>
            </a:fld>
            <a:endParaRPr lang="en-US" altLang="zh-CN"/>
          </a:p>
        </p:txBody>
      </p:sp>
      <p:sp>
        <p:nvSpPr>
          <p:cNvPr id="6" name="标题 2"/>
          <p:cNvSpPr>
            <a:spLocks noGrp="1"/>
          </p:cNvSpPr>
          <p:nvPr>
            <p:ph type="title"/>
          </p:nvPr>
        </p:nvSpPr>
        <p:spPr/>
        <p:txBody>
          <a:bodyPr>
            <a:normAutofit/>
          </a:bodyPr>
          <a:lstStyle/>
          <a:p>
            <a:r>
              <a:rPr lang="en-US" altLang="zh-CN" sz="2400"/>
              <a:t>3.3.8 </a:t>
            </a:r>
            <a:r>
              <a:rPr sz="2400"/>
              <a:t>列表选择框</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矩形 9"/>
          <p:cNvSpPr/>
          <p:nvPr/>
        </p:nvSpPr>
        <p:spPr>
          <a:xfrm>
            <a:off x="714348" y="785800"/>
            <a:ext cx="2313454" cy="338554"/>
          </a:xfrm>
          <a:prstGeom prst="rect">
            <a:avLst/>
          </a:prstGeom>
        </p:spPr>
        <p:txBody>
          <a:bodyPr wrap="none">
            <a:spAutoFit/>
          </a:bodyPr>
          <a:lstStyle/>
          <a:p>
            <a:r>
              <a:rPr lang="en-US" sz="1600" b="1"/>
              <a:t>&lt;select&gt;</a:t>
            </a:r>
            <a:r>
              <a:rPr lang="zh-CN" altLang="en-US" sz="1600" b="1"/>
              <a:t>标签的属性列表</a:t>
            </a:r>
          </a:p>
        </p:txBody>
      </p:sp>
      <p:graphicFrame>
        <p:nvGraphicFramePr>
          <p:cNvPr id="9" name="Group 96"/>
          <p:cNvGraphicFramePr>
            <a:graphicFrameLocks noGrp="1"/>
          </p:cNvGraphicFramePr>
          <p:nvPr/>
        </p:nvGraphicFramePr>
        <p:xfrm>
          <a:off x="857224" y="1142990"/>
          <a:ext cx="7143800" cy="1500198"/>
        </p:xfrm>
        <a:graphic>
          <a:graphicData uri="http://schemas.openxmlformats.org/drawingml/2006/table">
            <a:tbl>
              <a:tblPr/>
              <a:tblGrid>
                <a:gridCol w="1305117">
                  <a:extLst>
                    <a:ext uri="{9D8B030D-6E8A-4147-A177-3AD203B41FA5}">
                      <a16:colId xmlns:a16="http://schemas.microsoft.com/office/drawing/2014/main" val="20000"/>
                    </a:ext>
                  </a:extLst>
                </a:gridCol>
                <a:gridCol w="5838683">
                  <a:extLst>
                    <a:ext uri="{9D8B030D-6E8A-4147-A177-3AD203B41FA5}">
                      <a16:colId xmlns:a16="http://schemas.microsoft.com/office/drawing/2014/main" val="20001"/>
                    </a:ext>
                  </a:extLst>
                </a:gridCol>
              </a:tblGrid>
              <a:tr h="31045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45401">
                <a:tc>
                  <a:txBody>
                    <a:bodyPr/>
                    <a:lstStyle/>
                    <a:p>
                      <a:pPr algn="just">
                        <a:spcAft>
                          <a:spcPts val="0"/>
                        </a:spcAft>
                      </a:pPr>
                      <a:r>
                        <a:rPr lang="en-US" sz="1300" kern="1200" dirty="0">
                          <a:solidFill>
                            <a:schemeClr val="tx1"/>
                          </a:solidFill>
                          <a:latin typeface="微软雅黑" pitchFamily="34" charset="-122"/>
                          <a:ea typeface="微软雅黑" pitchFamily="34" charset="-122"/>
                          <a:cs typeface="+mn-cs"/>
                        </a:rPr>
                        <a:t>name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设置列表的名称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14000">
                <a:tc>
                  <a:txBody>
                    <a:bodyPr/>
                    <a:lstStyle/>
                    <a:p>
                      <a:pPr algn="just">
                        <a:spcAft>
                          <a:spcPts val="0"/>
                        </a:spcAft>
                      </a:pPr>
                      <a:r>
                        <a:rPr lang="en-US" sz="1300" kern="1200" dirty="0">
                          <a:solidFill>
                            <a:schemeClr val="tx1"/>
                          </a:solidFill>
                          <a:latin typeface="微软雅黑" pitchFamily="34" charset="-122"/>
                          <a:ea typeface="微软雅黑" pitchFamily="34" charset="-122"/>
                          <a:cs typeface="+mn-cs"/>
                        </a:rPr>
                        <a:t>size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设置列表中可见选项的数目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65173">
                <a:tc>
                  <a:txBody>
                    <a:bodyPr/>
                    <a:lstStyle/>
                    <a:p>
                      <a:pPr algn="just">
                        <a:spcAft>
                          <a:spcPts val="0"/>
                        </a:spcAft>
                      </a:pPr>
                      <a:r>
                        <a:rPr lang="en-US" sz="1300" kern="1200" dirty="0">
                          <a:solidFill>
                            <a:schemeClr val="tx1"/>
                          </a:solidFill>
                          <a:latin typeface="微软雅黑" pitchFamily="34" charset="-122"/>
                          <a:ea typeface="微软雅黑" pitchFamily="34" charset="-122"/>
                          <a:cs typeface="+mn-cs"/>
                        </a:rPr>
                        <a:t>multiple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设置列表是否可以选择多个选项</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65173">
                <a:tc>
                  <a:txBody>
                    <a:bodyPr/>
                    <a:lstStyle/>
                    <a:p>
                      <a:pPr algn="just">
                        <a:spcAft>
                          <a:spcPts val="0"/>
                        </a:spcAft>
                      </a:pPr>
                      <a:r>
                        <a:rPr lang="en-US" sz="1300" kern="1200" dirty="0">
                          <a:solidFill>
                            <a:schemeClr val="tx1"/>
                          </a:solidFill>
                          <a:latin typeface="微软雅黑" pitchFamily="34" charset="-122"/>
                          <a:ea typeface="微软雅黑" pitchFamily="34" charset="-122"/>
                          <a:cs typeface="+mn-cs"/>
                        </a:rPr>
                        <a:t>disabled</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设置列表是否被禁用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bl>
          </a:graphicData>
        </a:graphic>
      </p:graphicFrame>
      <p:sp>
        <p:nvSpPr>
          <p:cNvPr id="7" name="矩形 6"/>
          <p:cNvSpPr/>
          <p:nvPr/>
        </p:nvSpPr>
        <p:spPr>
          <a:xfrm>
            <a:off x="714348" y="2857502"/>
            <a:ext cx="2399183" cy="338554"/>
          </a:xfrm>
          <a:prstGeom prst="rect">
            <a:avLst/>
          </a:prstGeom>
        </p:spPr>
        <p:txBody>
          <a:bodyPr wrap="none">
            <a:spAutoFit/>
          </a:bodyPr>
          <a:lstStyle/>
          <a:p>
            <a:r>
              <a:rPr lang="en-US" sz="1600" b="1"/>
              <a:t>&lt;option&gt;</a:t>
            </a:r>
            <a:r>
              <a:rPr lang="zh-CN" altLang="en-US" sz="1600" b="1"/>
              <a:t>标签的属性列表</a:t>
            </a:r>
          </a:p>
        </p:txBody>
      </p:sp>
      <p:graphicFrame>
        <p:nvGraphicFramePr>
          <p:cNvPr id="8" name="Group 96"/>
          <p:cNvGraphicFramePr>
            <a:graphicFrameLocks noGrp="1"/>
          </p:cNvGraphicFramePr>
          <p:nvPr/>
        </p:nvGraphicFramePr>
        <p:xfrm>
          <a:off x="785786" y="3286130"/>
          <a:ext cx="7215238" cy="1428077"/>
        </p:xfrm>
        <a:graphic>
          <a:graphicData uri="http://schemas.openxmlformats.org/drawingml/2006/table">
            <a:tbl>
              <a:tblPr/>
              <a:tblGrid>
                <a:gridCol w="1387546">
                  <a:extLst>
                    <a:ext uri="{9D8B030D-6E8A-4147-A177-3AD203B41FA5}">
                      <a16:colId xmlns:a16="http://schemas.microsoft.com/office/drawing/2014/main" val="20000"/>
                    </a:ext>
                  </a:extLst>
                </a:gridCol>
                <a:gridCol w="5827692">
                  <a:extLst>
                    <a:ext uri="{9D8B030D-6E8A-4147-A177-3AD203B41FA5}">
                      <a16:colId xmlns:a16="http://schemas.microsoft.com/office/drawing/2014/main" val="20001"/>
                    </a:ext>
                  </a:extLst>
                </a:gridCol>
              </a:tblGrid>
              <a:tr h="35897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99392">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value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设置该项的值，如果选中该项，该项的值就将发送给服务器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63082">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selected</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当页面加载时，该项是否被选中</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06624">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disabled</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该项在首次加载时被禁用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1428728" y="1142990"/>
            <a:ext cx="6715172" cy="1571636"/>
          </a:xfrm>
        </p:spPr>
        <p:txBody>
          <a:bodyPr/>
          <a:lstStyle/>
          <a:p>
            <a:pPr lvl="1"/>
            <a:r>
              <a:rPr kumimoji="0" lang="en-US" altLang="zh-CN" sz="1600" b="1" i="1">
                <a:latin typeface="Adobe 宋体 Std L" pitchFamily="18" charset="-122"/>
                <a:ea typeface="Adobe 宋体 Std L" pitchFamily="18" charset="-122"/>
                <a:cs typeface="华文细黑" pitchFamily="2" charset="-122"/>
              </a:rPr>
              <a:t>  </a:t>
            </a:r>
            <a:r>
              <a:rPr kumimoji="0" lang="en-US" altLang="zh-CN" sz="1600" b="1" i="1" err="1">
                <a:latin typeface="Adobe 宋体 Std L" pitchFamily="18" charset="-122"/>
                <a:ea typeface="Adobe 宋体 Std L" pitchFamily="18" charset="-122"/>
                <a:cs typeface="华文细黑" pitchFamily="2" charset="-122"/>
              </a:rPr>
              <a:t>HTML</a:t>
            </a:r>
            <a:r>
              <a:rPr kumimoji="0" lang="en-US" altLang="en-US" sz="1600" b="1" i="1" err="1">
                <a:latin typeface="Adobe 宋体 Std L" pitchFamily="18" charset="-122"/>
                <a:ea typeface="Adobe 宋体 Std L" pitchFamily="18" charset="-122"/>
                <a:cs typeface="华文细黑" pitchFamily="2" charset="-122"/>
              </a:rPr>
              <a:t>不区分大小写，而</a:t>
            </a:r>
            <a:r>
              <a:rPr kumimoji="0" lang="en-US" altLang="zh-CN" sz="1600" b="1" i="1" err="1">
                <a:latin typeface="Adobe 宋体 Std L" pitchFamily="18" charset="-122"/>
                <a:ea typeface="Adobe 宋体 Std L" pitchFamily="18" charset="-122"/>
                <a:cs typeface="华文细黑" pitchFamily="2" charset="-122"/>
              </a:rPr>
              <a:t>XHTML</a:t>
            </a:r>
            <a:r>
              <a:rPr kumimoji="0" lang="en-US" altLang="en-US" sz="1600" b="1" i="1" err="1">
                <a:latin typeface="Adobe 宋体 Std L" pitchFamily="18" charset="-122"/>
                <a:ea typeface="Adobe 宋体 Std L" pitchFamily="18" charset="-122"/>
                <a:cs typeface="华文细黑" pitchFamily="2" charset="-122"/>
              </a:rPr>
              <a:t>区分大小写</a:t>
            </a:r>
            <a:r>
              <a:rPr kumimoji="0" lang="en-US" altLang="en-US" sz="1600" b="1" i="1">
                <a:latin typeface="Adobe 宋体 Std L" pitchFamily="18" charset="-122"/>
                <a:ea typeface="Adobe 宋体 Std L" pitchFamily="18" charset="-122"/>
                <a:cs typeface="华文细黑" pitchFamily="2" charset="-122"/>
              </a:rPr>
              <a:t>；</a:t>
            </a:r>
          </a:p>
          <a:p>
            <a:pPr lvl="1"/>
            <a:r>
              <a:rPr kumimoji="0" lang="en-US" altLang="en-US" sz="1600" b="1" i="1">
                <a:latin typeface="Adobe 宋体 Std L" pitchFamily="18" charset="-122"/>
                <a:ea typeface="Adobe 宋体 Std L" pitchFamily="18" charset="-122"/>
                <a:cs typeface="华文细黑" pitchFamily="2" charset="-122"/>
              </a:rPr>
              <a:t>  HTML</a:t>
            </a:r>
            <a:r>
              <a:rPr kumimoji="0" lang="zh-CN" altLang="en-US" sz="1600" b="1" i="1">
                <a:latin typeface="Adobe 宋体 Std L" pitchFamily="18" charset="-122"/>
                <a:ea typeface="Adobe 宋体 Std L" pitchFamily="18" charset="-122"/>
                <a:cs typeface="华文细黑" pitchFamily="2" charset="-122"/>
              </a:rPr>
              <a:t>标签的属性与属性值；</a:t>
            </a:r>
            <a:endParaRPr kumimoji="0" lang="en-US" altLang="en-US" sz="1600" b="1" i="1">
              <a:latin typeface="Adobe 宋体 Std L" pitchFamily="18" charset="-122"/>
              <a:ea typeface="Adobe 宋体 Std L" pitchFamily="18" charset="-122"/>
              <a:cs typeface="华文细黑" pitchFamily="2" charset="-122"/>
            </a:endParaRPr>
          </a:p>
          <a:p>
            <a:pPr lvl="1"/>
            <a:r>
              <a:rPr kumimoji="0" lang="en-US" altLang="en-US" sz="1600" b="1" i="1">
                <a:latin typeface="Adobe 宋体 Std L" pitchFamily="18" charset="-122"/>
                <a:ea typeface="Adobe 宋体 Std L" pitchFamily="18" charset="-122"/>
                <a:cs typeface="华文细黑" pitchFamily="2" charset="-122"/>
              </a:rPr>
              <a:t>  HTML</a:t>
            </a:r>
            <a:r>
              <a:rPr kumimoji="0" lang="zh-CN" altLang="en-US" sz="1600" b="1" i="1">
                <a:latin typeface="Adobe 宋体 Std L" pitchFamily="18" charset="-122"/>
                <a:ea typeface="Adobe 宋体 Std L" pitchFamily="18" charset="-122"/>
                <a:cs typeface="华文细黑" pitchFamily="2" charset="-122"/>
              </a:rPr>
              <a:t>中的空格；       </a:t>
            </a:r>
            <a:r>
              <a:rPr kumimoji="0" lang="en-US" altLang="zh-CN" sz="1600" b="1" i="1">
                <a:latin typeface="Adobe 宋体 Std L" pitchFamily="18" charset="-122"/>
                <a:ea typeface="Adobe 宋体 Std L" pitchFamily="18" charset="-122"/>
                <a:cs typeface="华文细黑" pitchFamily="2" charset="-122"/>
              </a:rPr>
              <a:t>&amp;</a:t>
            </a:r>
            <a:r>
              <a:rPr kumimoji="0" lang="en-US" altLang="zh-CN" sz="1600" b="1" i="1" err="1">
                <a:latin typeface="Adobe 宋体 Std L" pitchFamily="18" charset="-122"/>
                <a:ea typeface="Adobe 宋体 Std L" pitchFamily="18" charset="-122"/>
                <a:cs typeface="华文细黑" pitchFamily="2" charset="-122"/>
              </a:rPr>
              <a:t>nbsp</a:t>
            </a:r>
            <a:r>
              <a:rPr kumimoji="0" lang="en-US" altLang="zh-CN" sz="1600" b="1" i="1">
                <a:latin typeface="Adobe 宋体 Std L" pitchFamily="18" charset="-122"/>
                <a:ea typeface="Adobe 宋体 Std L" pitchFamily="18" charset="-122"/>
                <a:cs typeface="华文细黑" pitchFamily="2" charset="-122"/>
              </a:rPr>
              <a:t>;</a:t>
            </a:r>
            <a:endParaRPr kumimoji="0" lang="en-US" altLang="en-US" sz="1600" b="1" i="1">
              <a:latin typeface="Adobe 宋体 Std L" pitchFamily="18" charset="-122"/>
              <a:ea typeface="Adobe 宋体 Std L" pitchFamily="18" charset="-122"/>
              <a:cs typeface="华文细黑" pitchFamily="2" charset="-122"/>
            </a:endParaRPr>
          </a:p>
          <a:p>
            <a:pPr lvl="1"/>
            <a:r>
              <a:rPr kumimoji="0" lang="en-US" altLang="en-US" sz="1600" b="1" i="1">
                <a:latin typeface="Adobe 宋体 Std L" pitchFamily="18" charset="-122"/>
                <a:ea typeface="Adobe 宋体 Std L" pitchFamily="18" charset="-122"/>
                <a:cs typeface="华文细黑" pitchFamily="2" charset="-122"/>
              </a:rPr>
              <a:t>  HTML</a:t>
            </a:r>
            <a:r>
              <a:rPr kumimoji="0" lang="zh-CN" altLang="en-US" sz="1600" b="1" i="1">
                <a:latin typeface="Adobe 宋体 Std L" pitchFamily="18" charset="-122"/>
                <a:ea typeface="Adobe 宋体 Std L" pitchFamily="18" charset="-122"/>
                <a:cs typeface="华文细黑" pitchFamily="2" charset="-122"/>
              </a:rPr>
              <a:t>中的注释；</a:t>
            </a:r>
          </a:p>
          <a:p>
            <a:pPr lvl="1"/>
            <a:r>
              <a:rPr kumimoji="0" lang="en-US" altLang="en-US" sz="1600" b="1" i="1">
                <a:latin typeface="Adobe 宋体 Std L" pitchFamily="18" charset="-122"/>
                <a:ea typeface="Adobe 宋体 Std L" pitchFamily="18" charset="-122"/>
                <a:cs typeface="华文细黑" pitchFamily="2" charset="-122"/>
              </a:rPr>
              <a:t>  </a:t>
            </a:r>
            <a:r>
              <a:rPr kumimoji="0" lang="en-US" altLang="en-US" sz="1600" b="1" i="1" err="1">
                <a:latin typeface="Adobe 宋体 Std L" pitchFamily="18" charset="-122"/>
                <a:ea typeface="Adobe 宋体 Std L" pitchFamily="18" charset="-122"/>
                <a:cs typeface="华文细黑" pitchFamily="2" charset="-122"/>
              </a:rPr>
              <a:t>标签可以嵌套使用</a:t>
            </a:r>
            <a:r>
              <a:rPr kumimoji="0" lang="en-US" altLang="en-US" sz="1600" b="1" i="1">
                <a:latin typeface="Adobe 宋体 Std L" pitchFamily="18" charset="-122"/>
                <a:ea typeface="Adobe 宋体 Std L" pitchFamily="18" charset="-122"/>
                <a:cs typeface="华文细黑" pitchFamily="2" charset="-122"/>
              </a:rPr>
              <a:t>。</a:t>
            </a:r>
            <a:endParaRPr sz="1600">
              <a:latin typeface="Times New Roman" pitchFamily="18" charset="0"/>
              <a:cs typeface="Times New Roman" pitchFamily="18" charset="0"/>
            </a:endParaRPr>
          </a:p>
        </p:txBody>
      </p:sp>
      <p:sp>
        <p:nvSpPr>
          <p:cNvPr id="5" name="标题 2"/>
          <p:cNvSpPr>
            <a:spLocks noGrp="1"/>
          </p:cNvSpPr>
          <p:nvPr>
            <p:ph type="title"/>
          </p:nvPr>
        </p:nvSpPr>
        <p:spPr/>
        <p:txBody>
          <a:bodyPr>
            <a:normAutofit fontScale="90000"/>
          </a:bodyPr>
          <a:lstStyle/>
          <a:p>
            <a:r>
              <a:rPr lang="en-US" altLang="zh-CN" sz="2500"/>
              <a:t>1.2.3  </a:t>
            </a:r>
            <a:r>
              <a:rPr sz="2500"/>
              <a:t>编写</a:t>
            </a:r>
            <a:r>
              <a:rPr lang="en-US" altLang="zh-CN" sz="2500"/>
              <a:t>HTML</a:t>
            </a:r>
            <a:r>
              <a:rPr sz="2500"/>
              <a:t>文件的注意事项</a:t>
            </a:r>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a:t>
            </a:fld>
            <a:endParaRPr lang="en-US" altLang="zh-C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440092" y="614375"/>
            <a:ext cx="6072204" cy="4493538"/>
          </a:xfrm>
        </p:spPr>
        <p:txBody>
          <a:bodyPr/>
          <a:lstStyle/>
          <a:p>
            <a:r>
              <a:rPr lang="en-US" sz="1300"/>
              <a:t>&lt;form &gt;</a:t>
            </a:r>
            <a:r>
              <a:rPr sz="1300"/>
              <a:t>请选择国家：</a:t>
            </a:r>
          </a:p>
          <a:p>
            <a:r>
              <a:rPr lang="en-US" sz="1300"/>
              <a:t>    </a:t>
            </a:r>
            <a:r>
              <a:rPr lang="en-US" sz="1300" b="1"/>
              <a:t>&lt;select name="country" &gt;</a:t>
            </a:r>
          </a:p>
          <a:p>
            <a:r>
              <a:rPr lang="en-US" altLang="zh-CN" sz="1300"/>
              <a:t> &lt;option&gt;-</a:t>
            </a:r>
            <a:r>
              <a:rPr lang="zh-CN" altLang="en-US" sz="1300"/>
              <a:t>请选择</a:t>
            </a:r>
            <a:r>
              <a:rPr lang="en-US" altLang="zh-CN" sz="1300"/>
              <a:t>-&lt;/option&gt;</a:t>
            </a:r>
            <a:endParaRPr sz="1300"/>
          </a:p>
          <a:p>
            <a:r>
              <a:rPr lang="en-US" sz="1300"/>
              <a:t>        &lt;option&gt;</a:t>
            </a:r>
            <a:r>
              <a:rPr sz="1300"/>
              <a:t>中国</a:t>
            </a:r>
            <a:r>
              <a:rPr lang="en-US" sz="1300"/>
              <a:t>&lt;/option&gt;</a:t>
            </a:r>
            <a:endParaRPr sz="1300"/>
          </a:p>
          <a:p>
            <a:r>
              <a:rPr lang="en-US" sz="1300"/>
              <a:t>        &lt;option&gt;</a:t>
            </a:r>
            <a:r>
              <a:rPr sz="1300"/>
              <a:t>俄罗斯</a:t>
            </a:r>
            <a:r>
              <a:rPr lang="en-US" sz="1300"/>
              <a:t>&lt;/option&gt;</a:t>
            </a:r>
            <a:endParaRPr sz="1300"/>
          </a:p>
          <a:p>
            <a:r>
              <a:rPr lang="en-US" sz="1300"/>
              <a:t>        &lt;option&gt;</a:t>
            </a:r>
            <a:r>
              <a:rPr sz="1300"/>
              <a:t>英国</a:t>
            </a:r>
            <a:r>
              <a:rPr lang="en-US" sz="1300"/>
              <a:t>&lt;/option&gt;</a:t>
            </a:r>
            <a:endParaRPr sz="1300"/>
          </a:p>
          <a:p>
            <a:r>
              <a:rPr lang="en-US" sz="1300"/>
              <a:t>    </a:t>
            </a:r>
            <a:r>
              <a:rPr lang="en-US" sz="1300" b="1"/>
              <a:t>&lt;/select&gt;</a:t>
            </a:r>
            <a:endParaRPr sz="1300"/>
          </a:p>
          <a:p>
            <a:r>
              <a:rPr lang="en-US" sz="1300"/>
              <a:t>    &lt;</a:t>
            </a:r>
            <a:r>
              <a:rPr lang="en-US" sz="1300" err="1"/>
              <a:t>br</a:t>
            </a:r>
            <a:r>
              <a:rPr lang="en-US" sz="1300"/>
              <a:t>/&gt;&lt;</a:t>
            </a:r>
            <a:r>
              <a:rPr lang="en-US" sz="1300" err="1"/>
              <a:t>br</a:t>
            </a:r>
            <a:r>
              <a:rPr lang="en-US" sz="1300"/>
              <a:t>/&gt;</a:t>
            </a:r>
            <a:r>
              <a:rPr sz="1300"/>
              <a:t>请选择省份：</a:t>
            </a:r>
          </a:p>
          <a:p>
            <a:r>
              <a:rPr lang="en-US" sz="1300"/>
              <a:t>    &lt;select name="province"</a:t>
            </a:r>
            <a:r>
              <a:rPr lang="en-US" sz="1300" b="1"/>
              <a:t> size="4" multiple="multiple"</a:t>
            </a:r>
            <a:r>
              <a:rPr lang="en-US" sz="1300"/>
              <a:t>&gt;</a:t>
            </a:r>
            <a:endParaRPr sz="1300"/>
          </a:p>
          <a:p>
            <a:r>
              <a:rPr lang="en-US" sz="1300"/>
              <a:t>        &lt;option value="SD"&gt;</a:t>
            </a:r>
            <a:r>
              <a:rPr sz="1300"/>
              <a:t>山东</a:t>
            </a:r>
            <a:r>
              <a:rPr lang="en-US" sz="1300"/>
              <a:t>&lt;/option&gt;</a:t>
            </a:r>
            <a:endParaRPr sz="1300"/>
          </a:p>
          <a:p>
            <a:r>
              <a:rPr lang="en-US" sz="1300"/>
              <a:t>        &lt;option value="NMG"&gt;</a:t>
            </a:r>
            <a:r>
              <a:rPr sz="1300"/>
              <a:t>内蒙古</a:t>
            </a:r>
            <a:r>
              <a:rPr lang="en-US" sz="1300"/>
              <a:t>&lt;/option&gt;</a:t>
            </a:r>
            <a:endParaRPr sz="1300"/>
          </a:p>
          <a:p>
            <a:r>
              <a:rPr lang="en-US" sz="1300"/>
              <a:t>        &lt;option value="TW" disabled&gt;</a:t>
            </a:r>
            <a:r>
              <a:rPr sz="1300"/>
              <a:t>台湾</a:t>
            </a:r>
            <a:r>
              <a:rPr lang="en-US" sz="1300"/>
              <a:t>&lt;/option&gt;</a:t>
            </a:r>
            <a:endParaRPr sz="1300"/>
          </a:p>
          <a:p>
            <a:r>
              <a:rPr lang="en-US" sz="1300"/>
              <a:t>        &lt;option value="SX"&gt;</a:t>
            </a:r>
            <a:r>
              <a:rPr sz="1300"/>
              <a:t>山西</a:t>
            </a:r>
            <a:r>
              <a:rPr lang="en-US" sz="1300"/>
              <a:t>&lt;/option&gt;</a:t>
            </a:r>
            <a:endParaRPr sz="1300"/>
          </a:p>
          <a:p>
            <a:r>
              <a:rPr lang="en-US" sz="1300"/>
              <a:t>        &lt;option value="HN"&gt;</a:t>
            </a:r>
            <a:r>
              <a:rPr sz="1300"/>
              <a:t>湖南</a:t>
            </a:r>
            <a:r>
              <a:rPr lang="en-US" sz="1300"/>
              <a:t>&lt;/option&gt;</a:t>
            </a:r>
            <a:endParaRPr sz="1300"/>
          </a:p>
          <a:p>
            <a:r>
              <a:rPr lang="en-US" sz="1300"/>
              <a:t>    &lt;/select&gt;</a:t>
            </a:r>
            <a:endParaRPr sz="1300"/>
          </a:p>
          <a:p>
            <a:r>
              <a:rPr lang="en-US" sz="1300"/>
              <a:t>    &lt;</a:t>
            </a:r>
            <a:r>
              <a:rPr lang="en-US" sz="1300" err="1"/>
              <a:t>br</a:t>
            </a:r>
            <a:r>
              <a:rPr lang="en-US" sz="1300"/>
              <a:t>/&gt;&lt;</a:t>
            </a:r>
            <a:r>
              <a:rPr lang="en-US" sz="1300" err="1"/>
              <a:t>br</a:t>
            </a:r>
            <a:r>
              <a:rPr lang="en-US" sz="1300"/>
              <a:t>/&gt;</a:t>
            </a:r>
            <a:r>
              <a:rPr sz="1300"/>
              <a:t>请选择城市：</a:t>
            </a:r>
          </a:p>
          <a:p>
            <a:r>
              <a:rPr lang="en-US" sz="1300"/>
              <a:t>    &lt;select name="city" &gt; </a:t>
            </a:r>
            <a:endParaRPr sz="1300"/>
          </a:p>
          <a:p>
            <a:r>
              <a:rPr lang="en-US" sz="1300"/>
              <a:t>        &lt;option value="BJ"&gt;</a:t>
            </a:r>
            <a:r>
              <a:rPr sz="1300"/>
              <a:t>北京</a:t>
            </a:r>
            <a:r>
              <a:rPr lang="en-US" sz="1300"/>
              <a:t>&lt;/option&gt;</a:t>
            </a:r>
            <a:endParaRPr sz="1300"/>
          </a:p>
          <a:p>
            <a:r>
              <a:rPr lang="en-US" sz="1300"/>
              <a:t>        &lt;option value="SH"&gt;</a:t>
            </a:r>
            <a:r>
              <a:rPr sz="1300"/>
              <a:t>上海</a:t>
            </a:r>
            <a:r>
              <a:rPr lang="en-US" sz="1300"/>
              <a:t>&lt;/option&gt;</a:t>
            </a:r>
            <a:endParaRPr sz="1300"/>
          </a:p>
          <a:p>
            <a:r>
              <a:rPr lang="en-US" sz="1300"/>
              <a:t>        &lt;option value="QD" </a:t>
            </a:r>
            <a:r>
              <a:rPr lang="en-US" sz="1300" b="1"/>
              <a:t>selected="selected"</a:t>
            </a:r>
            <a:r>
              <a:rPr lang="en-US" sz="1300"/>
              <a:t>&gt;</a:t>
            </a:r>
            <a:r>
              <a:rPr sz="1300"/>
              <a:t>青岛</a:t>
            </a:r>
            <a:r>
              <a:rPr lang="en-US" sz="1300"/>
              <a:t>&lt;/option&gt;</a:t>
            </a:r>
            <a:endParaRPr sz="1300"/>
          </a:p>
          <a:p>
            <a:r>
              <a:rPr lang="en-US" sz="1300"/>
              <a:t>    &lt;/select&gt;</a:t>
            </a:r>
            <a:endParaRPr sz="1300"/>
          </a:p>
          <a:p>
            <a:r>
              <a:rPr lang="en-US" sz="1300"/>
              <a:t>&lt;/form&gt;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120</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3.3.8 </a:t>
            </a:r>
            <a:r>
              <a:rPr sz="2400"/>
              <a:t>列表选择框</a:t>
            </a:r>
            <a:endParaRPr lang="en-US" sz="2500"/>
          </a:p>
        </p:txBody>
      </p:sp>
      <p:pic>
        <p:nvPicPr>
          <p:cNvPr id="12" name="图片 11" descr="C:\Users\ADMINI~1\AppData\Local\Temp\SNAGHTMLa908655.PNG"/>
          <p:cNvPicPr>
            <a:picLocks noChangeAspect="1"/>
          </p:cNvPicPr>
          <p:nvPr/>
        </p:nvPicPr>
        <p:blipFill>
          <a:blip r:embed="rId3"/>
          <a:stretch>
            <a:fillRect/>
          </a:stretch>
        </p:blipFill>
        <p:spPr bwMode="auto">
          <a:xfrm>
            <a:off x="5715008" y="2444182"/>
            <a:ext cx="3184838" cy="250237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sz="1400"/>
              <a:t>在一个列表选择框中，可以将列表项分为多组，使描述更加清晰。</a:t>
            </a:r>
            <a:endParaRPr sz="1400"/>
          </a:p>
          <a:p>
            <a:r>
              <a:rPr lang="zh-CN" sz="1400"/>
              <a:t>HTML</a:t>
            </a:r>
            <a:r>
              <a:rPr lang="zh-CN" altLang="en-US" sz="1400"/>
              <a:t>中提供了</a:t>
            </a:r>
            <a:r>
              <a:rPr lang="zh-CN" sz="1400"/>
              <a:t>&lt;optgroup&gt;</a:t>
            </a:r>
            <a:r>
              <a:rPr lang="zh-CN" altLang="en-US" sz="1400"/>
              <a:t>标签，用于对列表项进行分组；</a:t>
            </a:r>
            <a:endParaRPr sz="1400"/>
          </a:p>
          <a:p>
            <a:r>
              <a:rPr lang="zh-CN" altLang="en-US" sz="1400"/>
              <a:t>该标签的</a:t>
            </a:r>
            <a:r>
              <a:rPr lang="zh-CN" sz="1400"/>
              <a:t>label</a:t>
            </a:r>
            <a:r>
              <a:rPr lang="zh-CN" altLang="en-US" sz="1400"/>
              <a:t>属性用于指定每个分组的名称，且分组名不能被选择；</a:t>
            </a:r>
            <a:endParaRPr sz="1400"/>
          </a:p>
          <a:p>
            <a:r>
              <a:rPr lang="zh-CN" sz="1400"/>
              <a:t>disabled</a:t>
            </a:r>
            <a:r>
              <a:rPr lang="zh-CN" altLang="en-US" sz="1400"/>
              <a:t>属性用于设置该分组是否被禁用。</a:t>
            </a:r>
            <a:endParaRPr lang="zh-CN" sz="1400"/>
          </a:p>
          <a:p>
            <a:pPr>
              <a:buNone/>
            </a:pPr>
            <a:endParaRPr sz="1600"/>
          </a:p>
          <a:p>
            <a:endParaRPr sz="1600"/>
          </a:p>
          <a:p>
            <a:endParaRPr sz="1600"/>
          </a:p>
          <a:p>
            <a:endParaRPr sz="1600"/>
          </a:p>
          <a:p>
            <a:endParaRPr sz="1600"/>
          </a:p>
          <a:p>
            <a:endParaRPr sz="1600"/>
          </a:p>
          <a:p>
            <a:endParaRPr sz="1600"/>
          </a:p>
          <a:p>
            <a:pPr>
              <a:buNone/>
            </a:pPr>
            <a:endParaRPr sz="16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121</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3.3.8 </a:t>
            </a:r>
            <a:r>
              <a:rPr sz="2400"/>
              <a:t>列表选择框</a:t>
            </a:r>
            <a:endParaRPr lang="en-US" sz="25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428596" y="792856"/>
            <a:ext cx="7143800" cy="4207786"/>
          </a:xfrm>
        </p:spPr>
        <p:txBody>
          <a:bodyPr/>
          <a:lstStyle/>
          <a:p>
            <a:r>
              <a:rPr lang="en-US" sz="1300"/>
              <a:t>&lt;form &gt;</a:t>
            </a:r>
            <a:endParaRPr sz="1300"/>
          </a:p>
          <a:p>
            <a:r>
              <a:rPr lang="en-US" sz="1300"/>
              <a:t>    </a:t>
            </a:r>
            <a:r>
              <a:rPr sz="1300"/>
              <a:t>请选择日期：</a:t>
            </a:r>
          </a:p>
          <a:p>
            <a:r>
              <a:rPr lang="en-US" sz="1300"/>
              <a:t>    &lt;select name="day" &gt;</a:t>
            </a:r>
            <a:endParaRPr sz="1300"/>
          </a:p>
          <a:p>
            <a:r>
              <a:rPr lang="en-US" sz="1300"/>
              <a:t>        </a:t>
            </a:r>
            <a:r>
              <a:rPr lang="en-US" sz="1300" b="1"/>
              <a:t>&lt;</a:t>
            </a:r>
            <a:r>
              <a:rPr lang="en-US" sz="1300" b="1" err="1"/>
              <a:t>optgroup</a:t>
            </a:r>
            <a:r>
              <a:rPr lang="en-US" sz="1300" b="1"/>
              <a:t> label="--</a:t>
            </a:r>
            <a:r>
              <a:rPr sz="1300" b="1"/>
              <a:t>工作日</a:t>
            </a:r>
            <a:r>
              <a:rPr lang="en-US" sz="1300" b="1"/>
              <a:t>--"&gt;</a:t>
            </a:r>
            <a:endParaRPr sz="1300"/>
          </a:p>
          <a:p>
            <a:r>
              <a:rPr lang="en-US" sz="1300"/>
              <a:t>            &lt;option value="</a:t>
            </a:r>
            <a:r>
              <a:rPr lang="en-US" sz="1300" err="1"/>
              <a:t>monday</a:t>
            </a:r>
            <a:r>
              <a:rPr lang="en-US" sz="1300"/>
              <a:t>"&gt;</a:t>
            </a:r>
            <a:r>
              <a:rPr sz="1300"/>
              <a:t>星期一</a:t>
            </a:r>
            <a:r>
              <a:rPr lang="en-US" sz="1300"/>
              <a:t>&lt;/option&gt;</a:t>
            </a:r>
            <a:endParaRPr sz="1300"/>
          </a:p>
          <a:p>
            <a:r>
              <a:rPr lang="en-US" sz="1300"/>
              <a:t>            &lt;option value="</a:t>
            </a:r>
            <a:r>
              <a:rPr lang="en-US" sz="1300" err="1"/>
              <a:t>tuesday</a:t>
            </a:r>
            <a:r>
              <a:rPr lang="en-US" sz="1300"/>
              <a:t>"&gt;</a:t>
            </a:r>
            <a:r>
              <a:rPr sz="1300"/>
              <a:t>星期二</a:t>
            </a:r>
            <a:r>
              <a:rPr lang="en-US" sz="1300"/>
              <a:t>&lt;/option&gt;</a:t>
            </a:r>
            <a:endParaRPr sz="1300"/>
          </a:p>
          <a:p>
            <a:r>
              <a:rPr lang="en-US" sz="1300"/>
              <a:t>            &lt;option value="</a:t>
            </a:r>
            <a:r>
              <a:rPr lang="en-US" sz="1300" err="1"/>
              <a:t>wednesday</a:t>
            </a:r>
            <a:r>
              <a:rPr lang="en-US" sz="1300"/>
              <a:t>"&gt;</a:t>
            </a:r>
            <a:r>
              <a:rPr sz="1300"/>
              <a:t>星期三</a:t>
            </a:r>
            <a:r>
              <a:rPr lang="en-US" sz="1300"/>
              <a:t>&lt;/option&gt;</a:t>
            </a:r>
            <a:endParaRPr sz="1300"/>
          </a:p>
          <a:p>
            <a:r>
              <a:rPr lang="en-US" sz="1300"/>
              <a:t>            &lt;option value="</a:t>
            </a:r>
            <a:r>
              <a:rPr lang="en-US" sz="1300" err="1"/>
              <a:t>thursday</a:t>
            </a:r>
            <a:r>
              <a:rPr lang="en-US" sz="1300"/>
              <a:t>"&gt;</a:t>
            </a:r>
            <a:r>
              <a:rPr sz="1300"/>
              <a:t>星期四</a:t>
            </a:r>
            <a:r>
              <a:rPr lang="en-US" sz="1300"/>
              <a:t>&lt;/option&gt;</a:t>
            </a:r>
            <a:endParaRPr sz="1300"/>
          </a:p>
          <a:p>
            <a:r>
              <a:rPr lang="en-US" sz="1300"/>
              <a:t>            &lt;option value="</a:t>
            </a:r>
            <a:r>
              <a:rPr lang="en-US" sz="1300" err="1"/>
              <a:t>friday</a:t>
            </a:r>
            <a:r>
              <a:rPr lang="en-US" sz="1300"/>
              <a:t>"&gt;</a:t>
            </a:r>
            <a:r>
              <a:rPr sz="1300"/>
              <a:t>星期五</a:t>
            </a:r>
            <a:r>
              <a:rPr lang="en-US" sz="1300"/>
              <a:t>&lt;/option&gt;</a:t>
            </a:r>
            <a:endParaRPr sz="1300"/>
          </a:p>
          <a:p>
            <a:r>
              <a:rPr lang="en-US" sz="1300"/>
              <a:t>        </a:t>
            </a:r>
            <a:r>
              <a:rPr lang="en-US" sz="1300" b="1"/>
              <a:t>&lt;/</a:t>
            </a:r>
            <a:r>
              <a:rPr lang="en-US" sz="1300" b="1" err="1"/>
              <a:t>optgroup</a:t>
            </a:r>
            <a:r>
              <a:rPr lang="en-US" sz="1300" b="1"/>
              <a:t>&gt;</a:t>
            </a:r>
            <a:endParaRPr sz="1300"/>
          </a:p>
          <a:p>
            <a:r>
              <a:rPr lang="en-US" sz="1300"/>
              <a:t>        &lt;</a:t>
            </a:r>
            <a:r>
              <a:rPr lang="en-US" sz="1300" err="1"/>
              <a:t>optgroup</a:t>
            </a:r>
            <a:r>
              <a:rPr lang="en-US" sz="1300"/>
              <a:t> label="--</a:t>
            </a:r>
            <a:r>
              <a:rPr sz="1300"/>
              <a:t>休息日</a:t>
            </a:r>
            <a:r>
              <a:rPr lang="en-US" sz="1300"/>
              <a:t>--"&gt;</a:t>
            </a:r>
            <a:endParaRPr sz="1300"/>
          </a:p>
          <a:p>
            <a:r>
              <a:rPr lang="en-US" sz="1300"/>
              <a:t>            &lt;option value="</a:t>
            </a:r>
            <a:r>
              <a:rPr lang="en-US" sz="1300" err="1"/>
              <a:t>saturday</a:t>
            </a:r>
            <a:r>
              <a:rPr lang="en-US" sz="1300"/>
              <a:t>"&gt;</a:t>
            </a:r>
            <a:r>
              <a:rPr sz="1300"/>
              <a:t>星期六</a:t>
            </a:r>
            <a:r>
              <a:rPr lang="en-US" sz="1300"/>
              <a:t>&lt;/option&gt;</a:t>
            </a:r>
            <a:endParaRPr sz="1300"/>
          </a:p>
          <a:p>
            <a:r>
              <a:rPr lang="en-US" sz="1300"/>
              <a:t>            &lt;option value="</a:t>
            </a:r>
            <a:r>
              <a:rPr lang="en-US" sz="1300" err="1"/>
              <a:t>sunday</a:t>
            </a:r>
            <a:r>
              <a:rPr lang="en-US" sz="1300"/>
              <a:t>"&gt;</a:t>
            </a:r>
            <a:r>
              <a:rPr sz="1300"/>
              <a:t>星期天</a:t>
            </a:r>
            <a:r>
              <a:rPr lang="en-US" sz="1300"/>
              <a:t>&lt;/option&gt;</a:t>
            </a:r>
            <a:endParaRPr sz="1300"/>
          </a:p>
          <a:p>
            <a:r>
              <a:rPr lang="en-US" sz="1300"/>
              <a:t>        &lt;/</a:t>
            </a:r>
            <a:r>
              <a:rPr lang="en-US" sz="1300" err="1"/>
              <a:t>optgroup</a:t>
            </a:r>
            <a:r>
              <a:rPr lang="en-US" sz="1300"/>
              <a:t>&gt;</a:t>
            </a:r>
            <a:endParaRPr sz="1300"/>
          </a:p>
          <a:p>
            <a:r>
              <a:rPr lang="en-US" sz="1300"/>
              <a:t>        &lt;</a:t>
            </a:r>
            <a:r>
              <a:rPr lang="en-US" sz="1300" err="1"/>
              <a:t>optgroup</a:t>
            </a:r>
            <a:r>
              <a:rPr lang="en-US" sz="1300"/>
              <a:t> label="--</a:t>
            </a:r>
            <a:r>
              <a:rPr sz="1300"/>
              <a:t>节假日</a:t>
            </a:r>
            <a:r>
              <a:rPr lang="en-US" sz="1300"/>
              <a:t>--" </a:t>
            </a:r>
            <a:r>
              <a:rPr lang="en-US" sz="1300" b="1"/>
              <a:t>disabled="disabled"</a:t>
            </a:r>
            <a:r>
              <a:rPr lang="en-US" sz="1300"/>
              <a:t> &gt;</a:t>
            </a:r>
            <a:endParaRPr sz="1300"/>
          </a:p>
          <a:p>
            <a:r>
              <a:rPr lang="en-US" sz="1300"/>
              <a:t>            &lt;option value="</a:t>
            </a:r>
            <a:r>
              <a:rPr lang="en-US" sz="1300" err="1"/>
              <a:t>NewYear</a:t>
            </a:r>
            <a:r>
              <a:rPr lang="en-US" sz="1300"/>
              <a:t>"&gt;</a:t>
            </a:r>
            <a:r>
              <a:rPr sz="1300"/>
              <a:t>春节</a:t>
            </a:r>
            <a:r>
              <a:rPr lang="en-US" sz="1300"/>
              <a:t>&lt;/option&gt;</a:t>
            </a:r>
            <a:endParaRPr sz="1300"/>
          </a:p>
          <a:p>
            <a:r>
              <a:rPr lang="en-US" sz="1300"/>
              <a:t>            &lt;option value="</a:t>
            </a:r>
            <a:r>
              <a:rPr lang="en-US" sz="1300" err="1"/>
              <a:t>MayDay</a:t>
            </a:r>
            <a:r>
              <a:rPr lang="en-US" sz="1300"/>
              <a:t>" selected="selected"&gt;</a:t>
            </a:r>
            <a:r>
              <a:rPr sz="1300"/>
              <a:t>五一</a:t>
            </a:r>
            <a:r>
              <a:rPr lang="en-US" sz="1300"/>
              <a:t>&lt;/option&gt;</a:t>
            </a:r>
            <a:endParaRPr sz="1300"/>
          </a:p>
          <a:p>
            <a:r>
              <a:rPr lang="en-US" sz="1300"/>
              <a:t>            &lt;option value="</a:t>
            </a:r>
            <a:r>
              <a:rPr lang="en-US" sz="1300" err="1"/>
              <a:t>OctoberDay</a:t>
            </a:r>
            <a:r>
              <a:rPr lang="en-US" sz="1300"/>
              <a:t>"&gt;</a:t>
            </a:r>
            <a:r>
              <a:rPr sz="1300"/>
              <a:t>十一</a:t>
            </a:r>
            <a:r>
              <a:rPr lang="en-US" sz="1300"/>
              <a:t>&lt;/option&gt;</a:t>
            </a:r>
            <a:endParaRPr sz="1300"/>
          </a:p>
          <a:p>
            <a:r>
              <a:rPr lang="en-US" sz="1300"/>
              <a:t>        &lt;/</a:t>
            </a:r>
            <a:r>
              <a:rPr lang="en-US" sz="1300" err="1"/>
              <a:t>optgroup</a:t>
            </a:r>
            <a:r>
              <a:rPr lang="en-US" sz="1300"/>
              <a:t>&gt;</a:t>
            </a:r>
            <a:endParaRPr sz="1300"/>
          </a:p>
          <a:p>
            <a:r>
              <a:rPr lang="en-US" sz="1300"/>
              <a:t>    &lt;/select&gt;</a:t>
            </a:r>
            <a:endParaRPr sz="1300"/>
          </a:p>
          <a:p>
            <a:r>
              <a:rPr lang="en-US" sz="1300"/>
              <a:t>&lt;/form&gt;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122</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3.3.8 </a:t>
            </a:r>
            <a:r>
              <a:rPr sz="2400"/>
              <a:t>列表选择框</a:t>
            </a:r>
            <a:endParaRPr lang="en-US" sz="2500"/>
          </a:p>
        </p:txBody>
      </p:sp>
      <p:pic>
        <p:nvPicPr>
          <p:cNvPr id="10" name="图片 9" descr="C:\Users\ADMINI~1\AppData\Local\Temp\SNAGHTMLaa3fa2e.PNG"/>
          <p:cNvPicPr/>
          <p:nvPr/>
        </p:nvPicPr>
        <p:blipFill>
          <a:blip r:embed="rId3"/>
          <a:srcRect/>
          <a:stretch>
            <a:fillRect/>
          </a:stretch>
        </p:blipFill>
        <p:spPr bwMode="auto">
          <a:xfrm>
            <a:off x="5940152" y="642925"/>
            <a:ext cx="3071834" cy="25003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207375" cy="2786079"/>
          </a:xfrm>
        </p:spPr>
        <p:txBody>
          <a:bodyPr/>
          <a:lstStyle/>
          <a:p>
            <a:r>
              <a:rPr lang="zh-CN" sz="1400"/>
              <a:t>表单的按钮有多种功能：可以用于提交表单，也可以用于清除或重置表单，甚至用于触发客户端脚本程序。</a:t>
            </a:r>
            <a:endParaRPr sz="1400"/>
          </a:p>
          <a:p>
            <a:r>
              <a:rPr lang="zh-CN" sz="1400"/>
              <a:t>按钮分为</a:t>
            </a:r>
            <a:r>
              <a:rPr lang="zh-CN" sz="1400">
                <a:solidFill>
                  <a:srgbClr val="0000FF"/>
                </a:solidFill>
              </a:rPr>
              <a:t>提交按钮、重置按钮、图片按钮和普通按钮</a:t>
            </a:r>
            <a:r>
              <a:rPr lang="zh-CN" sz="1400"/>
              <a:t>，可以通过</a:t>
            </a:r>
            <a:r>
              <a:rPr sz="1400"/>
              <a:t>&lt;input&gt;</a:t>
            </a:r>
            <a:r>
              <a:rPr lang="zh-CN" sz="1400"/>
              <a:t>标签或</a:t>
            </a:r>
            <a:r>
              <a:rPr sz="1400"/>
              <a:t>&lt;button&gt;</a:t>
            </a:r>
            <a:r>
              <a:rPr lang="zh-CN" sz="1400"/>
              <a:t>标签</a:t>
            </a:r>
            <a:r>
              <a:rPr lang="zh-CN" altLang="en-US" sz="1400"/>
              <a:t>来</a:t>
            </a:r>
            <a:r>
              <a:rPr lang="zh-CN" sz="1400"/>
              <a:t>创建按钮</a:t>
            </a:r>
            <a:r>
              <a:rPr lang="zh-CN" altLang="en-US" sz="1400"/>
              <a:t>。</a:t>
            </a:r>
            <a:endParaRPr sz="1400"/>
          </a:p>
          <a:p>
            <a:endParaRPr/>
          </a:p>
          <a:p>
            <a:pPr>
              <a:buNone/>
            </a:pPr>
            <a:r>
              <a:rPr lang="zh-CN" altLang="en-US" sz="1400"/>
              <a:t> </a:t>
            </a:r>
            <a:r>
              <a:rPr sz="1400"/>
              <a:t>	</a:t>
            </a:r>
            <a:r>
              <a:rPr lang="zh-CN" altLang="en-US" sz="1400"/>
              <a:t>其中 ：</a:t>
            </a:r>
          </a:p>
          <a:p>
            <a:pPr lvl="1"/>
            <a:r>
              <a:rPr sz="1400"/>
              <a:t>button</a:t>
            </a:r>
            <a:r>
              <a:rPr lang="zh-CN" sz="1400"/>
              <a:t>表示创建一个普通按钮，当用户点击按钮时，可以触发</a:t>
            </a:r>
            <a:r>
              <a:rPr sz="1400"/>
              <a:t>JavaScript</a:t>
            </a:r>
            <a:r>
              <a:rPr lang="zh-CN" sz="1400"/>
              <a:t>脚本的按钮</a:t>
            </a:r>
            <a:endParaRPr lang="en-US" altLang="zh-CN" sz="1400"/>
          </a:p>
          <a:p>
            <a:pPr lvl="1"/>
            <a:r>
              <a:rPr sz="1400"/>
              <a:t>image</a:t>
            </a:r>
            <a:r>
              <a:rPr lang="zh-CN" sz="1400"/>
              <a:t>表示创建一个图片按钮，点击时也可以提交表单</a:t>
            </a:r>
          </a:p>
          <a:p>
            <a:pPr lvl="1"/>
            <a:r>
              <a:rPr sz="1400"/>
              <a:t>src</a:t>
            </a:r>
            <a:r>
              <a:rPr lang="zh-CN" sz="1400"/>
              <a:t>属性是可选的，当</a:t>
            </a:r>
            <a:r>
              <a:rPr sz="1400"/>
              <a:t>type</a:t>
            </a:r>
            <a:r>
              <a:rPr lang="zh-CN" sz="1400"/>
              <a:t>属性为</a:t>
            </a:r>
            <a:r>
              <a:rPr sz="1400"/>
              <a:t>image</a:t>
            </a:r>
            <a:r>
              <a:rPr lang="zh-CN" sz="1400"/>
              <a:t>时，用来指定图片的</a:t>
            </a:r>
            <a:r>
              <a:rPr sz="1400"/>
              <a:t>URL</a:t>
            </a:r>
            <a:r>
              <a:rPr lang="zh-CN" sz="1400"/>
              <a:t>地址</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123</a:t>
            </a:fld>
            <a:endParaRPr lang="en-US" altLang="zh-CN"/>
          </a:p>
        </p:txBody>
      </p:sp>
      <p:sp>
        <p:nvSpPr>
          <p:cNvPr id="6" name="标题 2"/>
          <p:cNvSpPr>
            <a:spLocks noGrp="1"/>
          </p:cNvSpPr>
          <p:nvPr>
            <p:ph type="title"/>
          </p:nvPr>
        </p:nvSpPr>
        <p:spPr/>
        <p:txBody>
          <a:bodyPr>
            <a:normAutofit/>
          </a:bodyPr>
          <a:lstStyle/>
          <a:p>
            <a:r>
              <a:rPr lang="en-US" altLang="zh-CN" sz="2400"/>
              <a:t>3.4  </a:t>
            </a:r>
            <a:r>
              <a:rPr sz="2400"/>
              <a:t>按钮控件</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占位符 9"/>
          <p:cNvSpPr>
            <a:spLocks noGrp="1"/>
          </p:cNvSpPr>
          <p:nvPr>
            <p:ph type="body" sz="quarter" idx="11"/>
          </p:nvPr>
        </p:nvSpPr>
        <p:spPr>
          <a:xfrm>
            <a:off x="785786" y="2285998"/>
            <a:ext cx="7572428" cy="307777"/>
          </a:xfrm>
        </p:spPr>
        <p:txBody>
          <a:bodyPr/>
          <a:lstStyle/>
          <a:p>
            <a:r>
              <a:rPr lang="en-US" sz="1400"/>
              <a:t>&lt;input type</a:t>
            </a:r>
            <a:r>
              <a:rPr lang="en-US" sz="1400">
                <a:solidFill>
                  <a:srgbClr val="FF0000"/>
                </a:solidFill>
              </a:rPr>
              <a:t>="</a:t>
            </a:r>
            <a:r>
              <a:rPr lang="en-US" sz="1400" err="1">
                <a:solidFill>
                  <a:srgbClr val="FF0000"/>
                </a:solidFill>
              </a:rPr>
              <a:t>submit|reset</a:t>
            </a:r>
            <a:r>
              <a:rPr lang="en-US" sz="1400" err="1"/>
              <a:t>|button|image</a:t>
            </a:r>
            <a:r>
              <a:rPr lang="en-US" sz="1400"/>
              <a:t>" name="</a:t>
            </a:r>
            <a:r>
              <a:rPr sz="1400"/>
              <a:t>…</a:t>
            </a:r>
            <a:r>
              <a:rPr lang="en-US" sz="1400"/>
              <a:t>" </a:t>
            </a:r>
            <a:r>
              <a:rPr lang="en-US" sz="1400" err="1"/>
              <a:t>src</a:t>
            </a:r>
            <a:r>
              <a:rPr lang="en-US" sz="1400"/>
              <a:t>="</a:t>
            </a:r>
            <a:r>
              <a:rPr sz="1400"/>
              <a:t>…</a:t>
            </a:r>
            <a:r>
              <a:rPr lang="en-US" sz="1400"/>
              <a:t>" value="</a:t>
            </a:r>
            <a:r>
              <a:rPr sz="1400"/>
              <a:t>…</a:t>
            </a:r>
            <a:r>
              <a:rPr lang="en-US" sz="1400"/>
              <a:t>" /&gt;</a:t>
            </a:r>
            <a:endParaRPr sz="14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857224" y="864720"/>
            <a:ext cx="7286676" cy="1492716"/>
          </a:xfrm>
        </p:spPr>
        <p:txBody>
          <a:bodyPr/>
          <a:lstStyle/>
          <a:p>
            <a:r>
              <a:rPr lang="en-US" sz="1300" dirty="0"/>
              <a:t>&lt;form action="http://www.itshixun.com" method="post"&gt;</a:t>
            </a:r>
            <a:endParaRPr sz="1300" dirty="0"/>
          </a:p>
          <a:p>
            <a:r>
              <a:rPr lang="en-US" sz="1300" dirty="0"/>
              <a:t>    &lt;input type="</a:t>
            </a:r>
            <a:r>
              <a:rPr lang="en-US" sz="1300" b="1" dirty="0"/>
              <a:t>submit</a:t>
            </a:r>
            <a:r>
              <a:rPr lang="en-US" sz="1300" dirty="0"/>
              <a:t>" value="</a:t>
            </a:r>
            <a:r>
              <a:rPr sz="1300" dirty="0"/>
              <a:t>提交按钮</a:t>
            </a:r>
            <a:r>
              <a:rPr lang="en-US" sz="1300" dirty="0"/>
              <a:t>" name="</a:t>
            </a:r>
            <a:r>
              <a:rPr lang="en-US" sz="1300" dirty="0" err="1"/>
              <a:t>btnSubmit</a:t>
            </a:r>
            <a:r>
              <a:rPr lang="en-US" sz="1300" dirty="0"/>
              <a:t>"/&gt;</a:t>
            </a:r>
            <a:endParaRPr sz="1300" dirty="0"/>
          </a:p>
          <a:p>
            <a:r>
              <a:rPr lang="en-US" sz="1300" dirty="0"/>
              <a:t>    &lt;input type="</a:t>
            </a:r>
            <a:r>
              <a:rPr lang="en-US" sz="1300" b="1" dirty="0"/>
              <a:t>reset</a:t>
            </a:r>
            <a:r>
              <a:rPr lang="en-US" sz="1300" dirty="0"/>
              <a:t>" value="</a:t>
            </a:r>
            <a:r>
              <a:rPr sz="1300" dirty="0"/>
              <a:t>重置按钮</a:t>
            </a:r>
            <a:r>
              <a:rPr lang="en-US" sz="1300" dirty="0"/>
              <a:t>" name="</a:t>
            </a:r>
            <a:r>
              <a:rPr lang="en-US" sz="1300" dirty="0" err="1"/>
              <a:t>btnReset</a:t>
            </a:r>
            <a:r>
              <a:rPr lang="en-US" sz="1300" dirty="0"/>
              <a:t>"/&gt;</a:t>
            </a:r>
            <a:endParaRPr sz="1300" dirty="0"/>
          </a:p>
          <a:p>
            <a:r>
              <a:rPr lang="en-US" sz="1300" dirty="0"/>
              <a:t>    &lt;input type="</a:t>
            </a:r>
            <a:r>
              <a:rPr lang="en-US" sz="1300" b="1" dirty="0"/>
              <a:t>button</a:t>
            </a:r>
            <a:r>
              <a:rPr lang="en-US" sz="1300" dirty="0"/>
              <a:t>" value="</a:t>
            </a:r>
            <a:r>
              <a:rPr sz="1300" dirty="0"/>
              <a:t>普通按钮</a:t>
            </a:r>
            <a:r>
              <a:rPr lang="en-US" sz="1300" dirty="0"/>
              <a:t>" name="</a:t>
            </a:r>
            <a:r>
              <a:rPr lang="en-US" sz="1300" dirty="0" err="1"/>
              <a:t>btnNormal</a:t>
            </a:r>
            <a:r>
              <a:rPr lang="en-US" sz="1300" dirty="0"/>
              <a:t>"</a:t>
            </a:r>
            <a:endParaRPr sz="1300" dirty="0"/>
          </a:p>
          <a:p>
            <a:r>
              <a:rPr lang="en-US" sz="1300" dirty="0"/>
              <a:t>        </a:t>
            </a:r>
            <a:r>
              <a:rPr lang="en-US" sz="1300" b="1" dirty="0" err="1"/>
              <a:t>onClick</a:t>
            </a:r>
            <a:r>
              <a:rPr lang="en-US" sz="1300" b="1" dirty="0"/>
              <a:t>="alert('</a:t>
            </a:r>
            <a:r>
              <a:rPr sz="1300" b="1" dirty="0"/>
              <a:t>可以调用</a:t>
            </a:r>
            <a:r>
              <a:rPr lang="en-US" sz="1300" b="1" dirty="0"/>
              <a:t>JavaScript</a:t>
            </a:r>
            <a:r>
              <a:rPr sz="1300" b="1" dirty="0"/>
              <a:t>脚本</a:t>
            </a:r>
            <a:r>
              <a:rPr lang="en-US" sz="1300" b="1" dirty="0"/>
              <a:t>!')"</a:t>
            </a:r>
            <a:r>
              <a:rPr lang="en-US" sz="1300" dirty="0"/>
              <a:t>/&gt;</a:t>
            </a:r>
            <a:endParaRPr sz="1300" dirty="0"/>
          </a:p>
          <a:p>
            <a:r>
              <a:rPr lang="en-US" sz="1300" dirty="0"/>
              <a:t>    &lt;input type="</a:t>
            </a:r>
            <a:r>
              <a:rPr lang="en-US" sz="1300" b="1" dirty="0"/>
              <a:t>image</a:t>
            </a:r>
            <a:r>
              <a:rPr lang="en-US" sz="1300" dirty="0"/>
              <a:t>" </a:t>
            </a:r>
            <a:r>
              <a:rPr lang="en-US" sz="1300" b="1" dirty="0" err="1"/>
              <a:t>src</a:t>
            </a:r>
            <a:r>
              <a:rPr lang="en-US" sz="1300" b="1" dirty="0"/>
              <a:t>="../images/imageButton.jpg"</a:t>
            </a:r>
            <a:r>
              <a:rPr lang="en-US" sz="1300" dirty="0"/>
              <a:t> width="</a:t>
            </a:r>
            <a:r>
              <a:rPr lang="en-US" sz="1300"/>
              <a:t>100"/&gt;</a:t>
            </a:r>
            <a:endParaRPr lang="en-US" sz="1300" dirty="0"/>
          </a:p>
          <a:p>
            <a:r>
              <a:rPr lang="en-US" sz="1300"/>
              <a:t>&lt;/</a:t>
            </a:r>
            <a:r>
              <a:rPr lang="en-US" sz="1300" dirty="0"/>
              <a:t>form&gt;</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124</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400"/>
              <a:t>3.4  </a:t>
            </a:r>
            <a:r>
              <a:rPr sz="2400"/>
              <a:t>按钮控件</a:t>
            </a:r>
            <a:endParaRPr lang="en-US" sz="2500"/>
          </a:p>
        </p:txBody>
      </p:sp>
      <p:pic>
        <p:nvPicPr>
          <p:cNvPr id="12" name="图片 11" descr="C:\Users\ADMINI~1\AppData\Local\Temp\SNAGHTML246662f5.PNG"/>
          <p:cNvPicPr>
            <a:picLocks noChangeAspect="1"/>
          </p:cNvPicPr>
          <p:nvPr/>
        </p:nvPicPr>
        <p:blipFill>
          <a:blip r:embed="rId3"/>
          <a:srcRect/>
          <a:stretch>
            <a:fillRect/>
          </a:stretch>
        </p:blipFill>
        <p:spPr bwMode="auto">
          <a:xfrm>
            <a:off x="4064843" y="2498728"/>
            <a:ext cx="4007619" cy="2430476"/>
          </a:xfrm>
          <a:prstGeom prst="rect">
            <a:avLst/>
          </a:prstGeom>
          <a:noFill/>
          <a:ln w="9525">
            <a:noFill/>
            <a:miter lim="800000"/>
            <a:headEnd/>
            <a:tailEnd/>
          </a:ln>
        </p:spPr>
      </p:pic>
      <p:sp>
        <p:nvSpPr>
          <p:cNvPr id="11" name="圆角矩形标注 10"/>
          <p:cNvSpPr>
            <a:spLocks noChangeArrowheads="1"/>
          </p:cNvSpPr>
          <p:nvPr/>
        </p:nvSpPr>
        <p:spPr bwMode="auto">
          <a:xfrm>
            <a:off x="714348" y="2714626"/>
            <a:ext cx="3214710" cy="928694"/>
          </a:xfrm>
          <a:prstGeom prst="wedgeRoundRectCallout">
            <a:avLst>
              <a:gd name="adj1" fmla="val 38275"/>
              <a:gd name="adj2" fmla="val -106371"/>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r>
              <a:rPr lang="zh-CN" altLang="en-US" sz="1400" b="1"/>
              <a:t>点击普通按钮时，会弹出提醒信息；点击图片按钮时，功能与</a:t>
            </a:r>
            <a:r>
              <a:rPr lang="en-US" sz="1400" b="1"/>
              <a:t>submit</a:t>
            </a:r>
            <a:r>
              <a:rPr lang="zh-CN" altLang="en-US" sz="1400" b="1"/>
              <a:t>按钮基本一样。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amond(in)">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1785948"/>
          </a:xfrm>
        </p:spPr>
        <p:txBody>
          <a:bodyPr/>
          <a:lstStyle/>
          <a:p>
            <a:r>
              <a:rPr lang="zh-CN" sz="1400"/>
              <a:t>在</a:t>
            </a:r>
            <a:r>
              <a:rPr sz="1400"/>
              <a:t>HTML</a:t>
            </a:r>
            <a:r>
              <a:rPr lang="zh-CN" sz="1400"/>
              <a:t>表单中，还可以使用</a:t>
            </a:r>
            <a:r>
              <a:rPr sz="1400"/>
              <a:t>&lt;button&gt;</a:t>
            </a:r>
            <a:r>
              <a:rPr lang="zh-CN" sz="1400"/>
              <a:t>标签创建一个按钮</a:t>
            </a:r>
            <a:r>
              <a:rPr lang="zh-CN" altLang="en-US" sz="1400"/>
              <a:t>。</a:t>
            </a:r>
            <a:endParaRPr sz="1400"/>
          </a:p>
          <a:p>
            <a:pPr>
              <a:buNone/>
            </a:pPr>
            <a:endParaRPr sz="1400"/>
          </a:p>
          <a:p>
            <a:pPr>
              <a:buNone/>
            </a:pPr>
            <a:endParaRPr sz="1400"/>
          </a:p>
          <a:p>
            <a:r>
              <a:rPr sz="1400"/>
              <a:t>button</a:t>
            </a:r>
            <a:r>
              <a:rPr lang="zh-CN" sz="1400"/>
              <a:t>按钮与</a:t>
            </a:r>
            <a:r>
              <a:rPr sz="1400"/>
              <a:t>input</a:t>
            </a:r>
            <a:r>
              <a:rPr lang="zh-CN" sz="1400"/>
              <a:t>按钮相比，提供了更强大的功能和更丰富的内容。</a:t>
            </a:r>
            <a:r>
              <a:rPr sz="1400"/>
              <a:t>&lt;button&gt;</a:t>
            </a:r>
            <a:r>
              <a:rPr lang="zh-CN" sz="1400"/>
              <a:t>与</a:t>
            </a:r>
            <a:r>
              <a:rPr sz="1400"/>
              <a:t>&lt;/button&gt;</a:t>
            </a:r>
            <a:r>
              <a:rPr lang="zh-CN" sz="1400"/>
              <a:t>标签之间的内容都是按钮的内容，包含任何可接受的正文内容，例如文本、图片、视频等。</a:t>
            </a: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400"/>
              <a:t>3.4  </a:t>
            </a:r>
            <a:r>
              <a:rPr sz="2400"/>
              <a:t>按钮控件</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125</a:t>
            </a:fld>
            <a:endParaRPr lang="en-US" altLang="zh-CN"/>
          </a:p>
        </p:txBody>
      </p:sp>
      <p:sp>
        <p:nvSpPr>
          <p:cNvPr id="12" name="内容占位符 7"/>
          <p:cNvSpPr txBox="1">
            <a:spLocks/>
          </p:cNvSpPr>
          <p:nvPr/>
        </p:nvSpPr>
        <p:spPr bwMode="auto">
          <a:xfrm>
            <a:off x="500040" y="1214430"/>
            <a:ext cx="8207375" cy="23574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4" name="文本占位符 8"/>
          <p:cNvSpPr>
            <a:spLocks noGrp="1"/>
          </p:cNvSpPr>
          <p:nvPr>
            <p:ph type="body" sz="quarter" idx="11"/>
          </p:nvPr>
        </p:nvSpPr>
        <p:spPr>
          <a:xfrm>
            <a:off x="857224" y="1285866"/>
            <a:ext cx="7143774" cy="492443"/>
          </a:xfrm>
        </p:spPr>
        <p:txBody>
          <a:bodyPr/>
          <a:lstStyle/>
          <a:p>
            <a:r>
              <a:rPr lang="en-US" sz="1300"/>
              <a:t>&lt;button type="</a:t>
            </a:r>
            <a:r>
              <a:rPr lang="en-US" sz="1300" err="1"/>
              <a:t>submit|reset|button</a:t>
            </a:r>
            <a:r>
              <a:rPr lang="en-US" sz="1300"/>
              <a:t>" value="</a:t>
            </a:r>
            <a:r>
              <a:rPr sz="1300"/>
              <a:t>…</a:t>
            </a:r>
            <a:r>
              <a:rPr lang="en-US" sz="1300"/>
              <a:t>" name="</a:t>
            </a:r>
            <a:r>
              <a:rPr sz="1300"/>
              <a:t>…</a:t>
            </a:r>
            <a:r>
              <a:rPr lang="en-US" sz="1300"/>
              <a:t>"&gt; </a:t>
            </a:r>
            <a:r>
              <a:rPr sz="1300"/>
              <a:t>正文内容</a:t>
            </a:r>
            <a:r>
              <a:rPr lang="en-US" sz="1300"/>
              <a:t> &lt;/button&gt;</a:t>
            </a:r>
            <a:endParaRPr sz="1300"/>
          </a:p>
        </p:txBody>
      </p:sp>
      <p:sp>
        <p:nvSpPr>
          <p:cNvPr id="10" name="文本占位符 8"/>
          <p:cNvSpPr txBox="1">
            <a:spLocks/>
          </p:cNvSpPr>
          <p:nvPr/>
        </p:nvSpPr>
        <p:spPr bwMode="auto">
          <a:xfrm>
            <a:off x="714348" y="2786064"/>
            <a:ext cx="7143774" cy="1892826"/>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zh-CN" altLang="en-US" sz="1300"/>
              <a:t> </a:t>
            </a:r>
            <a:r>
              <a:rPr lang="en-US" sz="1300"/>
              <a:t>&lt;form action="http://www.itshixun.com" method="post"&gt;</a:t>
            </a:r>
            <a:endParaRPr lang="zh-CN" altLang="en-US" sz="1300"/>
          </a:p>
          <a:p>
            <a:r>
              <a:rPr lang="en-US" sz="1300"/>
              <a:t>  </a:t>
            </a:r>
            <a:r>
              <a:rPr lang="en-US" sz="1300" b="1"/>
              <a:t>  &lt;button </a:t>
            </a:r>
            <a:r>
              <a:rPr lang="en-US" sz="1300" b="1" dirty="0">
                <a:solidFill>
                  <a:srgbClr val="FF0000"/>
                </a:solidFill>
              </a:rPr>
              <a:t>type="submit" </a:t>
            </a:r>
            <a:r>
              <a:rPr lang="en-US" sz="1300" b="1"/>
              <a:t>value="</a:t>
            </a:r>
            <a:r>
              <a:rPr lang="zh-CN" altLang="en-US" sz="1300" b="1"/>
              <a:t>提交内容</a:t>
            </a:r>
            <a:r>
              <a:rPr lang="en-US" sz="1300" b="1"/>
              <a:t>"&gt;</a:t>
            </a:r>
            <a:r>
              <a:rPr lang="zh-CN" altLang="en-US" sz="1300" b="1"/>
              <a:t>提交内容</a:t>
            </a:r>
            <a:r>
              <a:rPr lang="en-US" sz="1300" b="1"/>
              <a:t> &lt;/button&gt;</a:t>
            </a:r>
            <a:endParaRPr lang="zh-CN" altLang="en-US" sz="1300"/>
          </a:p>
          <a:p>
            <a:r>
              <a:rPr lang="en-US" sz="1300" b="1"/>
              <a:t>    &lt;button </a:t>
            </a:r>
            <a:r>
              <a:rPr lang="en-US" sz="1300" b="1" dirty="0">
                <a:solidFill>
                  <a:srgbClr val="FF0000"/>
                </a:solidFill>
              </a:rPr>
              <a:t>type="reset" </a:t>
            </a:r>
            <a:r>
              <a:rPr lang="en-US" sz="1300" b="1"/>
              <a:t>value="</a:t>
            </a:r>
            <a:r>
              <a:rPr lang="zh-CN" altLang="en-US" sz="1300" b="1"/>
              <a:t>重置内容</a:t>
            </a:r>
            <a:r>
              <a:rPr lang="en-US" sz="1300" b="1"/>
              <a:t>"&gt;</a:t>
            </a:r>
            <a:r>
              <a:rPr lang="zh-CN" altLang="en-US" sz="1300" b="1"/>
              <a:t>重置内容</a:t>
            </a:r>
            <a:r>
              <a:rPr lang="en-US" sz="1300" b="1"/>
              <a:t> &lt;/button&gt;</a:t>
            </a:r>
            <a:endParaRPr lang="zh-CN" altLang="en-US" sz="1300"/>
          </a:p>
          <a:p>
            <a:r>
              <a:rPr lang="en-US" sz="1300" b="1"/>
              <a:t>    &lt;button type="button" value="</a:t>
            </a:r>
            <a:r>
              <a:rPr lang="zh-CN" altLang="en-US" sz="1300" b="1"/>
              <a:t>普通按钮</a:t>
            </a:r>
            <a:r>
              <a:rPr lang="en-US" sz="1300" b="1"/>
              <a:t>"</a:t>
            </a:r>
            <a:endParaRPr lang="zh-CN" altLang="en-US" sz="1300"/>
          </a:p>
          <a:p>
            <a:r>
              <a:rPr lang="en-US" sz="1300" b="1"/>
              <a:t>         </a:t>
            </a:r>
            <a:r>
              <a:rPr lang="en-US" sz="1300" b="1" err="1"/>
              <a:t>on</a:t>
            </a:r>
            <a:r>
              <a:rPr lang="en-US" altLang="zh-CN" sz="1300" b="1" err="1"/>
              <a:t>c</a:t>
            </a:r>
            <a:r>
              <a:rPr lang="en-US" sz="1300" b="1" err="1"/>
              <a:t>lick</a:t>
            </a:r>
            <a:r>
              <a:rPr lang="en-US" sz="1300" b="1"/>
              <a:t>="alert('</a:t>
            </a:r>
            <a:r>
              <a:rPr lang="zh-CN" altLang="en-US" sz="1300" b="1"/>
              <a:t>可以调用</a:t>
            </a:r>
            <a:r>
              <a:rPr lang="en-US" sz="1300" b="1"/>
              <a:t>JavaScript</a:t>
            </a:r>
            <a:r>
              <a:rPr lang="zh-CN" altLang="en-US" sz="1300" b="1"/>
              <a:t>脚本</a:t>
            </a:r>
            <a:r>
              <a:rPr lang="en-US" sz="1300" b="1"/>
              <a:t>!')"&gt;</a:t>
            </a:r>
            <a:r>
              <a:rPr lang="zh-CN" altLang="en-US" sz="1300" b="1"/>
              <a:t>普通按钮</a:t>
            </a:r>
            <a:r>
              <a:rPr lang="en-US" sz="1300" b="1"/>
              <a:t> &lt;/button&gt;</a:t>
            </a:r>
            <a:endParaRPr lang="zh-CN" altLang="en-US" sz="1300"/>
          </a:p>
          <a:p>
            <a:r>
              <a:rPr lang="en-US" sz="1300" b="1"/>
              <a:t>    &lt;button type="submit" value="</a:t>
            </a:r>
            <a:r>
              <a:rPr lang="zh-CN" altLang="en-US" sz="1300" b="1"/>
              <a:t>提交内容</a:t>
            </a:r>
            <a:r>
              <a:rPr lang="en-US" sz="1300" b="1"/>
              <a:t>"&gt;</a:t>
            </a:r>
            <a:endParaRPr lang="zh-CN" altLang="en-US" sz="1300"/>
          </a:p>
          <a:p>
            <a:r>
              <a:rPr lang="en-US" sz="1300" b="1"/>
              <a:t>           &lt;</a:t>
            </a:r>
            <a:r>
              <a:rPr lang="en-US" sz="1300" b="1" err="1"/>
              <a:t>img</a:t>
            </a:r>
            <a:r>
              <a:rPr lang="en-US" sz="1300" b="1"/>
              <a:t> </a:t>
            </a:r>
            <a:r>
              <a:rPr lang="en-US" sz="1300" b="1" err="1"/>
              <a:t>src</a:t>
            </a:r>
            <a:r>
              <a:rPr lang="en-US" sz="1300" b="1"/>
              <a:t>="../images/submit.jpg" width="100"/&gt;</a:t>
            </a:r>
            <a:endParaRPr lang="zh-CN" altLang="en-US" sz="1300"/>
          </a:p>
          <a:p>
            <a:r>
              <a:rPr lang="en-US" sz="1300" b="1"/>
              <a:t>    &lt;/button&gt; </a:t>
            </a:r>
            <a:endParaRPr lang="zh-CN" altLang="en-US" sz="1300"/>
          </a:p>
          <a:p>
            <a:r>
              <a:rPr lang="en-US" sz="1300"/>
              <a:t>  &lt;/form&gt;</a:t>
            </a:r>
            <a:endParaRPr lang="zh-CN" altLang="en-US" sz="13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3143270"/>
          </a:xfrm>
        </p:spPr>
        <p:txBody>
          <a:bodyPr/>
          <a:lstStyle/>
          <a:p>
            <a:r>
              <a:rPr lang="zh-CN" sz="1400"/>
              <a:t>常见的分组标签有</a:t>
            </a:r>
            <a:r>
              <a:rPr sz="1400"/>
              <a:t>&lt;fieldset&gt;</a:t>
            </a:r>
            <a:r>
              <a:rPr lang="zh-CN" sz="1400"/>
              <a:t>和</a:t>
            </a:r>
            <a:r>
              <a:rPr sz="1400"/>
              <a:t>&lt;legend&gt;</a:t>
            </a:r>
            <a:r>
              <a:rPr lang="zh-CN" sz="1400"/>
              <a:t>标签</a:t>
            </a:r>
            <a:endParaRPr sz="1400"/>
          </a:p>
          <a:p>
            <a:pPr>
              <a:buNone/>
            </a:pPr>
            <a:endParaRPr sz="1400"/>
          </a:p>
          <a:p>
            <a:endParaRPr sz="1400"/>
          </a:p>
          <a:p>
            <a:endParaRPr sz="1400"/>
          </a:p>
          <a:p>
            <a:endParaRPr sz="1400"/>
          </a:p>
          <a:p>
            <a:endParaRPr sz="1400"/>
          </a:p>
          <a:p>
            <a:r>
              <a:rPr sz="1400"/>
              <a:t>&lt;fieldset&gt;</a:t>
            </a:r>
            <a:r>
              <a:rPr lang="zh-CN" sz="1400"/>
              <a:t>标签可以看作表单的一个子容器，将所包含的内容以边框环绕方式显示</a:t>
            </a:r>
            <a:endParaRPr sz="1400"/>
          </a:p>
          <a:p>
            <a:r>
              <a:rPr sz="1400"/>
              <a:t>&lt;legend&gt;</a:t>
            </a:r>
            <a:r>
              <a:rPr lang="zh-CN" sz="1400"/>
              <a:t>标签则是为</a:t>
            </a:r>
            <a:r>
              <a:rPr sz="1400"/>
              <a:t>&lt;fieldset&gt;</a:t>
            </a:r>
            <a:r>
              <a:rPr lang="zh-CN" sz="1400"/>
              <a:t>边框添加相关的标题</a:t>
            </a:r>
            <a:endParaRPr sz="14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400"/>
              <a:t>3.5  </a:t>
            </a:r>
            <a:r>
              <a:rPr sz="2400"/>
              <a:t>表单分组</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126</a:t>
            </a:fld>
            <a:endParaRPr lang="en-US" altLang="zh-CN"/>
          </a:p>
        </p:txBody>
      </p:sp>
      <p:sp>
        <p:nvSpPr>
          <p:cNvPr id="14" name="文本占位符 8"/>
          <p:cNvSpPr>
            <a:spLocks noGrp="1"/>
          </p:cNvSpPr>
          <p:nvPr>
            <p:ph type="body" sz="quarter" idx="11"/>
          </p:nvPr>
        </p:nvSpPr>
        <p:spPr>
          <a:xfrm>
            <a:off x="857224" y="1357304"/>
            <a:ext cx="7143774" cy="1492716"/>
          </a:xfrm>
        </p:spPr>
        <p:txBody>
          <a:bodyPr/>
          <a:lstStyle/>
          <a:p>
            <a:r>
              <a:rPr lang="en-US" sz="1300"/>
              <a:t>&lt;form&gt;</a:t>
            </a:r>
            <a:endParaRPr sz="1300"/>
          </a:p>
          <a:p>
            <a:r>
              <a:rPr lang="en-US" sz="1300"/>
              <a:t>   </a:t>
            </a:r>
            <a:r>
              <a:rPr lang="en-US" sz="1300" b="1">
                <a:solidFill>
                  <a:srgbClr val="0000FF"/>
                </a:solidFill>
              </a:rPr>
              <a:t>&lt;</a:t>
            </a:r>
            <a:r>
              <a:rPr lang="en-US" sz="1300" b="1" err="1">
                <a:solidFill>
                  <a:srgbClr val="0000FF"/>
                </a:solidFill>
              </a:rPr>
              <a:t>fieldset</a:t>
            </a:r>
            <a:r>
              <a:rPr lang="en-US" sz="1300" b="1">
                <a:solidFill>
                  <a:srgbClr val="0000FF"/>
                </a:solidFill>
              </a:rPr>
              <a:t>&gt;</a:t>
            </a:r>
            <a:endParaRPr sz="1300" b="1">
              <a:solidFill>
                <a:srgbClr val="0000FF"/>
              </a:solidFill>
            </a:endParaRPr>
          </a:p>
          <a:p>
            <a:r>
              <a:rPr lang="en-US" sz="1300"/>
              <a:t>     </a:t>
            </a:r>
            <a:r>
              <a:rPr lang="en-US" sz="1300" b="1">
                <a:solidFill>
                  <a:srgbClr val="FF0000"/>
                </a:solidFill>
              </a:rPr>
              <a:t>&lt;legend&gt;</a:t>
            </a:r>
            <a:r>
              <a:rPr sz="1300"/>
              <a:t>请选择个人爱好</a:t>
            </a:r>
            <a:r>
              <a:rPr lang="en-US" sz="1300" b="1">
                <a:solidFill>
                  <a:srgbClr val="FF0000"/>
                </a:solidFill>
              </a:rPr>
              <a:t>&lt;/legend&gt;</a:t>
            </a:r>
            <a:endParaRPr sz="1300" b="1">
              <a:solidFill>
                <a:srgbClr val="FF0000"/>
              </a:solidFill>
            </a:endParaRPr>
          </a:p>
          <a:p>
            <a:r>
              <a:rPr lang="en-US" sz="1300"/>
              <a:t>     </a:t>
            </a:r>
            <a:r>
              <a:rPr sz="1300"/>
              <a:t>表单控件</a:t>
            </a:r>
            <a:r>
              <a:rPr lang="en-US" sz="1300"/>
              <a:t>...  </a:t>
            </a:r>
            <a:endParaRPr sz="1300"/>
          </a:p>
          <a:p>
            <a:r>
              <a:rPr lang="en-US" sz="1300"/>
              <a:t>   </a:t>
            </a:r>
            <a:r>
              <a:rPr lang="en-US" sz="1300" b="1">
                <a:solidFill>
                  <a:srgbClr val="0000FF"/>
                </a:solidFill>
              </a:rPr>
              <a:t>&lt;/</a:t>
            </a:r>
            <a:r>
              <a:rPr lang="en-US" sz="1300" b="1" err="1">
                <a:solidFill>
                  <a:srgbClr val="0000FF"/>
                </a:solidFill>
              </a:rPr>
              <a:t>fieldset</a:t>
            </a:r>
            <a:r>
              <a:rPr lang="en-US" sz="1300" b="1">
                <a:solidFill>
                  <a:srgbClr val="0000FF"/>
                </a:solidFill>
              </a:rPr>
              <a:t>&gt;</a:t>
            </a:r>
            <a:endParaRPr sz="1300" b="1">
              <a:solidFill>
                <a:srgbClr val="0000FF"/>
              </a:solidFill>
            </a:endParaRPr>
          </a:p>
          <a:p>
            <a:r>
              <a:rPr lang="en-US" sz="1300"/>
              <a:t>   ...  </a:t>
            </a:r>
            <a:endParaRPr sz="1300"/>
          </a:p>
          <a:p>
            <a:r>
              <a:rPr lang="en-US" sz="1300"/>
              <a:t>&lt;/form&gt;</a:t>
            </a:r>
            <a:endParaRPr sz="13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400"/>
              <a:t>3.5  </a:t>
            </a:r>
            <a:r>
              <a:rPr sz="2400"/>
              <a:t>表单分组</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127</a:t>
            </a:fld>
            <a:endParaRPr lang="en-US" altLang="zh-CN"/>
          </a:p>
        </p:txBody>
      </p:sp>
      <p:sp>
        <p:nvSpPr>
          <p:cNvPr id="12" name="内容占位符 7"/>
          <p:cNvSpPr txBox="1">
            <a:spLocks/>
          </p:cNvSpPr>
          <p:nvPr/>
        </p:nvSpPr>
        <p:spPr bwMode="auto">
          <a:xfrm>
            <a:off x="500040" y="1071552"/>
            <a:ext cx="8207375" cy="23574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Char char="l"/>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a:p>
            <a:pPr marL="342900" marR="0" lvl="0" indent="-342900" algn="l" defTabSz="914400" rtl="0" eaLnBrk="1" fontAlgn="base" latinLnBrk="0" hangingPunct="1">
              <a:lnSpc>
                <a:spcPct val="150000"/>
              </a:lnSpc>
              <a:spcBef>
                <a:spcPct val="20000"/>
              </a:spcBef>
              <a:spcAft>
                <a:spcPct val="0"/>
              </a:spcAft>
              <a:buClr>
                <a:schemeClr val="accent6"/>
              </a:buClr>
              <a:buSzTx/>
              <a:buFont typeface="Wingdings" pitchFamily="2" charset="2"/>
              <a:buNone/>
              <a:tabLst/>
              <a:defRPr/>
            </a:pPr>
            <a:endParaRPr kumimoji="0" lang="en-US" altLang="zh-CN" sz="16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
        <p:nvSpPr>
          <p:cNvPr id="14" name="文本占位符 8"/>
          <p:cNvSpPr>
            <a:spLocks noGrp="1"/>
          </p:cNvSpPr>
          <p:nvPr>
            <p:ph type="body" sz="quarter" idx="11"/>
          </p:nvPr>
        </p:nvSpPr>
        <p:spPr>
          <a:xfrm>
            <a:off x="785786" y="1000114"/>
            <a:ext cx="7786742" cy="1292662"/>
          </a:xfrm>
        </p:spPr>
        <p:txBody>
          <a:bodyPr/>
          <a:lstStyle/>
          <a:p>
            <a:r>
              <a:rPr sz="1300"/>
              <a:t> </a:t>
            </a:r>
            <a:r>
              <a:rPr lang="en-US" sz="1300" b="1"/>
              <a:t>&lt;</a:t>
            </a:r>
            <a:r>
              <a:rPr lang="en-US" sz="1300" b="1" err="1"/>
              <a:t>fieldset</a:t>
            </a:r>
            <a:r>
              <a:rPr lang="en-US" sz="1300" b="1"/>
              <a:t>&gt;</a:t>
            </a:r>
            <a:endParaRPr sz="1300"/>
          </a:p>
          <a:p>
            <a:r>
              <a:rPr lang="en-US" sz="1300"/>
              <a:t>        </a:t>
            </a:r>
            <a:r>
              <a:rPr lang="en-US" sz="1300" b="1"/>
              <a:t>&lt;legend&gt;</a:t>
            </a:r>
            <a:r>
              <a:rPr sz="1300" b="1"/>
              <a:t>请选择个人爱好</a:t>
            </a:r>
            <a:r>
              <a:rPr lang="en-US" sz="1300" b="1"/>
              <a:t>&lt;/legend&gt;</a:t>
            </a:r>
            <a:endParaRPr sz="1300"/>
          </a:p>
          <a:p>
            <a:r>
              <a:rPr lang="en-US" sz="1300"/>
              <a:t>        &lt;input type="checkbox" name="hobby" value="music" /&gt;</a:t>
            </a:r>
            <a:r>
              <a:rPr sz="1300"/>
              <a:t>音乐</a:t>
            </a:r>
            <a:r>
              <a:rPr lang="en-US" sz="1300"/>
              <a:t> &lt;</a:t>
            </a:r>
            <a:r>
              <a:rPr lang="en-US" sz="1300" err="1"/>
              <a:t>br</a:t>
            </a:r>
            <a:r>
              <a:rPr lang="en-US" sz="1300"/>
              <a:t>/&gt;</a:t>
            </a:r>
            <a:endParaRPr sz="1300"/>
          </a:p>
          <a:p>
            <a:r>
              <a:rPr lang="en-US" sz="1300"/>
              <a:t>        &lt;input type="checkbox" name="hobby" value="swimming" /&gt;</a:t>
            </a:r>
            <a:r>
              <a:rPr sz="1300"/>
              <a:t>游泳</a:t>
            </a:r>
            <a:r>
              <a:rPr lang="en-US" sz="1300"/>
              <a:t> &lt;</a:t>
            </a:r>
            <a:r>
              <a:rPr lang="en-US" sz="1300" err="1"/>
              <a:t>br</a:t>
            </a:r>
            <a:r>
              <a:rPr lang="en-US" sz="1300"/>
              <a:t>/&gt;</a:t>
            </a:r>
            <a:endParaRPr sz="1300"/>
          </a:p>
          <a:p>
            <a:r>
              <a:rPr lang="en-US" sz="1300"/>
              <a:t>        &lt;input type="checkbox" name="hobby" value="football" /&gt;</a:t>
            </a:r>
            <a:r>
              <a:rPr sz="1300"/>
              <a:t>足球</a:t>
            </a:r>
            <a:r>
              <a:rPr lang="en-US" sz="1300"/>
              <a:t> &lt;</a:t>
            </a:r>
            <a:r>
              <a:rPr lang="en-US" sz="1300" err="1"/>
              <a:t>br</a:t>
            </a:r>
            <a:r>
              <a:rPr lang="en-US" sz="1300"/>
              <a:t>/&gt;</a:t>
            </a:r>
            <a:r>
              <a:rPr lang="en-US" sz="1300" b="1"/>
              <a:t> &lt;/</a:t>
            </a:r>
            <a:r>
              <a:rPr lang="en-US" sz="1300" b="1" err="1"/>
              <a:t>fieldset</a:t>
            </a:r>
            <a:r>
              <a:rPr lang="en-US" sz="1300" b="1"/>
              <a:t>&gt;</a:t>
            </a:r>
            <a:endParaRPr sz="1300"/>
          </a:p>
        </p:txBody>
      </p:sp>
      <p:pic>
        <p:nvPicPr>
          <p:cNvPr id="9" name="图片 8" descr="C:\Users\ADMINI~1\AppData\Local\Temp\SNAGHTML25020050.PNG"/>
          <p:cNvPicPr>
            <a:picLocks noChangeAspect="1"/>
          </p:cNvPicPr>
          <p:nvPr/>
        </p:nvPicPr>
        <p:blipFill>
          <a:blip r:embed="rId3"/>
          <a:stretch>
            <a:fillRect/>
          </a:stretch>
        </p:blipFill>
        <p:spPr bwMode="auto">
          <a:xfrm>
            <a:off x="3000364" y="2143122"/>
            <a:ext cx="2428892" cy="283085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500048"/>
            <a:ext cx="8207375" cy="3857649"/>
          </a:xfrm>
        </p:spPr>
        <p:txBody>
          <a:bodyPr/>
          <a:lstStyle/>
          <a:p>
            <a:pPr>
              <a:buNone/>
            </a:pPr>
            <a:endParaRPr sz="1400"/>
          </a:p>
          <a:p>
            <a:r>
              <a:rPr lang="zh-CN"/>
              <a:t>实现【任务</a:t>
            </a:r>
            <a:r>
              <a:t>3-1</a:t>
            </a:r>
            <a:r>
              <a:rPr lang="zh-CN"/>
              <a:t>】</a:t>
            </a:r>
            <a:r>
              <a:rPr lang="zh-CN" altLang="en-US"/>
              <a:t>用户注册页面</a:t>
            </a:r>
            <a:endParaRPr/>
          </a:p>
          <a:p>
            <a:pPr>
              <a:buNone/>
            </a:pPr>
            <a:r>
              <a:rPr sz="1300"/>
              <a:t>	</a:t>
            </a:r>
            <a:r>
              <a:rPr lang="zh-CN" sz="1300"/>
              <a:t>注册页面使用表格布局进行排版，并通过单行</a:t>
            </a:r>
            <a:endParaRPr sz="1300"/>
          </a:p>
          <a:p>
            <a:pPr>
              <a:buNone/>
            </a:pPr>
            <a:r>
              <a:rPr sz="1300"/>
              <a:t>	</a:t>
            </a:r>
            <a:r>
              <a:rPr lang="zh-CN" sz="1300"/>
              <a:t>文本框、密码框、单选框、复选框、选择框和</a:t>
            </a:r>
            <a:endParaRPr sz="1300"/>
          </a:p>
          <a:p>
            <a:pPr>
              <a:buNone/>
            </a:pPr>
            <a:r>
              <a:rPr sz="1300"/>
              <a:t>	</a:t>
            </a:r>
            <a:r>
              <a:rPr lang="zh-CN" sz="1300"/>
              <a:t>按钮等表单元素来实现</a:t>
            </a:r>
            <a:r>
              <a:rPr lang="zh-CN" altLang="en-US" sz="1300"/>
              <a:t>。</a:t>
            </a:r>
            <a:endParaRPr sz="1300"/>
          </a:p>
          <a:p>
            <a:pPr>
              <a:buNone/>
            </a:pPr>
            <a:endParaRPr sz="12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400"/>
              <a:t>3.6  </a:t>
            </a:r>
            <a:r>
              <a:rPr sz="2400"/>
              <a:t>贯穿任务实现</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128</a:t>
            </a:fld>
            <a:endParaRPr lang="en-US" altLang="zh-CN"/>
          </a:p>
        </p:txBody>
      </p:sp>
      <p:pic>
        <p:nvPicPr>
          <p:cNvPr id="13" name="图片 12" descr="C:\Users\guoqy\AppData\Local\Temp\SNAGHTML109424f4.PNG"/>
          <p:cNvPicPr/>
          <p:nvPr/>
        </p:nvPicPr>
        <p:blipFill>
          <a:blip r:embed="rId3"/>
          <a:srcRect/>
          <a:stretch>
            <a:fillRect/>
          </a:stretch>
        </p:blipFill>
        <p:spPr bwMode="auto">
          <a:xfrm>
            <a:off x="4491068" y="142858"/>
            <a:ext cx="4438650" cy="4857766"/>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500048"/>
            <a:ext cx="8207375" cy="3857649"/>
          </a:xfrm>
        </p:spPr>
        <p:txBody>
          <a:bodyPr/>
          <a:lstStyle/>
          <a:p>
            <a:pPr>
              <a:buNone/>
            </a:pPr>
            <a:endParaRPr sz="1400"/>
          </a:p>
          <a:p>
            <a:r>
              <a:rPr lang="zh-CN"/>
              <a:t>实现【任务</a:t>
            </a:r>
            <a:r>
              <a:t>3-2</a:t>
            </a:r>
            <a:r>
              <a:rPr lang="zh-CN"/>
              <a:t>】后台管理模块中的商品添加页面</a:t>
            </a:r>
            <a:endParaRPr/>
          </a:p>
          <a:p>
            <a:pPr>
              <a:buNone/>
            </a:pPr>
            <a:r>
              <a:rPr sz="1300"/>
              <a:t>	</a:t>
            </a:r>
            <a:r>
              <a:rPr lang="zh-CN" sz="1300"/>
              <a:t>商品添加页面中包含商品名称、缩略图、类别、</a:t>
            </a:r>
            <a:endParaRPr sz="1300"/>
          </a:p>
          <a:p>
            <a:pPr>
              <a:buNone/>
            </a:pPr>
            <a:r>
              <a:rPr sz="1300"/>
              <a:t>	</a:t>
            </a:r>
            <a:r>
              <a:rPr lang="zh-CN" sz="1300"/>
              <a:t>单价、团购价、商品数量、发布日期以及商品</a:t>
            </a:r>
            <a:endParaRPr sz="1300"/>
          </a:p>
          <a:p>
            <a:pPr>
              <a:buNone/>
            </a:pPr>
            <a:r>
              <a:rPr sz="1300"/>
              <a:t>	</a:t>
            </a:r>
            <a:r>
              <a:rPr lang="zh-CN" sz="1300"/>
              <a:t>的描述等信息</a:t>
            </a:r>
            <a:r>
              <a:rPr lang="zh-CN" altLang="en-US" sz="1300"/>
              <a:t>。</a:t>
            </a:r>
            <a:endParaRPr sz="1300"/>
          </a:p>
          <a:p>
            <a:pPr>
              <a:buNone/>
            </a:pPr>
            <a:endParaRPr sz="12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400"/>
              <a:t>3.6  </a:t>
            </a:r>
            <a:r>
              <a:rPr sz="2400"/>
              <a:t>贯穿任务实现</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129</a:t>
            </a:fld>
            <a:endParaRPr lang="en-US" altLang="zh-CN"/>
          </a:p>
        </p:txBody>
      </p:sp>
      <p:pic>
        <p:nvPicPr>
          <p:cNvPr id="9" name="图片 8" descr="C:\Users\guoqy\AppData\Local\Temp\SNAGHTML1095ec86.PNG"/>
          <p:cNvPicPr/>
          <p:nvPr/>
        </p:nvPicPr>
        <p:blipFill>
          <a:blip r:embed="rId3"/>
          <a:srcRect/>
          <a:stretch>
            <a:fillRect/>
          </a:stretch>
        </p:blipFill>
        <p:spPr bwMode="auto">
          <a:xfrm>
            <a:off x="4572000" y="1285866"/>
            <a:ext cx="4143404" cy="335758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1"/>
            <a:ext cx="8207375" cy="1214443"/>
          </a:xfrm>
        </p:spPr>
        <p:txBody>
          <a:bodyPr/>
          <a:lstStyle/>
          <a:p>
            <a:r>
              <a:rPr sz="1600"/>
              <a:t>(X)HTML</a:t>
            </a:r>
            <a:r>
              <a:rPr lang="zh-CN" sz="1600"/>
              <a:t>文档应以</a:t>
            </a:r>
            <a:r>
              <a:rPr sz="1600"/>
              <a:t>&lt;!DOCTYPE &gt;</a:t>
            </a:r>
            <a:r>
              <a:rPr lang="zh-CN" sz="1600"/>
              <a:t>标签进行声明，</a:t>
            </a:r>
            <a:r>
              <a:rPr lang="zh-CN" altLang="en-US" sz="1600"/>
              <a:t>位于</a:t>
            </a:r>
            <a:r>
              <a:rPr lang="zh-CN" sz="1600"/>
              <a:t>所有的文档标签之前，用于说明该文档所使用</a:t>
            </a:r>
            <a:r>
              <a:rPr sz="1600"/>
              <a:t>HTML</a:t>
            </a:r>
            <a:r>
              <a:rPr lang="zh-CN" sz="1600"/>
              <a:t>或</a:t>
            </a:r>
            <a:r>
              <a:rPr sz="1600"/>
              <a:t>XHTML</a:t>
            </a:r>
            <a:r>
              <a:rPr lang="zh-CN" sz="1600"/>
              <a:t>的特定版本，告知浏览器应按照什么方式对页面文档进行解析。</a:t>
            </a:r>
          </a:p>
          <a:p>
            <a:endParaRPr lang="zh-CN" altLang="en-US"/>
          </a:p>
        </p:txBody>
      </p:sp>
      <p:sp>
        <p:nvSpPr>
          <p:cNvPr id="6" name="文本占位符 5"/>
          <p:cNvSpPr>
            <a:spLocks noGrp="1"/>
          </p:cNvSpPr>
          <p:nvPr>
            <p:ph type="body" sz="quarter" idx="11"/>
          </p:nvPr>
        </p:nvSpPr>
        <p:spPr>
          <a:xfrm>
            <a:off x="903432" y="2133599"/>
            <a:ext cx="7929592" cy="2369880"/>
          </a:xfrm>
        </p:spPr>
        <p:txBody>
          <a:bodyPr/>
          <a:lstStyle/>
          <a:p>
            <a:pPr>
              <a:lnSpc>
                <a:spcPct val="100000"/>
              </a:lnSpc>
            </a:pPr>
            <a:r>
              <a:rPr sz="1600" b="1" dirty="0"/>
              <a:t>【示例】文档类型声明</a:t>
            </a:r>
            <a:endParaRPr sz="1600" dirty="0"/>
          </a:p>
          <a:p>
            <a:pPr>
              <a:lnSpc>
                <a:spcPct val="100000"/>
              </a:lnSpc>
            </a:pPr>
            <a:r>
              <a:rPr lang="en-US" sz="1400" dirty="0"/>
              <a:t>&lt;!DOCTYPE HTML PUBLIC "-//W3C//DTD </a:t>
            </a:r>
            <a:r>
              <a:rPr lang="en-US" sz="1400" b="1" dirty="0">
                <a:solidFill>
                  <a:srgbClr val="FF0000"/>
                </a:solidFill>
              </a:rPr>
              <a:t>HTML</a:t>
            </a:r>
            <a:r>
              <a:rPr lang="en-US" sz="1400" dirty="0">
                <a:solidFill>
                  <a:srgbClr val="FF0000"/>
                </a:solidFill>
              </a:rPr>
              <a:t> 4.01 </a:t>
            </a:r>
            <a:r>
              <a:rPr lang="en-US" sz="1400" dirty="0"/>
              <a:t>Transitional//EN"</a:t>
            </a:r>
            <a:endParaRPr sz="1400" dirty="0"/>
          </a:p>
          <a:p>
            <a:pPr>
              <a:lnSpc>
                <a:spcPct val="100000"/>
              </a:lnSpc>
            </a:pPr>
            <a:r>
              <a:rPr lang="en-US" sz="1400" dirty="0"/>
              <a:t>   "http://www.w3.org/TR/html4/loose.dtd"&gt;</a:t>
            </a:r>
            <a:br>
              <a:rPr lang="en-US" sz="1400" dirty="0"/>
            </a:br>
            <a:endParaRPr lang="en-US" sz="1400" dirty="0"/>
          </a:p>
          <a:p>
            <a:pPr>
              <a:lnSpc>
                <a:spcPct val="100000"/>
              </a:lnSpc>
            </a:pPr>
            <a:r>
              <a:rPr sz="1600" b="1" dirty="0"/>
              <a:t>【示例】</a:t>
            </a:r>
            <a:r>
              <a:rPr lang="en-US" sz="1600" b="1" dirty="0"/>
              <a:t>XHTML</a:t>
            </a:r>
            <a:r>
              <a:rPr sz="1600" b="1" dirty="0"/>
              <a:t>文档类型声明</a:t>
            </a:r>
            <a:endParaRPr sz="1600" dirty="0"/>
          </a:p>
          <a:p>
            <a:pPr>
              <a:lnSpc>
                <a:spcPct val="100000"/>
              </a:lnSpc>
            </a:pPr>
            <a:r>
              <a:rPr lang="en-US" sz="1400" dirty="0"/>
              <a:t>&lt;!DOCTYPE </a:t>
            </a:r>
            <a:r>
              <a:rPr lang="en-US" sz="1400" b="1" dirty="0"/>
              <a:t>html</a:t>
            </a:r>
            <a:r>
              <a:rPr lang="en-US" sz="1400" dirty="0"/>
              <a:t> PUBLIC "-//W3C//DTD </a:t>
            </a:r>
            <a:r>
              <a:rPr lang="en-US" sz="1400" b="1" dirty="0">
                <a:solidFill>
                  <a:srgbClr val="FF0000"/>
                </a:solidFill>
              </a:rPr>
              <a:t>XHTML</a:t>
            </a:r>
            <a:r>
              <a:rPr lang="en-US" sz="1400" dirty="0">
                <a:solidFill>
                  <a:srgbClr val="FF0000"/>
                </a:solidFill>
              </a:rPr>
              <a:t> 1.0 </a:t>
            </a:r>
            <a:r>
              <a:rPr lang="en-US" sz="1400" dirty="0"/>
              <a:t>Transitional//EN" </a:t>
            </a:r>
            <a:endParaRPr sz="1400" dirty="0"/>
          </a:p>
          <a:p>
            <a:r>
              <a:rPr lang="en-US" sz="1400" dirty="0"/>
              <a:t>   "http://www.w3.org/TR/xhtml1/DTD/xhtml1-transitional.dtd"&gt;</a:t>
            </a:r>
            <a:br>
              <a:rPr lang="en-US" sz="1400" dirty="0"/>
            </a:br>
            <a:endParaRPr lang="en-US" sz="1400" dirty="0"/>
          </a:p>
          <a:p>
            <a:pPr>
              <a:lnSpc>
                <a:spcPct val="100000"/>
              </a:lnSpc>
            </a:pPr>
            <a:r>
              <a:rPr sz="1600" b="1" dirty="0">
                <a:solidFill>
                  <a:srgbClr val="0000FF"/>
                </a:solidFill>
              </a:rPr>
              <a:t>【示例】</a:t>
            </a:r>
            <a:r>
              <a:rPr lang="en-US" sz="1600" b="1" dirty="0">
                <a:solidFill>
                  <a:srgbClr val="0000FF"/>
                </a:solidFill>
              </a:rPr>
              <a:t>HTML 5</a:t>
            </a:r>
            <a:r>
              <a:rPr sz="1600" b="1" dirty="0">
                <a:solidFill>
                  <a:srgbClr val="0000FF"/>
                </a:solidFill>
              </a:rPr>
              <a:t>文档类型声明</a:t>
            </a:r>
            <a:endParaRPr sz="1600" dirty="0">
              <a:solidFill>
                <a:srgbClr val="0000FF"/>
              </a:solidFill>
            </a:endParaRPr>
          </a:p>
          <a:p>
            <a:pPr>
              <a:lnSpc>
                <a:spcPct val="100000"/>
              </a:lnSpc>
            </a:pPr>
            <a:r>
              <a:rPr lang="en-US" sz="1600" dirty="0">
                <a:solidFill>
                  <a:srgbClr val="0000FF"/>
                </a:solidFill>
              </a:rPr>
              <a:t>&lt;!DOCTYPE </a:t>
            </a:r>
            <a:r>
              <a:rPr lang="en-US" sz="1600" b="1" dirty="0">
                <a:solidFill>
                  <a:srgbClr val="0000FF"/>
                </a:solidFill>
              </a:rPr>
              <a:t>html </a:t>
            </a:r>
            <a:r>
              <a:rPr lang="en-US" sz="1600" dirty="0">
                <a:solidFill>
                  <a:srgbClr val="0000FF"/>
                </a:solidFill>
              </a:rPr>
              <a:t>&gt;</a:t>
            </a:r>
            <a:endParaRPr sz="1600" dirty="0">
              <a:solidFill>
                <a:srgbClr val="0000FF"/>
              </a:solidFill>
            </a:endParaRPr>
          </a:p>
        </p:txBody>
      </p:sp>
      <p:sp>
        <p:nvSpPr>
          <p:cNvPr id="7" name="标题 2"/>
          <p:cNvSpPr>
            <a:spLocks noGrp="1"/>
          </p:cNvSpPr>
          <p:nvPr>
            <p:ph type="title"/>
          </p:nvPr>
        </p:nvSpPr>
        <p:spPr/>
        <p:txBody>
          <a:bodyPr>
            <a:normAutofit/>
          </a:bodyPr>
          <a:lstStyle/>
          <a:p>
            <a:r>
              <a:rPr lang="en-US" sz="2400"/>
              <a:t>1.2.4  </a:t>
            </a:r>
            <a:r>
              <a:rPr sz="2400"/>
              <a:t>文档类型声明和语言版本</a:t>
            </a:r>
            <a:endParaRPr sz="2500"/>
          </a:p>
        </p:txBody>
      </p:sp>
      <p:sp>
        <p:nvSpPr>
          <p:cNvPr id="8" name="灯片编号占位符 7"/>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13</a:t>
            </a:fld>
            <a:endParaRPr lang="en-US" altLang="zh-C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lang="zh-CN" sz="1500"/>
              <a:t>表单（</a:t>
            </a:r>
            <a:r>
              <a:rPr sz="1500"/>
              <a:t>form</a:t>
            </a:r>
            <a:r>
              <a:rPr lang="zh-CN" sz="1500"/>
              <a:t>）是</a:t>
            </a:r>
            <a:r>
              <a:rPr sz="1500"/>
              <a:t>HTML</a:t>
            </a:r>
            <a:r>
              <a:rPr lang="zh-CN" sz="1500"/>
              <a:t>的一个重要部分，</a:t>
            </a:r>
            <a:r>
              <a:rPr lang="zh-CN" sz="1500">
                <a:solidFill>
                  <a:srgbClr val="FF0000"/>
                </a:solidFill>
              </a:rPr>
              <a:t>负责采集和提交用户输入的信息</a:t>
            </a:r>
          </a:p>
          <a:p>
            <a:pPr lvl="0"/>
            <a:r>
              <a:rPr lang="zh-CN" sz="1500"/>
              <a:t>一个页面中可以包含多个表单，但用户一次只能向服务器发送一个表单中的数据</a:t>
            </a:r>
          </a:p>
          <a:p>
            <a:pPr lvl="0"/>
            <a:r>
              <a:rPr lang="zh-CN" sz="1500"/>
              <a:t>属性</a:t>
            </a:r>
            <a:r>
              <a:rPr sz="1500"/>
              <a:t>enctype</a:t>
            </a:r>
            <a:r>
              <a:rPr lang="zh-CN" sz="1500"/>
              <a:t>取值可以是</a:t>
            </a:r>
            <a:r>
              <a:rPr sz="1500"/>
              <a:t>application/x-www-form-urlencoded</a:t>
            </a:r>
            <a:r>
              <a:rPr lang="zh-CN" sz="1500"/>
              <a:t>、</a:t>
            </a:r>
            <a:r>
              <a:rPr sz="1500"/>
              <a:t>multipart/form-data</a:t>
            </a:r>
            <a:r>
              <a:rPr lang="zh-CN" sz="1500"/>
              <a:t>或</a:t>
            </a:r>
            <a:r>
              <a:rPr sz="1500"/>
              <a:t>text/plain</a:t>
            </a:r>
            <a:endParaRPr lang="zh-CN" sz="1500"/>
          </a:p>
          <a:p>
            <a:pPr lvl="0"/>
            <a:r>
              <a:rPr sz="1500"/>
              <a:t>method</a:t>
            </a:r>
            <a:r>
              <a:rPr lang="zh-CN" sz="1500"/>
              <a:t>属性设置的方法将表单中的数据传送给服务器进行处理，分为</a:t>
            </a:r>
            <a:r>
              <a:rPr sz="1500"/>
              <a:t>get</a:t>
            </a:r>
            <a:r>
              <a:rPr lang="zh-CN" sz="1500"/>
              <a:t>方式和</a:t>
            </a:r>
            <a:r>
              <a:rPr sz="1500"/>
              <a:t>post</a:t>
            </a:r>
            <a:r>
              <a:rPr lang="zh-CN" sz="1500"/>
              <a:t>方式</a:t>
            </a:r>
          </a:p>
          <a:p>
            <a:pPr lvl="0"/>
            <a:r>
              <a:rPr lang="zh-CN" sz="1500"/>
              <a:t>常见的表单域有文本框、密码框、多行文本框、单选按钮、复选框、下拉选择框等</a:t>
            </a:r>
          </a:p>
          <a:p>
            <a:pPr lvl="0"/>
            <a:r>
              <a:rPr lang="zh-CN" sz="1500"/>
              <a:t>按钮主要分为提交按钮、重置按钮、图片按钮、普通按钮，具体可以通过</a:t>
            </a:r>
            <a:r>
              <a:rPr sz="1500"/>
              <a:t>&lt;input&gt;</a:t>
            </a:r>
            <a:r>
              <a:rPr lang="zh-CN" sz="1500"/>
              <a:t>或</a:t>
            </a:r>
            <a:r>
              <a:rPr sz="1500"/>
              <a:t>&lt;button&gt;</a:t>
            </a:r>
            <a:r>
              <a:rPr lang="zh-CN" sz="1500"/>
              <a:t>标签来实现</a:t>
            </a:r>
          </a:p>
          <a:p>
            <a:pPr lvl="0"/>
            <a:r>
              <a:rPr lang="zh-CN" sz="1500"/>
              <a:t>通过表单分组的方式，可以将表单上的控件在形式上进行组合，使其一目了然</a:t>
            </a:r>
          </a:p>
          <a:p>
            <a:endParaRPr lang="zh-CN" sz="1500"/>
          </a:p>
        </p:txBody>
      </p:sp>
      <p:sp>
        <p:nvSpPr>
          <p:cNvPr id="6" name="标题 5"/>
          <p:cNvSpPr>
            <a:spLocks noGrp="1"/>
          </p:cNvSpPr>
          <p:nvPr>
            <p:ph type="title"/>
          </p:nvPr>
        </p:nvSpPr>
        <p:spPr>
          <a:xfrm>
            <a:off x="957266" y="134542"/>
            <a:ext cx="4471990" cy="508383"/>
          </a:xfrm>
          <a:prstGeom prst="rect">
            <a:avLst/>
          </a:prstGeom>
        </p:spPr>
        <p:txBody>
          <a:bodyPr>
            <a:normAutofit/>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130</a:t>
            </a:fld>
            <a:endParaRPr lang="en-US" altLang="zh-C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6"/>
          <p:cNvSpPr>
            <a:spLocks noGrp="1"/>
          </p:cNvSpPr>
          <p:nvPr>
            <p:ph type="subTitle" idx="1"/>
          </p:nvPr>
        </p:nvSpPr>
        <p:spPr>
          <a:xfrm>
            <a:off x="1314472" y="4214824"/>
            <a:ext cx="6400800" cy="1314450"/>
          </a:xfrm>
        </p:spPr>
        <p:txBody>
          <a:bodyPr>
            <a:normAutofit/>
          </a:bodyPr>
          <a:lstStyle/>
          <a:p>
            <a:r>
              <a:rPr lang="en-US" altLang="zh-CN" sz="1600">
                <a:solidFill>
                  <a:schemeClr val="tx1">
                    <a:lumMod val="50000"/>
                    <a:lumOff val="50000"/>
                  </a:schemeClr>
                </a:solidFill>
                <a:latin typeface="微软雅黑" pitchFamily="34" charset="-122"/>
                <a:ea typeface="微软雅黑" pitchFamily="34" charset="-122"/>
              </a:rPr>
              <a:t>Web</a:t>
            </a:r>
            <a:r>
              <a:rPr lang="zh-CN" altLang="en-US" sz="1600">
                <a:solidFill>
                  <a:schemeClr val="tx1">
                    <a:lumMod val="50000"/>
                    <a:lumOff val="50000"/>
                  </a:schemeClr>
                </a:solidFill>
                <a:latin typeface="微软雅黑" pitchFamily="34" charset="-122"/>
                <a:ea typeface="微软雅黑" pitchFamily="34" charset="-122"/>
              </a:rPr>
              <a:t>前端设计与开发</a:t>
            </a:r>
          </a:p>
        </p:txBody>
      </p:sp>
      <p:sp>
        <p:nvSpPr>
          <p:cNvPr id="3" name="矩形 2"/>
          <p:cNvSpPr/>
          <p:nvPr/>
        </p:nvSpPr>
        <p:spPr>
          <a:xfrm>
            <a:off x="3143240" y="4374088"/>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
        <p:nvSpPr>
          <p:cNvPr id="4" name="矩形 3"/>
          <p:cNvSpPr/>
          <p:nvPr/>
        </p:nvSpPr>
        <p:spPr>
          <a:xfrm>
            <a:off x="5529314" y="4374088"/>
            <a:ext cx="328570" cy="36000"/>
          </a:xfrm>
          <a:prstGeom prst="rect">
            <a:avLst/>
          </a:prstGeom>
          <a:solidFill>
            <a:srgbClr val="FF9300"/>
          </a:solidFill>
          <a:ln w="9525">
            <a:noFill/>
            <a:round/>
            <a:headEnd/>
            <a:tailEnd/>
          </a:ln>
        </p:spPr>
        <p:txBody>
          <a:bodyPr anchor="t"/>
          <a:lstStyle/>
          <a:p>
            <a:pPr algn="ctr"/>
            <a:endParaRPr lang="zh-CN" altLang="en-US">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1"/>
            <a:ext cx="8207375" cy="1571633"/>
          </a:xfrm>
        </p:spPr>
        <p:txBody>
          <a:bodyPr/>
          <a:lstStyle/>
          <a:p>
            <a:r>
              <a:rPr sz="1600"/>
              <a:t>HTML</a:t>
            </a:r>
            <a:r>
              <a:rPr lang="zh-CN" sz="1600"/>
              <a:t>文档的</a:t>
            </a:r>
            <a:r>
              <a:rPr sz="1600"/>
              <a:t>&lt;head&gt;</a:t>
            </a:r>
            <a:r>
              <a:rPr lang="zh-CN" sz="1600"/>
              <a:t>元素包含很多标签，用于向浏览器提供整个页面的基本信息。</a:t>
            </a:r>
            <a:endParaRPr sz="1600"/>
          </a:p>
          <a:p>
            <a:r>
              <a:rPr sz="1600"/>
              <a:t>&lt;head&gt;</a:t>
            </a:r>
            <a:r>
              <a:rPr lang="zh-CN" altLang="en-US" sz="1600"/>
              <a:t>中可以包含以下子元素：</a:t>
            </a:r>
            <a:r>
              <a:rPr sz="1600">
                <a:solidFill>
                  <a:srgbClr val="FF0000"/>
                </a:solidFill>
              </a:rPr>
              <a:t>&lt;title&gt;</a:t>
            </a:r>
            <a:r>
              <a:rPr lang="zh-CN" altLang="en-US" sz="1600"/>
              <a:t>、</a:t>
            </a:r>
            <a:r>
              <a:rPr sz="1600"/>
              <a:t>&lt;meta&gt;</a:t>
            </a:r>
            <a:r>
              <a:rPr lang="zh-CN" altLang="en-US" sz="1600"/>
              <a:t>、</a:t>
            </a:r>
            <a:r>
              <a:rPr sz="1600"/>
              <a:t>&lt;base&gt;</a:t>
            </a:r>
            <a:r>
              <a:rPr lang="zh-CN" altLang="en-US" sz="1600"/>
              <a:t>、</a:t>
            </a:r>
            <a:r>
              <a:rPr sz="1600">
                <a:solidFill>
                  <a:srgbClr val="FF0000"/>
                </a:solidFill>
              </a:rPr>
              <a:t>&lt;link&gt;</a:t>
            </a:r>
            <a:r>
              <a:rPr lang="zh-CN" altLang="en-US" sz="1600">
                <a:solidFill>
                  <a:srgbClr val="FF0000"/>
                </a:solidFill>
              </a:rPr>
              <a:t>、</a:t>
            </a:r>
            <a:r>
              <a:rPr sz="1600">
                <a:solidFill>
                  <a:srgbClr val="FF0000"/>
                </a:solidFill>
              </a:rPr>
              <a:t>&lt;script&gt;</a:t>
            </a:r>
            <a:r>
              <a:rPr lang="zh-CN" altLang="en-US" sz="1600"/>
              <a:t>以及</a:t>
            </a:r>
            <a:r>
              <a:rPr sz="1600">
                <a:solidFill>
                  <a:srgbClr val="FF0000"/>
                </a:solidFill>
              </a:rPr>
              <a:t>&lt;style&gt;</a:t>
            </a:r>
            <a:r>
              <a:rPr lang="zh-CN" altLang="en-US" sz="1600"/>
              <a:t>等</a:t>
            </a:r>
            <a:endParaRPr lang="zh-CN" sz="1600"/>
          </a:p>
          <a:p>
            <a:endParaRPr lang="zh-CN" altLang="en-US"/>
          </a:p>
        </p:txBody>
      </p:sp>
      <p:sp>
        <p:nvSpPr>
          <p:cNvPr id="7" name="标题 2"/>
          <p:cNvSpPr>
            <a:spLocks noGrp="1"/>
          </p:cNvSpPr>
          <p:nvPr>
            <p:ph type="title"/>
          </p:nvPr>
        </p:nvSpPr>
        <p:spPr/>
        <p:txBody>
          <a:bodyPr>
            <a:normAutofit/>
          </a:bodyPr>
          <a:lstStyle/>
          <a:p>
            <a:r>
              <a:rPr lang="en-US" sz="2400"/>
              <a:t>1.3  </a:t>
            </a:r>
            <a:r>
              <a:rPr lang="en-US" sz="2400" err="1"/>
              <a:t>HEAD元素</a:t>
            </a:r>
            <a:endParaRPr lang="en-US" sz="2400"/>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t>页面的标题位于</a:t>
            </a:r>
            <a:r>
              <a:t>&lt;title&gt;</a:t>
            </a:r>
            <a:r>
              <a:rPr lang="zh-CN"/>
              <a:t>标签内，可以包含任何字符或实体。</a:t>
            </a:r>
            <a:endParaRPr/>
          </a:p>
          <a:p>
            <a:r>
              <a:rPr lang="zh-CN" altLang="en-US"/>
              <a:t>网页标题的作用：</a:t>
            </a:r>
            <a:endParaRPr/>
          </a:p>
          <a:p>
            <a:pPr lvl="1"/>
            <a:r>
              <a:rPr sz="1400"/>
              <a:t>在浏览器的标题栏中显示标题；</a:t>
            </a:r>
            <a:endParaRPr lang="en-US" sz="1400"/>
          </a:p>
          <a:p>
            <a:pPr lvl="1"/>
            <a:r>
              <a:rPr sz="1400"/>
              <a:t>标题可以用作默认快捷方式或收藏夹的名称；</a:t>
            </a:r>
            <a:endParaRPr lang="en-US" sz="1400"/>
          </a:p>
          <a:p>
            <a:pPr lvl="1"/>
            <a:r>
              <a:rPr sz="1400"/>
              <a:t>标题还可以作为搜索引擎结果中的页面标题。</a:t>
            </a:r>
            <a:endParaRPr lang="en-US" sz="1400"/>
          </a:p>
          <a:p>
            <a:endParaRPr/>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标题 5"/>
          <p:cNvSpPr>
            <a:spLocks noGrp="1"/>
          </p:cNvSpPr>
          <p:nvPr>
            <p:ph type="title"/>
          </p:nvPr>
        </p:nvSpPr>
        <p:spPr/>
        <p:txBody>
          <a:bodyPr>
            <a:normAutofit/>
          </a:bodyPr>
          <a:lstStyle/>
          <a:p>
            <a:r>
              <a:rPr lang="en-US" sz="2400"/>
              <a:t>1.3.1  </a:t>
            </a:r>
            <a:r>
              <a:rPr lang="en-US" sz="2400" err="1"/>
              <a:t>title元素</a:t>
            </a:r>
            <a:endParaRPr sz="2400"/>
          </a:p>
        </p:txBody>
      </p:sp>
      <p:sp>
        <p:nvSpPr>
          <p:cNvPr id="5" name="灯片编号占位符 4"/>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15</a:t>
            </a:fld>
            <a:endParaRPr lang="en-US" altLang="zh-CN"/>
          </a:p>
        </p:txBody>
      </p:sp>
      <p:pic>
        <p:nvPicPr>
          <p:cNvPr id="7" name="图片 6" descr="C:\Users\ADMINI~1\AppData\Local\Temp\SNAGHTMLedea53.PNG"/>
          <p:cNvPicPr/>
          <p:nvPr/>
        </p:nvPicPr>
        <p:blipFill>
          <a:blip r:embed="rId3"/>
          <a:srcRect/>
          <a:stretch>
            <a:fillRect/>
          </a:stretch>
        </p:blipFill>
        <p:spPr bwMode="auto">
          <a:xfrm>
            <a:off x="1643042" y="2857502"/>
            <a:ext cx="3286148" cy="135732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t>meta</a:t>
            </a:r>
            <a:r>
              <a:rPr lang="zh-CN"/>
              <a:t>元素用于向客户的浏览器传递信息和命令，而不是用来显示内容的。</a:t>
            </a:r>
            <a:endParaRPr/>
          </a:p>
          <a:p>
            <a:r>
              <a:rPr lang="zh-CN"/>
              <a:t>一个</a:t>
            </a:r>
            <a:r>
              <a:t>&lt;head&gt;</a:t>
            </a:r>
            <a:r>
              <a:rPr lang="zh-CN"/>
              <a:t>标签中可以包含一个或多个</a:t>
            </a:r>
            <a:r>
              <a:t>&lt;meta&gt;</a:t>
            </a:r>
            <a:r>
              <a:rPr lang="zh-CN"/>
              <a:t>标签。</a:t>
            </a:r>
          </a:p>
          <a:p>
            <a:r>
              <a:t>&lt;meta&gt;</a:t>
            </a:r>
            <a:r>
              <a:rPr lang="zh-CN"/>
              <a:t>标签主要分为两大类：</a:t>
            </a:r>
            <a:endParaRPr/>
          </a:p>
          <a:p>
            <a:pPr lvl="1"/>
            <a:r>
              <a:rPr lang="zh-CN" sz="1400"/>
              <a:t>对页面</a:t>
            </a:r>
            <a:r>
              <a:rPr sz="1400"/>
              <a:t>的</a:t>
            </a:r>
            <a:r>
              <a:rPr lang="zh-CN" sz="1400"/>
              <a:t>设置</a:t>
            </a:r>
            <a:r>
              <a:rPr sz="1400"/>
              <a:t>，通过</a:t>
            </a:r>
            <a:r>
              <a:rPr lang="en-US" sz="1400">
                <a:latin typeface="微软雅黑" pitchFamily="34" charset="-122"/>
                <a:ea typeface="微软雅黑" pitchFamily="34" charset="-122"/>
              </a:rPr>
              <a:t>http-equiv</a:t>
            </a:r>
            <a:r>
              <a:rPr sz="1400" i="0">
                <a:solidFill>
                  <a:schemeClr val="tx1">
                    <a:lumMod val="75000"/>
                    <a:lumOff val="25000"/>
                  </a:schemeClr>
                </a:solidFill>
                <a:latin typeface="微软雅黑" pitchFamily="34" charset="-122"/>
                <a:ea typeface="微软雅黑" pitchFamily="34" charset="-122"/>
              </a:rPr>
              <a:t>属性进行指定</a:t>
            </a:r>
            <a:endParaRPr lang="en-US" altLang="zh-CN" sz="1400"/>
          </a:p>
          <a:p>
            <a:pPr lvl="1"/>
            <a:r>
              <a:rPr lang="zh-CN" sz="1400"/>
              <a:t>对搜索引擎</a:t>
            </a:r>
            <a:r>
              <a:rPr sz="1400"/>
              <a:t>的</a:t>
            </a:r>
            <a:r>
              <a:rPr lang="zh-CN" sz="1400"/>
              <a:t>设置</a:t>
            </a:r>
            <a:r>
              <a:rPr sz="1400"/>
              <a:t>，通过</a:t>
            </a:r>
            <a:r>
              <a:rPr lang="en-US" sz="1400">
                <a:latin typeface="微软雅黑" pitchFamily="34" charset="-122"/>
                <a:ea typeface="微软雅黑" pitchFamily="34" charset="-122"/>
              </a:rPr>
              <a:t>name</a:t>
            </a:r>
            <a:r>
              <a:rPr sz="1400" i="0">
                <a:solidFill>
                  <a:schemeClr val="tx1">
                    <a:lumMod val="75000"/>
                    <a:lumOff val="25000"/>
                  </a:schemeClr>
                </a:solidFill>
                <a:latin typeface="微软雅黑" pitchFamily="34" charset="-122"/>
                <a:ea typeface="微软雅黑" pitchFamily="34" charset="-122"/>
              </a:rPr>
              <a:t>属性进行指定</a:t>
            </a:r>
            <a:endParaRPr sz="1400"/>
          </a:p>
          <a:p>
            <a:pPr>
              <a:buNone/>
            </a:pPr>
            <a:endParaRPr/>
          </a:p>
        </p:txBody>
      </p:sp>
      <p:sp>
        <p:nvSpPr>
          <p:cNvPr id="9" name="标题 8"/>
          <p:cNvSpPr>
            <a:spLocks noGrp="1"/>
          </p:cNvSpPr>
          <p:nvPr>
            <p:ph type="title"/>
          </p:nvPr>
        </p:nvSpPr>
        <p:spPr/>
        <p:txBody>
          <a:bodyPr>
            <a:normAutofit/>
          </a:bodyPr>
          <a:lstStyle/>
          <a:p>
            <a:r>
              <a:rPr lang="en-US" sz="2400"/>
              <a:t>1.3.2  </a:t>
            </a:r>
            <a:r>
              <a:rPr lang="en-US" sz="2400" err="1"/>
              <a:t>meta元素</a:t>
            </a:r>
            <a:endParaRPr sz="24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16</a:t>
            </a:fld>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17</a:t>
            </a:fld>
            <a:endParaRPr lang="en-US" altLang="zh-CN"/>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标题 8"/>
          <p:cNvSpPr txBox="1">
            <a:spLocks/>
          </p:cNvSpPr>
          <p:nvPr/>
        </p:nvSpPr>
        <p:spPr>
          <a:xfrm>
            <a:off x="957266" y="134542"/>
            <a:ext cx="4471990" cy="508383"/>
          </a:xfrm>
          <a:prstGeom prst="rect">
            <a:avLst/>
          </a:prstGeom>
        </p:spPr>
        <p:txBody>
          <a:bodyPr>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chemeClr val="tx1"/>
                </a:solidFill>
                <a:effectLst/>
                <a:uLnTx/>
                <a:uFillTx/>
                <a:latin typeface="Adobe 黑体 Std R" pitchFamily="34" charset="-122"/>
                <a:ea typeface="Adobe 黑体 Std R" pitchFamily="34" charset="-122"/>
                <a:cs typeface="华文细黑" charset="0"/>
              </a:rPr>
              <a:t>1.3.2  </a:t>
            </a:r>
            <a:r>
              <a:rPr kumimoji="0" lang="en-US" altLang="en-US" sz="2400" b="0" i="0" u="none" strike="noStrike" kern="1200" cap="none" spc="0" normalizeH="0" baseline="0" noProof="0" err="1">
                <a:ln>
                  <a:noFill/>
                </a:ln>
                <a:solidFill>
                  <a:schemeClr val="tx1"/>
                </a:solidFill>
                <a:effectLst/>
                <a:uLnTx/>
                <a:uFillTx/>
                <a:latin typeface="Adobe 黑体 Std R" pitchFamily="34" charset="-122"/>
                <a:ea typeface="Adobe 黑体 Std R" pitchFamily="34" charset="-122"/>
                <a:cs typeface="华文细黑" charset="0"/>
              </a:rPr>
              <a:t>meta元素</a:t>
            </a:r>
            <a:endParaRPr kumimoji="0" lang="zh-CN" altLang="en-US" sz="2400" b="0" i="0" u="none" strike="noStrike" kern="1200" cap="none" spc="0" normalizeH="0" baseline="0" noProof="0">
              <a:ln>
                <a:noFill/>
              </a:ln>
              <a:solidFill>
                <a:schemeClr val="tx1"/>
              </a:solidFill>
              <a:effectLst/>
              <a:uLnTx/>
              <a:uFillTx/>
              <a:latin typeface="Adobe 黑体 Std R" pitchFamily="34" charset="-122"/>
              <a:ea typeface="Adobe 黑体 Std R" pitchFamily="34" charset="-122"/>
              <a:cs typeface="华文细黑" charset="0"/>
            </a:endParaRPr>
          </a:p>
        </p:txBody>
      </p:sp>
      <p:graphicFrame>
        <p:nvGraphicFramePr>
          <p:cNvPr id="14" name="Group 96"/>
          <p:cNvGraphicFramePr>
            <a:graphicFrameLocks noGrp="1"/>
          </p:cNvGraphicFramePr>
          <p:nvPr/>
        </p:nvGraphicFramePr>
        <p:xfrm>
          <a:off x="714348" y="928676"/>
          <a:ext cx="7929619" cy="3720985"/>
        </p:xfrm>
        <a:graphic>
          <a:graphicData uri="http://schemas.openxmlformats.org/drawingml/2006/table">
            <a:tbl>
              <a:tblPr/>
              <a:tblGrid>
                <a:gridCol w="1141187">
                  <a:extLst>
                    <a:ext uri="{9D8B030D-6E8A-4147-A177-3AD203B41FA5}">
                      <a16:colId xmlns:a16="http://schemas.microsoft.com/office/drawing/2014/main" val="20000"/>
                    </a:ext>
                  </a:extLst>
                </a:gridCol>
                <a:gridCol w="1591439">
                  <a:extLst>
                    <a:ext uri="{9D8B030D-6E8A-4147-A177-3AD203B41FA5}">
                      <a16:colId xmlns:a16="http://schemas.microsoft.com/office/drawing/2014/main" val="20001"/>
                    </a:ext>
                  </a:extLst>
                </a:gridCol>
                <a:gridCol w="5196993">
                  <a:extLst>
                    <a:ext uri="{9D8B030D-6E8A-4147-A177-3AD203B41FA5}">
                      <a16:colId xmlns:a16="http://schemas.microsoft.com/office/drawing/2014/main" val="20002"/>
                    </a:ext>
                  </a:extLst>
                </a:gridCol>
              </a:tblGrid>
              <a:tr h="38049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属性名</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属性值</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14715">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kern="1200" dirty="0">
                          <a:solidFill>
                            <a:schemeClr val="tx1"/>
                          </a:solidFill>
                          <a:latin typeface="微软雅黑" pitchFamily="34" charset="-122"/>
                          <a:ea typeface="微软雅黑" pitchFamily="34" charset="-122"/>
                          <a:cs typeface="+mn-cs"/>
                        </a:rPr>
                        <a:t>name</a:t>
                      </a:r>
                      <a:endParaRPr kumimoji="0" lang="en-US"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Keywords</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200" kern="100" dirty="0">
                          <a:latin typeface="微软雅黑" pitchFamily="34" charset="-122"/>
                          <a:ea typeface="微软雅黑" pitchFamily="34" charset="-122"/>
                          <a:cs typeface="Times New Roman"/>
                        </a:rPr>
                        <a:t>定义页面的关键词，关键词之间用英文逗号“，”隔开</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45893">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200" kern="1200" dirty="0">
                          <a:solidFill>
                            <a:schemeClr val="tx1"/>
                          </a:solidFill>
                          <a:latin typeface="微软雅黑" pitchFamily="34" charset="-122"/>
                          <a:ea typeface="微软雅黑" pitchFamily="34" charset="-122"/>
                          <a:cs typeface="+mn-cs"/>
                        </a:rPr>
                        <a:t>description</a:t>
                      </a:r>
                      <a:endParaRPr lang="zh-CN" sz="12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定义页面的描述内容，但不要过长，否则搜索引擎会以“</a:t>
                      </a:r>
                      <a:r>
                        <a:rPr lang="en-US" altLang="zh-CN" sz="1200" kern="1200" dirty="0">
                          <a:solidFill>
                            <a:schemeClr val="tx1"/>
                          </a:solidFill>
                          <a:latin typeface="微软雅黑" pitchFamily="34" charset="-122"/>
                          <a:ea typeface="微软雅黑" pitchFamily="34" charset="-122"/>
                          <a:cs typeface="+mn-cs"/>
                        </a:rPr>
                        <a:t>…”</a:t>
                      </a:r>
                      <a:r>
                        <a:rPr lang="zh-CN" altLang="en-US" sz="1200" kern="1200" dirty="0">
                          <a:solidFill>
                            <a:schemeClr val="tx1"/>
                          </a:solidFill>
                          <a:latin typeface="微软雅黑" pitchFamily="34" charset="-122"/>
                          <a:ea typeface="微软雅黑" pitchFamily="34" charset="-122"/>
                          <a:cs typeface="+mn-cs"/>
                        </a:rPr>
                        <a:t>省略</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71577">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robots</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200" kern="100" dirty="0">
                          <a:latin typeface="微软雅黑" pitchFamily="34" charset="-122"/>
                          <a:ea typeface="微软雅黑" pitchFamily="34" charset="-122"/>
                          <a:cs typeface="Times New Roman"/>
                        </a:rPr>
                        <a:t>robots</a:t>
                      </a:r>
                      <a:r>
                        <a:rPr lang="zh-CN" sz="1200" kern="100" dirty="0">
                          <a:latin typeface="微软雅黑" pitchFamily="34" charset="-122"/>
                          <a:ea typeface="微软雅黑" pitchFamily="34" charset="-122"/>
                          <a:cs typeface="Times New Roman"/>
                        </a:rPr>
                        <a:t>用来告诉搜索引擎页面是否允许索引与查询，</a:t>
                      </a:r>
                      <a:r>
                        <a:rPr lang="en-US" sz="1200" kern="100" dirty="0">
                          <a:latin typeface="微软雅黑" pitchFamily="34" charset="-122"/>
                          <a:ea typeface="微软雅黑" pitchFamily="34" charset="-122"/>
                          <a:cs typeface="Times New Roman"/>
                        </a:rPr>
                        <a:t>content</a:t>
                      </a:r>
                      <a:r>
                        <a:rPr lang="zh-CN" sz="1200" kern="100" dirty="0">
                          <a:latin typeface="微软雅黑" pitchFamily="34" charset="-122"/>
                          <a:ea typeface="微软雅黑" pitchFamily="34" charset="-122"/>
                          <a:cs typeface="Times New Roman"/>
                        </a:rPr>
                        <a:t>的参数有</a:t>
                      </a:r>
                      <a:r>
                        <a:rPr lang="en-US" sz="1200" kern="100" dirty="0">
                          <a:latin typeface="微软雅黑" pitchFamily="34" charset="-122"/>
                          <a:ea typeface="微软雅黑" pitchFamily="34" charset="-122"/>
                          <a:cs typeface="Times New Roman"/>
                        </a:rPr>
                        <a:t>all</a:t>
                      </a:r>
                      <a:r>
                        <a:rPr lang="zh-CN" sz="1200" kern="100" dirty="0">
                          <a:latin typeface="微软雅黑" pitchFamily="34" charset="-122"/>
                          <a:ea typeface="微软雅黑" pitchFamily="34" charset="-122"/>
                          <a:cs typeface="Times New Roman"/>
                        </a:rPr>
                        <a:t>、</a:t>
                      </a:r>
                      <a:r>
                        <a:rPr lang="en-US" sz="1200" kern="100" dirty="0">
                          <a:latin typeface="微软雅黑" pitchFamily="34" charset="-122"/>
                          <a:ea typeface="微软雅黑" pitchFamily="34" charset="-122"/>
                          <a:cs typeface="Times New Roman"/>
                        </a:rPr>
                        <a:t>none</a:t>
                      </a:r>
                      <a:r>
                        <a:rPr lang="zh-CN" sz="1200" kern="100" dirty="0">
                          <a:latin typeface="微软雅黑" pitchFamily="34" charset="-122"/>
                          <a:ea typeface="微软雅黑" pitchFamily="34" charset="-122"/>
                          <a:cs typeface="Times New Roman"/>
                        </a:rPr>
                        <a:t>、</a:t>
                      </a:r>
                      <a:r>
                        <a:rPr lang="en-US" sz="1200" kern="100" dirty="0">
                          <a:latin typeface="微软雅黑" pitchFamily="34" charset="-122"/>
                          <a:ea typeface="微软雅黑" pitchFamily="34" charset="-122"/>
                          <a:cs typeface="Times New Roman"/>
                        </a:rPr>
                        <a:t>index</a:t>
                      </a:r>
                      <a:r>
                        <a:rPr lang="zh-CN" sz="1200" kern="100" dirty="0">
                          <a:latin typeface="微软雅黑" pitchFamily="34" charset="-122"/>
                          <a:ea typeface="微软雅黑" pitchFamily="34" charset="-122"/>
                          <a:cs typeface="Times New Roman"/>
                        </a:rPr>
                        <a:t>、</a:t>
                      </a:r>
                      <a:r>
                        <a:rPr lang="en-US" sz="1200" kern="100" dirty="0" err="1">
                          <a:latin typeface="微软雅黑" pitchFamily="34" charset="-122"/>
                          <a:ea typeface="微软雅黑" pitchFamily="34" charset="-122"/>
                          <a:cs typeface="Times New Roman"/>
                        </a:rPr>
                        <a:t>noindex</a:t>
                      </a:r>
                      <a:r>
                        <a:rPr lang="zh-CN" sz="1200" kern="100" dirty="0">
                          <a:latin typeface="微软雅黑" pitchFamily="34" charset="-122"/>
                          <a:ea typeface="微软雅黑" pitchFamily="34" charset="-122"/>
                          <a:cs typeface="Times New Roman"/>
                        </a:rPr>
                        <a:t>、</a:t>
                      </a:r>
                      <a:r>
                        <a:rPr lang="en-US" sz="1200" kern="100" dirty="0">
                          <a:latin typeface="微软雅黑" pitchFamily="34" charset="-122"/>
                          <a:ea typeface="微软雅黑" pitchFamily="34" charset="-122"/>
                          <a:cs typeface="Times New Roman"/>
                        </a:rPr>
                        <a:t>follow</a:t>
                      </a:r>
                      <a:r>
                        <a:rPr lang="zh-CN" sz="1200" kern="100" dirty="0">
                          <a:latin typeface="微软雅黑" pitchFamily="34" charset="-122"/>
                          <a:ea typeface="微软雅黑" pitchFamily="34" charset="-122"/>
                          <a:cs typeface="Times New Roman"/>
                        </a:rPr>
                        <a:t>、</a:t>
                      </a:r>
                      <a:r>
                        <a:rPr lang="en-US" sz="1200" kern="100" dirty="0" err="1">
                          <a:latin typeface="微软雅黑" pitchFamily="34" charset="-122"/>
                          <a:ea typeface="微软雅黑" pitchFamily="34" charset="-122"/>
                          <a:cs typeface="Times New Roman"/>
                        </a:rPr>
                        <a:t>nofollow</a:t>
                      </a:r>
                      <a:r>
                        <a:rPr lang="zh-CN" sz="1200" kern="100" dirty="0">
                          <a:latin typeface="微软雅黑" pitchFamily="34" charset="-122"/>
                          <a:ea typeface="微软雅黑" pitchFamily="34" charset="-122"/>
                          <a:cs typeface="Times New Roman"/>
                        </a:rPr>
                        <a:t>；默认是</a:t>
                      </a:r>
                      <a:r>
                        <a:rPr lang="en-US" sz="1200" kern="100" dirty="0">
                          <a:latin typeface="微软雅黑" pitchFamily="34" charset="-122"/>
                          <a:ea typeface="微软雅黑" pitchFamily="34" charset="-122"/>
                          <a:cs typeface="Times New Roman"/>
                        </a:rPr>
                        <a:t>all</a:t>
                      </a:r>
                      <a:endParaRPr lang="zh-CN" sz="12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16142">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author</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标注网页的作者</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58907">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kern="1200" dirty="0">
                          <a:solidFill>
                            <a:schemeClr val="tx1"/>
                          </a:solidFill>
                          <a:latin typeface="微软雅黑" pitchFamily="34" charset="-122"/>
                          <a:ea typeface="微软雅黑" pitchFamily="34" charset="-122"/>
                          <a:cs typeface="+mn-cs"/>
                        </a:rPr>
                        <a:t>http-equiv</a:t>
                      </a:r>
                      <a:endParaRPr kumimoji="0" lang="zh-CN"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content-type</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设定页面使用的字符集</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37649">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refresh</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自动刷新并转到新页面</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31191">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set-cookie</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设置页面缓存过期时间；如果网页过期，那么存盘的</a:t>
                      </a:r>
                      <a:r>
                        <a:rPr lang="en-US" sz="1200" kern="1200" dirty="0">
                          <a:solidFill>
                            <a:schemeClr val="tx1"/>
                          </a:solidFill>
                          <a:latin typeface="微软雅黑" pitchFamily="34" charset="-122"/>
                          <a:ea typeface="微软雅黑" pitchFamily="34" charset="-122"/>
                          <a:cs typeface="+mn-cs"/>
                        </a:rPr>
                        <a:t>cookie</a:t>
                      </a:r>
                      <a:r>
                        <a:rPr lang="zh-CN" altLang="en-US" sz="1200" kern="1200" dirty="0">
                          <a:solidFill>
                            <a:schemeClr val="tx1"/>
                          </a:solidFill>
                          <a:latin typeface="微软雅黑" pitchFamily="34" charset="-122"/>
                          <a:ea typeface="微软雅黑" pitchFamily="34" charset="-122"/>
                          <a:cs typeface="+mn-cs"/>
                        </a:rPr>
                        <a:t>将被删除</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97261">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expires</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用于设定网页的到期时间。网页过期时，必须从服务器上重新加载页面内容</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46715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rPr>
                        <a:t>content</a:t>
                      </a:r>
                      <a:endParaRPr kumimoji="0" lang="zh-CN" altLang="en-US" sz="1200" b="1"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kern="1200" dirty="0">
                          <a:solidFill>
                            <a:schemeClr val="tx1"/>
                          </a:solidFill>
                          <a:latin typeface="微软雅黑" pitchFamily="34" charset="-122"/>
                          <a:ea typeface="微软雅黑" pitchFamily="34" charset="-122"/>
                          <a:cs typeface="+mn-cs"/>
                        </a:rPr>
                        <a:t>text</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200" kern="1200" dirty="0">
                          <a:solidFill>
                            <a:schemeClr val="tx1"/>
                          </a:solidFill>
                          <a:latin typeface="微软雅黑" pitchFamily="34" charset="-122"/>
                          <a:ea typeface="微软雅黑" pitchFamily="34" charset="-122"/>
                          <a:cs typeface="+mn-cs"/>
                        </a:rPr>
                        <a:t>内容文本，用于描述</a:t>
                      </a:r>
                      <a:r>
                        <a:rPr lang="en-US" sz="1200" kern="1200" dirty="0">
                          <a:solidFill>
                            <a:schemeClr val="tx1"/>
                          </a:solidFill>
                          <a:latin typeface="微软雅黑" pitchFamily="34" charset="-122"/>
                          <a:ea typeface="微软雅黑" pitchFamily="34" charset="-122"/>
                          <a:cs typeface="+mn-cs"/>
                        </a:rPr>
                        <a:t>name</a:t>
                      </a:r>
                      <a:r>
                        <a:rPr lang="zh-CN" altLang="en-US" sz="1200" kern="1200" dirty="0">
                          <a:solidFill>
                            <a:schemeClr val="tx1"/>
                          </a:solidFill>
                          <a:latin typeface="微软雅黑" pitchFamily="34" charset="-122"/>
                          <a:ea typeface="微软雅黑" pitchFamily="34" charset="-122"/>
                          <a:cs typeface="+mn-cs"/>
                        </a:rPr>
                        <a:t>或</a:t>
                      </a:r>
                      <a:r>
                        <a:rPr lang="en-US" sz="1200" kern="1200" dirty="0">
                          <a:solidFill>
                            <a:schemeClr val="tx1"/>
                          </a:solidFill>
                          <a:latin typeface="微软雅黑" pitchFamily="34" charset="-122"/>
                          <a:ea typeface="微软雅黑" pitchFamily="34" charset="-122"/>
                          <a:cs typeface="+mn-cs"/>
                        </a:rPr>
                        <a:t>http-equiv</a:t>
                      </a:r>
                      <a:r>
                        <a:rPr lang="zh-CN" altLang="en-US" sz="1200" kern="1200" dirty="0">
                          <a:solidFill>
                            <a:schemeClr val="tx1"/>
                          </a:solidFill>
                          <a:latin typeface="微软雅黑" pitchFamily="34" charset="-122"/>
                          <a:ea typeface="微软雅黑" pitchFamily="34" charset="-122"/>
                          <a:cs typeface="+mn-cs"/>
                        </a:rPr>
                        <a:t>属性的相关内容</a:t>
                      </a:r>
                      <a:endParaRPr kumimoji="0" lang="zh-CN" altLang="en-US" sz="1200" b="0" i="0" u="none" strike="noStrike" kern="1200" cap="none" normalizeH="0" baseline="0" dirty="0">
                        <a:ln>
                          <a:noFill/>
                        </a:ln>
                        <a:solidFill>
                          <a:schemeClr val="tx1">
                            <a:lumMod val="75000"/>
                            <a:lumOff val="25000"/>
                          </a:schemeClr>
                        </a:solidFill>
                        <a:effectLst/>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8"/>
          <p:cNvSpPr>
            <a:spLocks noGrp="1"/>
          </p:cNvSpPr>
          <p:nvPr>
            <p:ph type="body" sz="quarter" idx="11"/>
          </p:nvPr>
        </p:nvSpPr>
        <p:spPr>
          <a:xfrm>
            <a:off x="428596" y="857238"/>
            <a:ext cx="8429684" cy="3539430"/>
          </a:xfrm>
        </p:spPr>
        <p:txBody>
          <a:bodyPr/>
          <a:lstStyle/>
          <a:p>
            <a:pPr>
              <a:lnSpc>
                <a:spcPct val="100000"/>
              </a:lnSpc>
            </a:pPr>
            <a:r>
              <a:rPr lang="en-US" sz="1400"/>
              <a:t>&lt;html&gt;</a:t>
            </a:r>
            <a:endParaRPr sz="1400"/>
          </a:p>
          <a:p>
            <a:pPr>
              <a:lnSpc>
                <a:spcPct val="100000"/>
              </a:lnSpc>
            </a:pPr>
            <a:r>
              <a:rPr lang="en-US" sz="1400"/>
              <a:t>&lt;head&gt;</a:t>
            </a:r>
            <a:endParaRPr sz="1400"/>
          </a:p>
          <a:p>
            <a:pPr>
              <a:lnSpc>
                <a:spcPct val="100000"/>
              </a:lnSpc>
            </a:pPr>
            <a:r>
              <a:rPr lang="en-US" sz="1400"/>
              <a:t>   &lt;title&gt;</a:t>
            </a:r>
            <a:r>
              <a:rPr sz="1400"/>
              <a:t>漫步时尚广场</a:t>
            </a:r>
            <a:r>
              <a:rPr lang="en-US" sz="1400"/>
              <a:t> </a:t>
            </a:r>
            <a:r>
              <a:rPr lang="en-US" sz="1400" err="1"/>
              <a:t>E&amp;amp;S</a:t>
            </a:r>
            <a:r>
              <a:rPr lang="en-US" sz="1400"/>
              <a:t>&lt;/title&gt;</a:t>
            </a:r>
            <a:endParaRPr sz="1400"/>
          </a:p>
          <a:p>
            <a:pPr>
              <a:lnSpc>
                <a:spcPct val="100000"/>
              </a:lnSpc>
            </a:pPr>
            <a:r>
              <a:rPr lang="en-US" sz="1400"/>
              <a:t>  </a:t>
            </a:r>
            <a:r>
              <a:rPr lang="en-US" sz="1400" b="1"/>
              <a:t> &lt;meta http-equiv="Content-Type" content="text/html; </a:t>
            </a:r>
            <a:r>
              <a:rPr lang="en-US" sz="1400" b="1" err="1"/>
              <a:t>charset</a:t>
            </a:r>
            <a:r>
              <a:rPr lang="en-US" sz="1400" b="1"/>
              <a:t>=utf-8"&gt;</a:t>
            </a:r>
            <a:endParaRPr sz="1400"/>
          </a:p>
          <a:p>
            <a:pPr>
              <a:lnSpc>
                <a:spcPct val="100000"/>
              </a:lnSpc>
            </a:pPr>
            <a:r>
              <a:rPr lang="en-US" sz="1400"/>
              <a:t>   &lt;</a:t>
            </a:r>
            <a:r>
              <a:rPr lang="en-US" sz="1400" b="1"/>
              <a:t>meta</a:t>
            </a:r>
            <a:r>
              <a:rPr lang="en-US" sz="1400"/>
              <a:t> </a:t>
            </a:r>
            <a:r>
              <a:rPr lang="en-US" sz="1400" b="1"/>
              <a:t>http-equiv</a:t>
            </a:r>
            <a:r>
              <a:rPr lang="en-US" sz="1400"/>
              <a:t>="Refresh" </a:t>
            </a:r>
            <a:r>
              <a:rPr lang="en-US" sz="1400" b="1"/>
              <a:t>content</a:t>
            </a:r>
            <a:r>
              <a:rPr lang="en-US" sz="1400"/>
              <a:t>="5;url=http://www.itshixun.com" /&gt;</a:t>
            </a:r>
            <a:endParaRPr sz="1400"/>
          </a:p>
          <a:p>
            <a:pPr>
              <a:lnSpc>
                <a:spcPct val="100000"/>
              </a:lnSpc>
            </a:pPr>
            <a:r>
              <a:rPr lang="en-US" sz="1400"/>
              <a:t>   &lt;</a:t>
            </a:r>
            <a:r>
              <a:rPr lang="en-US" sz="1400" b="1"/>
              <a:t>meta</a:t>
            </a:r>
            <a:r>
              <a:rPr lang="en-US" sz="1400"/>
              <a:t> </a:t>
            </a:r>
            <a:r>
              <a:rPr lang="en-US" sz="1400" b="1"/>
              <a:t>name</a:t>
            </a:r>
            <a:r>
              <a:rPr lang="en-US" sz="1400"/>
              <a:t>="keywords" </a:t>
            </a:r>
            <a:r>
              <a:rPr lang="en-US" sz="1400" b="1"/>
              <a:t>content</a:t>
            </a:r>
            <a:r>
              <a:rPr lang="en-US" sz="1400"/>
              <a:t>="</a:t>
            </a:r>
            <a:r>
              <a:rPr sz="1400"/>
              <a:t>漫步时尚广场</a:t>
            </a:r>
            <a:r>
              <a:rPr lang="en-US" sz="1400"/>
              <a:t>,</a:t>
            </a:r>
            <a:r>
              <a:rPr sz="1400"/>
              <a:t>时尚</a:t>
            </a:r>
            <a:r>
              <a:rPr lang="en-US" sz="1400"/>
              <a:t>,</a:t>
            </a:r>
            <a:r>
              <a:rPr sz="1400"/>
              <a:t>购物</a:t>
            </a:r>
            <a:r>
              <a:rPr lang="en-US" sz="1400"/>
              <a:t>,</a:t>
            </a:r>
            <a:r>
              <a:rPr sz="1400"/>
              <a:t>影视</a:t>
            </a:r>
            <a:r>
              <a:rPr lang="en-US" sz="1400"/>
              <a:t>,</a:t>
            </a:r>
            <a:r>
              <a:rPr sz="1400"/>
              <a:t>餐饮</a:t>
            </a:r>
            <a:r>
              <a:rPr lang="en-US" sz="1400"/>
              <a:t>"/&gt;</a:t>
            </a:r>
            <a:endParaRPr sz="1400"/>
          </a:p>
          <a:p>
            <a:pPr>
              <a:lnSpc>
                <a:spcPct val="100000"/>
              </a:lnSpc>
            </a:pPr>
            <a:r>
              <a:rPr lang="en-US" sz="1400"/>
              <a:t>   &lt;</a:t>
            </a:r>
            <a:r>
              <a:rPr lang="en-US" sz="1400" b="1"/>
              <a:t>meta</a:t>
            </a:r>
            <a:r>
              <a:rPr lang="en-US" sz="1400"/>
              <a:t> </a:t>
            </a:r>
            <a:r>
              <a:rPr lang="en-US" sz="1400" b="1"/>
              <a:t>name</a:t>
            </a:r>
            <a:r>
              <a:rPr lang="en-US" sz="1400"/>
              <a:t>="description" </a:t>
            </a:r>
            <a:r>
              <a:rPr lang="en-US" sz="1400" b="1"/>
              <a:t>content</a:t>
            </a:r>
            <a:r>
              <a:rPr lang="en-US" sz="1400"/>
              <a:t>="</a:t>
            </a:r>
            <a:r>
              <a:rPr sz="1400"/>
              <a:t>游客漫步在时尚广场</a:t>
            </a:r>
            <a:r>
              <a:rPr lang="en-US" sz="1400"/>
              <a:t>,</a:t>
            </a:r>
            <a:r>
              <a:rPr sz="1400"/>
              <a:t>可漫步湖畔步行街</a:t>
            </a:r>
            <a:r>
              <a:rPr lang="en-US" sz="1400"/>
              <a:t>,</a:t>
            </a:r>
            <a:r>
              <a:rPr sz="1400"/>
              <a:t>可在国际名品店、时尚精品店徜徉</a:t>
            </a:r>
            <a:r>
              <a:rPr lang="en-US" sz="1400"/>
              <a:t>,</a:t>
            </a:r>
            <a:r>
              <a:rPr sz="1400"/>
              <a:t>在电影区感受视听震撼</a:t>
            </a:r>
            <a:r>
              <a:rPr lang="en-US" sz="1400"/>
              <a:t>,</a:t>
            </a:r>
            <a:r>
              <a:rPr sz="1400"/>
              <a:t>在咖啡、酒吧一条街放松身心</a:t>
            </a:r>
            <a:r>
              <a:rPr lang="en-US" sz="1400"/>
              <a:t>,</a:t>
            </a:r>
            <a:r>
              <a:rPr sz="1400"/>
              <a:t>在世界特色餐厅享受美味。</a:t>
            </a:r>
            <a:r>
              <a:rPr lang="en-US" sz="1400"/>
              <a:t> "/&gt;</a:t>
            </a:r>
            <a:endParaRPr sz="1400"/>
          </a:p>
          <a:p>
            <a:pPr>
              <a:lnSpc>
                <a:spcPct val="100000"/>
              </a:lnSpc>
            </a:pPr>
            <a:r>
              <a:rPr lang="en-US" sz="1400"/>
              <a:t>   &lt;</a:t>
            </a:r>
            <a:r>
              <a:rPr lang="en-US" sz="1400" b="1"/>
              <a:t>meta</a:t>
            </a:r>
            <a:r>
              <a:rPr lang="en-US" sz="1400"/>
              <a:t> </a:t>
            </a:r>
            <a:r>
              <a:rPr lang="en-US" sz="1400" b="1"/>
              <a:t>name</a:t>
            </a:r>
            <a:r>
              <a:rPr lang="en-US" sz="1400"/>
              <a:t>="author" </a:t>
            </a:r>
            <a:r>
              <a:rPr lang="en-US" sz="1400" b="1"/>
              <a:t>content</a:t>
            </a:r>
            <a:r>
              <a:rPr lang="en-US" sz="1400"/>
              <a:t>="QST</a:t>
            </a:r>
            <a:r>
              <a:rPr sz="1400"/>
              <a:t>青软实训</a:t>
            </a:r>
            <a:r>
              <a:rPr lang="en-US" sz="1400"/>
              <a:t>"/&gt;</a:t>
            </a:r>
            <a:endParaRPr sz="1400"/>
          </a:p>
          <a:p>
            <a:pPr>
              <a:lnSpc>
                <a:spcPct val="100000"/>
              </a:lnSpc>
            </a:pPr>
            <a:r>
              <a:rPr lang="en-US" sz="1400"/>
              <a:t>   &lt;</a:t>
            </a:r>
            <a:r>
              <a:rPr lang="en-US" sz="1400" b="1"/>
              <a:t>meta</a:t>
            </a:r>
            <a:r>
              <a:rPr lang="en-US" sz="1400"/>
              <a:t> </a:t>
            </a:r>
            <a:r>
              <a:rPr lang="en-US" sz="1400" b="1"/>
              <a:t>name</a:t>
            </a:r>
            <a:r>
              <a:rPr lang="en-US" sz="1400"/>
              <a:t>="robots" </a:t>
            </a:r>
            <a:r>
              <a:rPr lang="en-US" sz="1400" b="1"/>
              <a:t>content</a:t>
            </a:r>
            <a:r>
              <a:rPr lang="en-US" sz="1400"/>
              <a:t>="all"/&gt;</a:t>
            </a:r>
            <a:endParaRPr sz="1400"/>
          </a:p>
          <a:p>
            <a:pPr>
              <a:lnSpc>
                <a:spcPct val="100000"/>
              </a:lnSpc>
            </a:pPr>
            <a:r>
              <a:rPr lang="en-US" sz="1400"/>
              <a:t>&lt;/head&gt;</a:t>
            </a:r>
            <a:endParaRPr sz="1400"/>
          </a:p>
          <a:p>
            <a:pPr>
              <a:lnSpc>
                <a:spcPct val="100000"/>
              </a:lnSpc>
            </a:pPr>
            <a:r>
              <a:rPr lang="en-US" sz="1400"/>
              <a:t>&lt;body&gt;</a:t>
            </a:r>
            <a:endParaRPr sz="1400"/>
          </a:p>
          <a:p>
            <a:pPr>
              <a:lnSpc>
                <a:spcPct val="100000"/>
              </a:lnSpc>
            </a:pPr>
            <a:r>
              <a:rPr lang="en-US" sz="1400"/>
              <a:t>     Meta</a:t>
            </a:r>
            <a:r>
              <a:rPr sz="1400"/>
              <a:t>标签的使用，</a:t>
            </a:r>
            <a:r>
              <a:rPr lang="en-US" sz="1400"/>
              <a:t>5</a:t>
            </a:r>
            <a:r>
              <a:rPr sz="1400"/>
              <a:t>秒后进入</a:t>
            </a:r>
            <a:r>
              <a:rPr lang="en-US" sz="1400"/>
              <a:t>QST</a:t>
            </a:r>
            <a:r>
              <a:rPr sz="1400"/>
              <a:t>官方网站</a:t>
            </a:r>
            <a:r>
              <a:rPr lang="en-US" sz="1400"/>
              <a:t>~</a:t>
            </a:r>
            <a:endParaRPr sz="1400"/>
          </a:p>
          <a:p>
            <a:pPr>
              <a:lnSpc>
                <a:spcPct val="100000"/>
              </a:lnSpc>
            </a:pPr>
            <a:r>
              <a:rPr lang="en-US" sz="1400"/>
              <a:t>&lt;/body&gt;</a:t>
            </a:r>
            <a:endParaRPr sz="1400"/>
          </a:p>
          <a:p>
            <a:pPr>
              <a:lnSpc>
                <a:spcPct val="100000"/>
              </a:lnSpc>
            </a:pPr>
            <a:r>
              <a:rPr lang="en-US" sz="1400"/>
              <a:t>&lt;/html&gt;</a:t>
            </a:r>
            <a:endParaRPr sz="1400"/>
          </a:p>
        </p:txBody>
      </p:sp>
      <p:sp>
        <p:nvSpPr>
          <p:cNvPr id="9" name="标题 8"/>
          <p:cNvSpPr>
            <a:spLocks noGrp="1"/>
          </p:cNvSpPr>
          <p:nvPr>
            <p:ph type="title"/>
          </p:nvPr>
        </p:nvSpPr>
        <p:spPr/>
        <p:txBody>
          <a:bodyPr>
            <a:normAutofit fontScale="90000"/>
          </a:bodyPr>
          <a:lstStyle/>
          <a:p>
            <a:pPr lvl="0"/>
            <a:r>
              <a:rPr lang="en-US"/>
              <a:t>1.3.2  </a:t>
            </a:r>
            <a:r>
              <a:rPr lang="en-US" err="1"/>
              <a:t>meta元素</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18</a:t>
            </a:fld>
            <a:endParaRPr lang="en-US" altLang="zh-CN"/>
          </a:p>
        </p:txBody>
      </p:sp>
      <p:sp>
        <p:nvSpPr>
          <p:cNvPr id="12" name="矩形 11"/>
          <p:cNvSpPr/>
          <p:nvPr/>
        </p:nvSpPr>
        <p:spPr>
          <a:xfrm>
            <a:off x="500034" y="4429138"/>
            <a:ext cx="7786742" cy="338554"/>
          </a:xfrm>
          <a:prstGeom prst="rect">
            <a:avLst/>
          </a:prstGeom>
        </p:spPr>
        <p:txBody>
          <a:bodyPr wrap="square">
            <a:spAutoFit/>
          </a:bodyPr>
          <a:lstStyle/>
          <a:p>
            <a:r>
              <a:rPr lang="zh-CN" altLang="en-US" sz="1600"/>
              <a:t>使用浏览器打开上述页面，该页面显示</a:t>
            </a:r>
            <a:r>
              <a:rPr lang="en-US" altLang="zh-CN" sz="1600">
                <a:solidFill>
                  <a:srgbClr val="FF0000"/>
                </a:solidFill>
              </a:rPr>
              <a:t>5</a:t>
            </a:r>
            <a:r>
              <a:rPr lang="zh-CN" altLang="en-US" sz="1600">
                <a:solidFill>
                  <a:srgbClr val="FF0000"/>
                </a:solidFill>
              </a:rPr>
              <a:t>秒</a:t>
            </a:r>
            <a:r>
              <a:rPr lang="zh-CN" altLang="en-US" sz="1600"/>
              <a:t>后会自动跳转到指定的</a:t>
            </a:r>
            <a:r>
              <a:rPr lang="en-US" altLang="zh-CN" sz="1600"/>
              <a:t>URL</a:t>
            </a:r>
            <a:r>
              <a:rPr lang="zh-CN" altLang="en-US" sz="1600"/>
              <a:t>页面</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pPr>
              <a:buFont typeface="+mj-lt"/>
              <a:buAutoNum type="arabicPeriod"/>
            </a:pPr>
            <a:r>
              <a:rPr dirty="0"/>
              <a:t>HTML</a:t>
            </a:r>
            <a:r>
              <a:rPr lang="zh-CN" dirty="0"/>
              <a:t>文档中的文本元素包括：内容标题、文本修饰以及特殊字符。</a:t>
            </a:r>
            <a:endParaRPr dirty="0"/>
          </a:p>
          <a:p>
            <a:pPr>
              <a:buFont typeface="+mj-lt"/>
              <a:buAutoNum type="arabicPeriod"/>
            </a:pPr>
            <a:endParaRPr lang="zh-CN" dirty="0"/>
          </a:p>
          <a:p>
            <a:pPr>
              <a:buFont typeface="+mj-lt"/>
              <a:buAutoNum type="arabicPeriod"/>
            </a:pPr>
            <a:r>
              <a:rPr lang="zh-CN" altLang="en-US" dirty="0">
                <a:hlinkClick r:id="rId3"/>
              </a:rPr>
              <a:t>在线工具库</a:t>
            </a:r>
            <a:r>
              <a:rPr lang="en-US" altLang="zh-CN" dirty="0">
                <a:hlinkClick r:id="rId3"/>
              </a:rPr>
              <a:t>_W3Cschool</a:t>
            </a:r>
            <a:r>
              <a:rPr lang="zh-CN" altLang="en-US" dirty="0">
                <a:hlinkClick r:id="rId3"/>
              </a:rPr>
              <a:t>极客导航</a:t>
            </a:r>
            <a:endParaRPr dirty="0"/>
          </a:p>
          <a:p>
            <a:endParaRPr dirty="0"/>
          </a:p>
          <a:p>
            <a:endParaRPr dirty="0"/>
          </a:p>
          <a:p>
            <a:endParaRPr dirty="0"/>
          </a:p>
          <a:p>
            <a:endParaRPr dirty="0"/>
          </a:p>
          <a:p>
            <a:endParaRPr dirty="0"/>
          </a:p>
          <a:p>
            <a:pPr>
              <a:buNone/>
            </a:pPr>
            <a:endParaRPr dirty="0"/>
          </a:p>
          <a:p>
            <a:pPr>
              <a:buNone/>
            </a:pPr>
            <a:endParaRPr dirty="0"/>
          </a:p>
        </p:txBody>
      </p:sp>
      <p:sp>
        <p:nvSpPr>
          <p:cNvPr id="9" name="标题 8"/>
          <p:cNvSpPr>
            <a:spLocks noGrp="1"/>
          </p:cNvSpPr>
          <p:nvPr>
            <p:ph type="title"/>
          </p:nvPr>
        </p:nvSpPr>
        <p:spPr/>
        <p:txBody>
          <a:bodyPr>
            <a:normAutofit fontScale="90000"/>
          </a:bodyPr>
          <a:lstStyle/>
          <a:p>
            <a:pPr lvl="0"/>
            <a:r>
              <a:rPr lang="en-US"/>
              <a:t>1.4  </a:t>
            </a:r>
            <a:r>
              <a:t>文本元素</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19</a:t>
            </a:fld>
            <a:endParaRPr lang="en-US" altLang="zh-CN"/>
          </a:p>
        </p:txBody>
      </p:sp>
      <p:sp>
        <p:nvSpPr>
          <p:cNvPr id="10" name="TextBox 9"/>
          <p:cNvSpPr txBox="1"/>
          <p:nvPr/>
        </p:nvSpPr>
        <p:spPr bwMode="auto">
          <a:xfrm>
            <a:off x="857224" y="4500576"/>
            <a:ext cx="7072362" cy="5232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kern="1200" cap="none" spc="0" normalizeH="0" baseline="0" noProof="0">
              <a:ln>
                <a:noFill/>
              </a:ln>
              <a:solidFill>
                <a:schemeClr val="accent6"/>
              </a:solidFill>
              <a:effectLst/>
              <a:uLnTx/>
              <a:uFillTx/>
              <a:latin typeface="Adobe 黑体 Std R" pitchFamily="34" charset="-122"/>
              <a:ea typeface="Adobe 黑体 Std R" pitchFamily="34" charset="-122"/>
              <a:cs typeface="华文细黑" charset="0"/>
            </a:endParaRPr>
          </a:p>
        </p:txBody>
      </p:sp>
      <p:grpSp>
        <p:nvGrpSpPr>
          <p:cNvPr id="18" name="组合 17"/>
          <p:cNvGrpSpPr/>
          <p:nvPr/>
        </p:nvGrpSpPr>
        <p:grpSpPr>
          <a:xfrm>
            <a:off x="1699636" y="2020100"/>
            <a:ext cx="1814513" cy="3014670"/>
            <a:chOff x="1000100" y="1500180"/>
            <a:chExt cx="1814513" cy="3014670"/>
          </a:xfrm>
        </p:grpSpPr>
        <p:sp>
          <p:nvSpPr>
            <p:cNvPr id="15" name="矩形 1"/>
            <p:cNvSpPr>
              <a:spLocks noChangeArrowheads="1"/>
            </p:cNvSpPr>
            <p:nvPr/>
          </p:nvSpPr>
          <p:spPr bwMode="auto">
            <a:xfrm>
              <a:off x="1000100" y="1924050"/>
              <a:ext cx="1814513" cy="2590800"/>
            </a:xfrm>
            <a:prstGeom prst="rect">
              <a:avLst/>
            </a:prstGeom>
            <a:solidFill>
              <a:srgbClr val="A1BD70"/>
            </a:solidFill>
            <a:ln w="12700" cap="flat" cmpd="sng">
              <a:noFill/>
              <a:bevel/>
              <a:headEnd/>
              <a:tailEnd/>
            </a:ln>
          </p:spPr>
          <p:txBody>
            <a:bodyPr anchor="ctr"/>
            <a:lstStyle/>
            <a:p>
              <a:r>
                <a:rPr lang="en-US" altLang="zh-CN" sz="1400" dirty="0">
                  <a:latin typeface="微软雅黑" pitchFamily="34" charset="-122"/>
                  <a:ea typeface="微软雅黑" pitchFamily="34" charset="-122"/>
                </a:rPr>
                <a:t>&lt;h1&gt;&lt;h2&gt;&lt;h3&gt;</a:t>
              </a:r>
              <a:br>
                <a:rPr lang="en-US" altLang="zh-CN" sz="1400" dirty="0">
                  <a:latin typeface="微软雅黑" pitchFamily="34" charset="-122"/>
                  <a:ea typeface="微软雅黑" pitchFamily="34" charset="-122"/>
                </a:rPr>
              </a:br>
              <a:r>
                <a:rPr lang="en-US" altLang="zh-CN" sz="1400" dirty="0">
                  <a:latin typeface="微软雅黑" pitchFamily="34" charset="-122"/>
                  <a:ea typeface="微软雅黑" pitchFamily="34" charset="-122"/>
                </a:rPr>
                <a:t>&lt;h4&gt;&lt;h5&gt;&lt;h6&gt;</a:t>
              </a:r>
            </a:p>
            <a:p>
              <a:pPr algn="ctr"/>
              <a:endParaRPr lang="zh-CN" altLang="zh-CN" dirty="0">
                <a:solidFill>
                  <a:srgbClr val="A1BD70"/>
                </a:solidFill>
                <a:latin typeface="宋体" pitchFamily="2" charset="-122"/>
                <a:sym typeface="宋体" pitchFamily="2" charset="-122"/>
              </a:endParaRPr>
            </a:p>
          </p:txBody>
        </p:sp>
        <p:sp>
          <p:nvSpPr>
            <p:cNvPr id="16" name="任意多边形 50"/>
            <p:cNvSpPr>
              <a:spLocks noChangeArrowheads="1"/>
            </p:cNvSpPr>
            <p:nvPr/>
          </p:nvSpPr>
          <p:spPr bwMode="auto">
            <a:xfrm>
              <a:off x="1466808" y="1500180"/>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A1BD70"/>
            </a:solidFill>
            <a:ln w="69850" cap="flat" cmpd="sng">
              <a:solidFill>
                <a:srgbClr val="FFF6E7"/>
              </a:solidFill>
              <a:bevel/>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7" name="文本框 65"/>
            <p:cNvSpPr>
              <a:spLocks noChangeArrowheads="1"/>
            </p:cNvSpPr>
            <p:nvPr/>
          </p:nvSpPr>
          <p:spPr bwMode="auto">
            <a:xfrm>
              <a:off x="1657591" y="1650993"/>
              <a:ext cx="595035" cy="584775"/>
            </a:xfrm>
            <a:prstGeom prst="rect">
              <a:avLst/>
            </a:prstGeom>
            <a:noFill/>
            <a:ln w="9525">
              <a:noFill/>
              <a:miter lim="800000"/>
              <a:headEnd/>
              <a:tailEnd/>
            </a:ln>
          </p:spPr>
          <p:txBody>
            <a:bodyPr wrap="none">
              <a:spAutoFit/>
            </a:bodyPr>
            <a:lstStyle/>
            <a:p>
              <a:r>
                <a:rPr lang="zh-CN" altLang="en-US" sz="1600" b="1" dirty="0">
                  <a:solidFill>
                    <a:srgbClr val="FFF6E7"/>
                  </a:solidFill>
                  <a:latin typeface="微软雅黑" pitchFamily="34" charset="-122"/>
                  <a:ea typeface="微软雅黑" pitchFamily="34" charset="-122"/>
                  <a:sym typeface="微软雅黑" pitchFamily="34" charset="-122"/>
                </a:rPr>
                <a:t>内容</a:t>
              </a:r>
              <a:br>
                <a:rPr lang="en-US" altLang="zh-CN" sz="1600" b="1" dirty="0">
                  <a:solidFill>
                    <a:srgbClr val="FFF6E7"/>
                  </a:solidFill>
                  <a:latin typeface="微软雅黑" pitchFamily="34" charset="-122"/>
                  <a:ea typeface="微软雅黑" pitchFamily="34" charset="-122"/>
                  <a:sym typeface="微软雅黑" pitchFamily="34" charset="-122"/>
                </a:rPr>
              </a:br>
              <a:r>
                <a:rPr lang="zh-CN" altLang="en-US" sz="1600" b="1" dirty="0">
                  <a:solidFill>
                    <a:srgbClr val="FFF6E7"/>
                  </a:solidFill>
                  <a:latin typeface="微软雅黑" pitchFamily="34" charset="-122"/>
                  <a:ea typeface="微软雅黑" pitchFamily="34" charset="-122"/>
                  <a:sym typeface="微软雅黑" pitchFamily="34" charset="-122"/>
                </a:rPr>
                <a:t>标题</a:t>
              </a:r>
            </a:p>
          </p:txBody>
        </p:sp>
      </p:grpSp>
      <p:grpSp>
        <p:nvGrpSpPr>
          <p:cNvPr id="25" name="组合 24"/>
          <p:cNvGrpSpPr/>
          <p:nvPr/>
        </p:nvGrpSpPr>
        <p:grpSpPr>
          <a:xfrm>
            <a:off x="3671578" y="2009126"/>
            <a:ext cx="1814513" cy="3014670"/>
            <a:chOff x="3686181" y="1428742"/>
            <a:chExt cx="1814513" cy="3014670"/>
          </a:xfrm>
        </p:grpSpPr>
        <p:sp>
          <p:nvSpPr>
            <p:cNvPr id="19" name="矩形 1"/>
            <p:cNvSpPr>
              <a:spLocks noChangeArrowheads="1"/>
            </p:cNvSpPr>
            <p:nvPr/>
          </p:nvSpPr>
          <p:spPr bwMode="auto">
            <a:xfrm>
              <a:off x="3686181" y="1852612"/>
              <a:ext cx="1814513" cy="2590800"/>
            </a:xfrm>
            <a:prstGeom prst="rect">
              <a:avLst/>
            </a:prstGeom>
            <a:solidFill>
              <a:srgbClr val="FFC000"/>
            </a:solidFill>
            <a:ln w="12700" cap="flat" cmpd="sng">
              <a:noFill/>
              <a:bevel/>
              <a:headEnd/>
              <a:tailEnd/>
            </a:ln>
          </p:spPr>
          <p:txBody>
            <a:bodyPr anchor="ctr"/>
            <a:lstStyle/>
            <a:p>
              <a:br>
                <a:rPr lang="en-US" sz="1600" dirty="0">
                  <a:latin typeface="微软雅黑" pitchFamily="34" charset="-122"/>
                  <a:ea typeface="微软雅黑" pitchFamily="34" charset="-122"/>
                </a:rPr>
              </a:br>
              <a:br>
                <a:rPr lang="en-US" sz="1600" dirty="0">
                  <a:latin typeface="微软雅黑" pitchFamily="34" charset="-122"/>
                  <a:ea typeface="微软雅黑" pitchFamily="34" charset="-122"/>
                </a:rPr>
              </a:br>
              <a:r>
                <a:rPr lang="en-US" sz="1400" dirty="0">
                  <a:latin typeface="微软雅黑" pitchFamily="34" charset="-122"/>
                  <a:ea typeface="微软雅黑" pitchFamily="34" charset="-122"/>
                </a:rPr>
                <a:t>&lt;font&gt;&lt;b&gt;&lt;</a:t>
              </a:r>
              <a:r>
                <a:rPr lang="en-US" sz="1400" dirty="0" err="1">
                  <a:latin typeface="微软雅黑" pitchFamily="34" charset="-122"/>
                  <a:ea typeface="微软雅黑" pitchFamily="34" charset="-122"/>
                </a:rPr>
                <a:t>i</a:t>
              </a:r>
              <a:r>
                <a:rPr lang="en-US" sz="1400" dirty="0">
                  <a:latin typeface="微软雅黑" pitchFamily="34" charset="-122"/>
                  <a:ea typeface="微软雅黑" pitchFamily="34" charset="-122"/>
                </a:rPr>
                <a:t>&gt;</a:t>
              </a:r>
              <a:endParaRPr lang="en-US" altLang="zh-CN" sz="1400" dirty="0">
                <a:latin typeface="微软雅黑" pitchFamily="34" charset="-122"/>
                <a:ea typeface="微软雅黑" pitchFamily="34" charset="-122"/>
              </a:endParaRPr>
            </a:p>
            <a:p>
              <a:r>
                <a:rPr lang="en-US" sz="1400" dirty="0">
                  <a:latin typeface="微软雅黑" pitchFamily="34" charset="-122"/>
                  <a:ea typeface="微软雅黑" pitchFamily="34" charset="-122"/>
                </a:rPr>
                <a:t>&lt;s&gt;&lt;u&gt;&lt;sup&gt;</a:t>
              </a:r>
            </a:p>
            <a:p>
              <a:r>
                <a:rPr lang="en-US" sz="1400" dirty="0">
                  <a:latin typeface="微软雅黑" pitchFamily="34" charset="-122"/>
                  <a:ea typeface="微软雅黑" pitchFamily="34" charset="-122"/>
                </a:rPr>
                <a:t>&lt;sub&gt;&lt;strong&gt;</a:t>
              </a:r>
            </a:p>
            <a:p>
              <a:r>
                <a:rPr lang="en-US" sz="1400" dirty="0">
                  <a:latin typeface="微软雅黑" pitchFamily="34" charset="-122"/>
                  <a:ea typeface="微软雅黑" pitchFamily="34" charset="-122"/>
                </a:rPr>
                <a:t>&lt;big&gt;&lt;small&gt;</a:t>
              </a:r>
              <a:endParaRPr lang="zh-CN" altLang="en-US" sz="1400" dirty="0">
                <a:latin typeface="微软雅黑" pitchFamily="34" charset="-122"/>
                <a:ea typeface="微软雅黑" pitchFamily="34" charset="-122"/>
              </a:endParaRPr>
            </a:p>
            <a:p>
              <a:pPr algn="ctr"/>
              <a:endParaRPr lang="zh-CN" altLang="zh-CN" dirty="0">
                <a:solidFill>
                  <a:srgbClr val="A1BD70"/>
                </a:solidFill>
                <a:latin typeface="宋体" pitchFamily="2" charset="-122"/>
                <a:sym typeface="宋体" pitchFamily="2" charset="-122"/>
              </a:endParaRPr>
            </a:p>
          </p:txBody>
        </p:sp>
        <p:sp>
          <p:nvSpPr>
            <p:cNvPr id="20" name="任意多边形 50"/>
            <p:cNvSpPr>
              <a:spLocks noChangeArrowheads="1"/>
            </p:cNvSpPr>
            <p:nvPr/>
          </p:nvSpPr>
          <p:spPr bwMode="auto">
            <a:xfrm>
              <a:off x="4152889" y="1428742"/>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FFC000"/>
            </a:solidFill>
            <a:ln w="69850" cap="flat" cmpd="sng">
              <a:solidFill>
                <a:srgbClr val="FFF6E7"/>
              </a:solidFill>
              <a:bevel/>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1" name="文本框 65"/>
            <p:cNvSpPr>
              <a:spLocks noChangeArrowheads="1"/>
            </p:cNvSpPr>
            <p:nvPr/>
          </p:nvSpPr>
          <p:spPr bwMode="auto">
            <a:xfrm>
              <a:off x="4343672" y="1579555"/>
              <a:ext cx="595035" cy="584775"/>
            </a:xfrm>
            <a:prstGeom prst="rect">
              <a:avLst/>
            </a:prstGeom>
            <a:noFill/>
            <a:ln w="9525">
              <a:noFill/>
              <a:miter lim="800000"/>
              <a:headEnd/>
              <a:tailEnd/>
            </a:ln>
          </p:spPr>
          <p:txBody>
            <a:bodyPr wrap="none">
              <a:spAutoFit/>
            </a:bodyPr>
            <a:lstStyle/>
            <a:p>
              <a:r>
                <a:rPr lang="zh-CN" altLang="en-US" sz="1600" b="1" dirty="0">
                  <a:solidFill>
                    <a:srgbClr val="FFF6E7"/>
                  </a:solidFill>
                  <a:latin typeface="微软雅黑" pitchFamily="34" charset="-122"/>
                  <a:ea typeface="微软雅黑" pitchFamily="34" charset="-122"/>
                  <a:sym typeface="微软雅黑" pitchFamily="34" charset="-122"/>
                </a:rPr>
                <a:t>文本</a:t>
              </a:r>
              <a:endParaRPr lang="en-US" altLang="zh-CN" sz="1600" b="1" dirty="0">
                <a:solidFill>
                  <a:srgbClr val="FFF6E7"/>
                </a:solidFill>
                <a:latin typeface="微软雅黑" pitchFamily="34" charset="-122"/>
                <a:ea typeface="微软雅黑" pitchFamily="34" charset="-122"/>
                <a:sym typeface="微软雅黑" pitchFamily="34" charset="-122"/>
              </a:endParaRPr>
            </a:p>
            <a:p>
              <a:r>
                <a:rPr lang="zh-CN" altLang="en-US" sz="1600" b="1" dirty="0">
                  <a:solidFill>
                    <a:srgbClr val="FFF6E7"/>
                  </a:solidFill>
                  <a:latin typeface="微软雅黑" pitchFamily="34" charset="-122"/>
                  <a:ea typeface="微软雅黑" pitchFamily="34" charset="-122"/>
                  <a:sym typeface="微软雅黑" pitchFamily="34" charset="-122"/>
                </a:rPr>
                <a:t>修饰</a:t>
              </a:r>
            </a:p>
          </p:txBody>
        </p:sp>
      </p:grpSp>
      <p:grpSp>
        <p:nvGrpSpPr>
          <p:cNvPr id="26" name="组合 25"/>
          <p:cNvGrpSpPr/>
          <p:nvPr/>
        </p:nvGrpSpPr>
        <p:grpSpPr>
          <a:xfrm>
            <a:off x="6472263" y="1557344"/>
            <a:ext cx="1814513" cy="3014670"/>
            <a:chOff x="6472263" y="1428742"/>
            <a:chExt cx="1814513" cy="3014670"/>
          </a:xfrm>
        </p:grpSpPr>
        <p:sp>
          <p:nvSpPr>
            <p:cNvPr id="22" name="矩形 1"/>
            <p:cNvSpPr>
              <a:spLocks noChangeArrowheads="1"/>
            </p:cNvSpPr>
            <p:nvPr/>
          </p:nvSpPr>
          <p:spPr bwMode="auto">
            <a:xfrm>
              <a:off x="6472263" y="1852612"/>
              <a:ext cx="1814513" cy="2590800"/>
            </a:xfrm>
            <a:prstGeom prst="rect">
              <a:avLst/>
            </a:prstGeom>
            <a:solidFill>
              <a:srgbClr val="00B0F0"/>
            </a:solidFill>
            <a:ln w="12700" cap="flat" cmpd="sng">
              <a:noFill/>
              <a:bevel/>
              <a:headEnd/>
              <a:tailEnd/>
            </a:ln>
          </p:spPr>
          <p:txBody>
            <a:bodyPr anchor="ctr"/>
            <a:lstStyle/>
            <a:p>
              <a:br>
                <a:rPr lang="en-US" altLang="zh-CN" sz="1200"/>
              </a:br>
              <a:br>
                <a:rPr lang="en-US" altLang="zh-CN" sz="1200"/>
              </a:br>
              <a:br>
                <a:rPr lang="en-US" altLang="zh-CN" sz="1200"/>
              </a:br>
              <a:br>
                <a:rPr lang="en-US" altLang="zh-CN" sz="1200"/>
              </a:br>
              <a:r>
                <a:rPr lang="zh-CN" altLang="en-US" sz="1100">
                  <a:latin typeface="微软雅黑" pitchFamily="34" charset="-122"/>
                  <a:ea typeface="微软雅黑" pitchFamily="34" charset="-122"/>
                </a:rPr>
                <a:t>双引号（</a:t>
              </a:r>
              <a:r>
                <a:rPr lang="en-US" altLang="zh-CN" sz="1100">
                  <a:latin typeface="微软雅黑" pitchFamily="34" charset="-122"/>
                  <a:ea typeface="微软雅黑" pitchFamily="34" charset="-122"/>
                </a:rPr>
                <a:t>“</a:t>
              </a:r>
              <a:r>
                <a:rPr lang="zh-CN" altLang="en-US" sz="1100">
                  <a:latin typeface="微软雅黑" pitchFamily="34" charset="-122"/>
                  <a:ea typeface="微软雅黑" pitchFamily="34" charset="-122"/>
                </a:rPr>
                <a:t>）  </a:t>
              </a:r>
              <a:r>
                <a:rPr lang="en-US" altLang="zh-CN" sz="1100">
                  <a:latin typeface="微软雅黑" pitchFamily="34" charset="-122"/>
                  <a:ea typeface="微软雅黑" pitchFamily="34" charset="-122"/>
                </a:rPr>
                <a:t>&amp;</a:t>
              </a:r>
              <a:r>
                <a:rPr lang="zh-CN" altLang="en-US" sz="1100">
                  <a:latin typeface="微软雅黑" pitchFamily="34" charset="-122"/>
                  <a:ea typeface="微软雅黑" pitchFamily="34" charset="-122"/>
                </a:rPr>
                <a:t>号   空格</a:t>
              </a:r>
            </a:p>
            <a:p>
              <a:r>
                <a:rPr lang="zh-CN" altLang="en-US" sz="1100">
                  <a:latin typeface="微软雅黑" pitchFamily="34" charset="-122"/>
                  <a:ea typeface="微软雅黑" pitchFamily="34" charset="-122"/>
                </a:rPr>
                <a:t>小于号（</a:t>
              </a:r>
              <a:r>
                <a:rPr lang="en-US" altLang="zh-CN" sz="1100">
                  <a:latin typeface="微软雅黑" pitchFamily="34" charset="-122"/>
                  <a:ea typeface="微软雅黑" pitchFamily="34" charset="-122"/>
                </a:rPr>
                <a:t>&lt;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大于号（</a:t>
              </a:r>
              <a:r>
                <a:rPr lang="en-US" altLang="zh-CN" sz="1100">
                  <a:latin typeface="微软雅黑" pitchFamily="34" charset="-122"/>
                  <a:ea typeface="微软雅黑" pitchFamily="34" charset="-122"/>
                </a:rPr>
                <a:t>&gt;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小于等于（</a:t>
              </a:r>
              <a:r>
                <a:rPr lang="en-US" altLang="zh-CN" sz="1100">
                  <a:latin typeface="微软雅黑" pitchFamily="34" charset="-122"/>
                  <a:ea typeface="微软雅黑" pitchFamily="34" charset="-122"/>
                </a:rPr>
                <a: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大于等于（</a:t>
              </a:r>
              <a:r>
                <a:rPr lang="en-US" altLang="zh-CN" sz="1100">
                  <a:latin typeface="微软雅黑" pitchFamily="34" charset="-122"/>
                  <a:ea typeface="微软雅黑" pitchFamily="34" charset="-122"/>
                </a:rPr>
                <a: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版权号（</a:t>
              </a:r>
              <a:r>
                <a:rPr lang="en-US" altLang="zh-CN" sz="1100">
                  <a:latin typeface="微软雅黑" pitchFamily="34" charset="-122"/>
                  <a:ea typeface="微软雅黑" pitchFamily="34" charset="-122"/>
                </a:rPr>
                <a: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商标符号（</a:t>
              </a:r>
              <a:r>
                <a:rPr lang="en-US" altLang="zh-CN" sz="1100">
                  <a:latin typeface="微软雅黑" pitchFamily="34" charset="-122"/>
                  <a:ea typeface="微软雅黑" pitchFamily="34" charset="-122"/>
                </a:rPr>
                <a: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注册商标（</a:t>
              </a:r>
              <a:r>
                <a:rPr lang="en-US" altLang="zh-CN" sz="1100">
                  <a:latin typeface="微软雅黑" pitchFamily="34" charset="-122"/>
                  <a:ea typeface="微软雅黑" pitchFamily="34" charset="-122"/>
                </a:rPr>
                <a:t>®</a:t>
              </a:r>
              <a:r>
                <a:rPr lang="zh-CN" altLang="en-US" sz="1100">
                  <a:latin typeface="微软雅黑" pitchFamily="34" charset="-122"/>
                  <a:ea typeface="微软雅黑" pitchFamily="34" charset="-122"/>
                </a:rPr>
                <a:t>）</a:t>
              </a:r>
            </a:p>
            <a:p>
              <a:r>
                <a:rPr lang="zh-CN" altLang="en-US" sz="1100">
                  <a:latin typeface="微软雅黑" pitchFamily="34" charset="-122"/>
                  <a:ea typeface="微软雅黑" pitchFamily="34" charset="-122"/>
                </a:rPr>
                <a:t>分数（</a:t>
              </a:r>
              <a:r>
                <a:rPr lang="en-US" altLang="zh-CN" sz="1100">
                  <a:latin typeface="微软雅黑" pitchFamily="34" charset="-122"/>
                  <a:ea typeface="微软雅黑" pitchFamily="34" charset="-122"/>
                </a:rPr>
                <a:t>¼</a:t>
              </a:r>
              <a:r>
                <a:rPr lang="zh-CN" altLang="en-US" sz="1100">
                  <a:latin typeface="微软雅黑" pitchFamily="34" charset="-122"/>
                  <a:ea typeface="微软雅黑" pitchFamily="34" charset="-122"/>
                </a:rPr>
                <a:t>）分数（</a:t>
              </a:r>
              <a:r>
                <a:rPr lang="en-US" altLang="zh-CN" sz="1100">
                  <a:latin typeface="微软雅黑" pitchFamily="34" charset="-122"/>
                  <a:ea typeface="微软雅黑" pitchFamily="34" charset="-122"/>
                </a:rPr>
                <a:t>½</a:t>
              </a:r>
              <a:r>
                <a:rPr lang="zh-CN" altLang="en-US" sz="1100">
                  <a:latin typeface="微软雅黑" pitchFamily="34" charset="-122"/>
                  <a:ea typeface="微软雅黑" pitchFamily="34" charset="-122"/>
                </a:rPr>
                <a:t>）等 </a:t>
              </a:r>
            </a:p>
            <a:p>
              <a:pPr algn="ctr"/>
              <a:endParaRPr lang="zh-CN" altLang="zh-CN" sz="1200">
                <a:solidFill>
                  <a:srgbClr val="A1BD70"/>
                </a:solidFill>
                <a:latin typeface="宋体" pitchFamily="2" charset="-122"/>
                <a:sym typeface="宋体" pitchFamily="2" charset="-122"/>
              </a:endParaRPr>
            </a:p>
          </p:txBody>
        </p:sp>
        <p:sp>
          <p:nvSpPr>
            <p:cNvPr id="23" name="任意多边形 50"/>
            <p:cNvSpPr>
              <a:spLocks noChangeArrowheads="1"/>
            </p:cNvSpPr>
            <p:nvPr/>
          </p:nvSpPr>
          <p:spPr bwMode="auto">
            <a:xfrm>
              <a:off x="6938971" y="1428742"/>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00B0F0"/>
            </a:solidFill>
            <a:ln w="69850" cap="flat" cmpd="sng">
              <a:solidFill>
                <a:srgbClr val="FFF6E7"/>
              </a:solidFill>
              <a:bevel/>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4" name="文本框 65"/>
            <p:cNvSpPr>
              <a:spLocks noChangeArrowheads="1"/>
            </p:cNvSpPr>
            <p:nvPr/>
          </p:nvSpPr>
          <p:spPr bwMode="auto">
            <a:xfrm>
              <a:off x="7129754" y="1579555"/>
              <a:ext cx="595035" cy="584775"/>
            </a:xfrm>
            <a:prstGeom prst="rect">
              <a:avLst/>
            </a:prstGeom>
            <a:noFill/>
            <a:ln w="9525">
              <a:noFill/>
              <a:miter lim="800000"/>
              <a:headEnd/>
              <a:tailEnd/>
            </a:ln>
          </p:spPr>
          <p:txBody>
            <a:bodyPr wrap="none">
              <a:spAutoFit/>
            </a:bodyPr>
            <a:lstStyle/>
            <a:p>
              <a:r>
                <a:rPr lang="zh-CN" altLang="en-US" sz="1600" b="1">
                  <a:solidFill>
                    <a:srgbClr val="FFF6E7"/>
                  </a:solidFill>
                  <a:latin typeface="微软雅黑" pitchFamily="34" charset="-122"/>
                  <a:ea typeface="微软雅黑" pitchFamily="34" charset="-122"/>
                  <a:sym typeface="微软雅黑" pitchFamily="34" charset="-122"/>
                </a:rPr>
                <a:t>特殊</a:t>
              </a:r>
              <a:endParaRPr lang="en-US" altLang="zh-CN" sz="1600" b="1">
                <a:solidFill>
                  <a:srgbClr val="FFF6E7"/>
                </a:solidFill>
                <a:latin typeface="微软雅黑" pitchFamily="34" charset="-122"/>
                <a:ea typeface="微软雅黑" pitchFamily="34" charset="-122"/>
                <a:sym typeface="微软雅黑" pitchFamily="34" charset="-122"/>
              </a:endParaRPr>
            </a:p>
            <a:p>
              <a:r>
                <a:rPr lang="zh-CN" altLang="en-US" sz="1600" b="1">
                  <a:solidFill>
                    <a:srgbClr val="FFF6E7"/>
                  </a:solidFill>
                  <a:latin typeface="微软雅黑" pitchFamily="34" charset="-122"/>
                  <a:ea typeface="微软雅黑" pitchFamily="34" charset="-122"/>
                  <a:sym typeface="微软雅黑" pitchFamily="34" charset="-122"/>
                </a:rPr>
                <a:t>字符</a:t>
              </a:r>
            </a:p>
          </p:txBody>
        </p:sp>
      </p:grpSp>
      <p:sp>
        <p:nvSpPr>
          <p:cNvPr id="27" name="文本框 26">
            <a:extLst>
              <a:ext uri="{FF2B5EF4-FFF2-40B4-BE49-F238E27FC236}">
                <a16:creationId xmlns:a16="http://schemas.microsoft.com/office/drawing/2014/main" id="{A2F2F108-21CD-4811-8432-36B9D2F3EAA8}"/>
              </a:ext>
            </a:extLst>
          </p:cNvPr>
          <p:cNvSpPr txBox="1"/>
          <p:nvPr/>
        </p:nvSpPr>
        <p:spPr bwMode="auto">
          <a:xfrm>
            <a:off x="857224" y="1261831"/>
            <a:ext cx="8032172" cy="369332"/>
          </a:xfrm>
          <a:prstGeom prst="rect">
            <a:avLst/>
          </a:prstGeom>
          <a:noFill/>
          <a:ln w="9525">
            <a:noFill/>
            <a:miter lim="800000"/>
            <a:headEnd/>
            <a:tailEnd/>
          </a:ln>
        </p:spPr>
        <p:txBody>
          <a:bodyPr wrap="square">
            <a:spAutoFit/>
          </a:bodyPr>
          <a:lstStyle/>
          <a:p>
            <a:r>
              <a:rPr lang="zh-CN" altLang="en-US" dirty="0">
                <a:solidFill>
                  <a:srgbClr val="0000FF"/>
                </a:solidFill>
              </a:rPr>
              <a:t>https://www.w3school.com.cn/tiy/t.asp?f=eg_html_doctype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ea typeface="Adobe 黑体 Std R"/>
              </a:rPr>
              <a:t>学习路线</a:t>
            </a:r>
            <a:endParaRPr sz="2500">
              <a:ea typeface="Adobe 黑体 Std R"/>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a:t>
            </a:fld>
            <a:endParaRPr lang="en-US" altLang="zh-CN"/>
          </a:p>
        </p:txBody>
      </p:sp>
      <p:pic>
        <p:nvPicPr>
          <p:cNvPr id="2" name="Picture 2"/>
          <p:cNvPicPr>
            <a:picLocks noChangeAspect="1" noChangeArrowheads="1"/>
          </p:cNvPicPr>
          <p:nvPr/>
        </p:nvPicPr>
        <p:blipFill>
          <a:blip r:embed="rId3"/>
          <a:srcRect/>
          <a:stretch>
            <a:fillRect/>
          </a:stretch>
        </p:blipFill>
        <p:spPr bwMode="auto">
          <a:xfrm>
            <a:off x="1419225" y="755585"/>
            <a:ext cx="5581667" cy="4173603"/>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857253"/>
          </a:xfrm>
        </p:spPr>
        <p:txBody>
          <a:bodyPr/>
          <a:lstStyle/>
          <a:p>
            <a:pPr>
              <a:lnSpc>
                <a:spcPct val="100000"/>
              </a:lnSpc>
            </a:pPr>
            <a:r>
              <a:rPr sz="1600"/>
              <a:t>&lt;hn&gt;</a:t>
            </a:r>
            <a:r>
              <a:rPr lang="zh-CN" sz="1600">
                <a:solidFill>
                  <a:srgbClr val="0000FF"/>
                </a:solidFill>
              </a:rPr>
              <a:t>标签是双标签</a:t>
            </a:r>
            <a:r>
              <a:rPr lang="zh-CN" altLang="en-US" sz="1600"/>
              <a:t>，</a:t>
            </a:r>
            <a:r>
              <a:rPr lang="zh-CN" sz="1600"/>
              <a:t>默认情况下，在大多数浏览器中显示的</a:t>
            </a:r>
            <a:r>
              <a:rPr sz="1600"/>
              <a:t>&lt;h1&gt;&lt;h2&gt;&lt;h3&gt;</a:t>
            </a:r>
            <a:r>
              <a:rPr lang="zh-CN" sz="1600"/>
              <a:t>元素内容大于文本在网页中的默认尺寸，</a:t>
            </a:r>
            <a:r>
              <a:rPr sz="1600"/>
              <a:t>&lt;h4&gt;</a:t>
            </a:r>
            <a:r>
              <a:rPr lang="zh-CN" sz="1600"/>
              <a:t>元素的内容与默认文本的大小基本相同，而</a:t>
            </a:r>
            <a:r>
              <a:rPr sz="1600"/>
              <a:t>&lt;h5&gt;</a:t>
            </a:r>
            <a:r>
              <a:rPr lang="zh-CN" sz="1600"/>
              <a:t>和</a:t>
            </a:r>
            <a:r>
              <a:rPr sz="1600"/>
              <a:t>&lt;h6&gt;</a:t>
            </a:r>
            <a:r>
              <a:rPr lang="zh-CN" sz="1600"/>
              <a:t>元素的内容较小一些。</a:t>
            </a:r>
          </a:p>
          <a:p>
            <a:endParaRPr sz="1600"/>
          </a:p>
          <a:p>
            <a:endParaRPr sz="1600"/>
          </a:p>
          <a:p>
            <a:endParaRPr sz="1600"/>
          </a:p>
          <a:p>
            <a:endParaRPr sz="1600"/>
          </a:p>
          <a:p>
            <a:endParaRPr sz="1600"/>
          </a:p>
          <a:p>
            <a:endParaRPr sz="1600"/>
          </a:p>
          <a:p>
            <a:pPr>
              <a:buNone/>
            </a:pPr>
            <a:endParaRPr sz="1600"/>
          </a:p>
          <a:p>
            <a:pPr>
              <a:buNone/>
            </a:pPr>
            <a:endParaRPr sz="1600"/>
          </a:p>
        </p:txBody>
      </p:sp>
      <p:sp>
        <p:nvSpPr>
          <p:cNvPr id="9" name="标题 8"/>
          <p:cNvSpPr>
            <a:spLocks noGrp="1"/>
          </p:cNvSpPr>
          <p:nvPr>
            <p:ph type="title"/>
          </p:nvPr>
        </p:nvSpPr>
        <p:spPr/>
        <p:txBody>
          <a:bodyPr>
            <a:normAutofit fontScale="90000"/>
          </a:bodyPr>
          <a:lstStyle/>
          <a:p>
            <a:pPr lvl="0"/>
            <a:r>
              <a:rPr lang="en-US"/>
              <a:t>1.4</a:t>
            </a:r>
            <a:r>
              <a:rPr lang="en-US" altLang="zh-CN"/>
              <a:t>.1</a:t>
            </a:r>
            <a:r>
              <a:rPr lang="en-US"/>
              <a:t>  </a:t>
            </a:r>
            <a:r>
              <a:t>标题标签</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20</a:t>
            </a:fld>
            <a:endParaRPr lang="en-US" altLang="zh-CN"/>
          </a:p>
        </p:txBody>
      </p:sp>
      <p:sp>
        <p:nvSpPr>
          <p:cNvPr id="10" name="TextBox 9"/>
          <p:cNvSpPr txBox="1"/>
          <p:nvPr/>
        </p:nvSpPr>
        <p:spPr bwMode="auto">
          <a:xfrm>
            <a:off x="857224" y="4500576"/>
            <a:ext cx="7072362" cy="5232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kern="1200" cap="none" spc="0" normalizeH="0" baseline="0" noProof="0">
              <a:ln>
                <a:noFill/>
              </a:ln>
              <a:solidFill>
                <a:schemeClr val="accent6"/>
              </a:solidFill>
              <a:effectLst/>
              <a:uLnTx/>
              <a:uFillTx/>
              <a:latin typeface="Adobe 黑体 Std R" pitchFamily="34" charset="-122"/>
              <a:ea typeface="Adobe 黑体 Std R" pitchFamily="34" charset="-122"/>
              <a:cs typeface="华文细黑" charset="0"/>
            </a:endParaRPr>
          </a:p>
        </p:txBody>
      </p:sp>
      <p:sp>
        <p:nvSpPr>
          <p:cNvPr id="14" name="文本占位符 10"/>
          <p:cNvSpPr>
            <a:spLocks noGrp="1"/>
          </p:cNvSpPr>
          <p:nvPr>
            <p:ph type="body" sz="quarter" idx="11"/>
          </p:nvPr>
        </p:nvSpPr>
        <p:spPr>
          <a:xfrm>
            <a:off x="714348" y="1785932"/>
            <a:ext cx="6357956" cy="2893100"/>
          </a:xfrm>
        </p:spPr>
        <p:txBody>
          <a:bodyPr/>
          <a:lstStyle/>
          <a:p>
            <a:pPr>
              <a:lnSpc>
                <a:spcPct val="100000"/>
              </a:lnSpc>
            </a:pPr>
            <a:r>
              <a:rPr lang="en-US" sz="1400"/>
              <a:t>&lt;html&gt;</a:t>
            </a:r>
            <a:endParaRPr sz="1400"/>
          </a:p>
          <a:p>
            <a:pPr>
              <a:lnSpc>
                <a:spcPct val="100000"/>
              </a:lnSpc>
            </a:pPr>
            <a:r>
              <a:rPr lang="en-US" sz="1400"/>
              <a:t>  &lt;head&gt;</a:t>
            </a:r>
            <a:endParaRPr sz="1400"/>
          </a:p>
          <a:p>
            <a:pPr>
              <a:lnSpc>
                <a:spcPct val="100000"/>
              </a:lnSpc>
            </a:pPr>
            <a:r>
              <a:rPr lang="en-US" sz="1400"/>
              <a:t>    &lt;title&gt;</a:t>
            </a:r>
            <a:r>
              <a:rPr sz="1400"/>
              <a:t>漫步时尚广场</a:t>
            </a:r>
            <a:r>
              <a:rPr lang="en-US" sz="1400"/>
              <a:t> </a:t>
            </a:r>
            <a:r>
              <a:rPr lang="en-US" sz="1400" err="1"/>
              <a:t>E&amp;amp;S</a:t>
            </a:r>
            <a:r>
              <a:rPr lang="en-US" sz="1400"/>
              <a:t>&lt;/title&gt;</a:t>
            </a:r>
            <a:endParaRPr sz="1400"/>
          </a:p>
          <a:p>
            <a:pPr>
              <a:lnSpc>
                <a:spcPct val="100000"/>
              </a:lnSpc>
            </a:pPr>
            <a:r>
              <a:rPr lang="en-US" sz="1400"/>
              <a:t>  &lt;/head&gt;</a:t>
            </a:r>
            <a:endParaRPr sz="1400"/>
          </a:p>
          <a:p>
            <a:pPr>
              <a:lnSpc>
                <a:spcPct val="100000"/>
              </a:lnSpc>
            </a:pPr>
            <a:r>
              <a:rPr lang="en-US" sz="1400"/>
              <a:t>  &lt;body&gt;</a:t>
            </a:r>
            <a:endParaRPr sz="1400"/>
          </a:p>
          <a:p>
            <a:pPr>
              <a:lnSpc>
                <a:spcPct val="100000"/>
              </a:lnSpc>
            </a:pPr>
            <a:r>
              <a:rPr lang="en-US" sz="1400"/>
              <a:t>    &lt;h1&gt;</a:t>
            </a:r>
            <a:r>
              <a:rPr sz="1400"/>
              <a:t>一级标题 —— 漫步时尚广场</a:t>
            </a:r>
            <a:r>
              <a:rPr lang="en-US" sz="1400"/>
              <a:t>&lt;/h1&gt;</a:t>
            </a:r>
            <a:endParaRPr sz="1400"/>
          </a:p>
          <a:p>
            <a:pPr>
              <a:lnSpc>
                <a:spcPct val="100000"/>
              </a:lnSpc>
            </a:pPr>
            <a:r>
              <a:rPr lang="en-US" sz="1400"/>
              <a:t>    &lt;h2&gt;</a:t>
            </a:r>
            <a:r>
              <a:rPr sz="1400"/>
              <a:t>二级标题 ——</a:t>
            </a:r>
            <a:r>
              <a:rPr lang="en-US" sz="1400"/>
              <a:t> Q- Walking Fashion E&amp;S &lt;/h2&gt;</a:t>
            </a:r>
            <a:endParaRPr sz="1400"/>
          </a:p>
          <a:p>
            <a:pPr>
              <a:lnSpc>
                <a:spcPct val="100000"/>
              </a:lnSpc>
            </a:pPr>
            <a:r>
              <a:rPr lang="en-US" sz="1400"/>
              <a:t>    &lt;h3&gt;</a:t>
            </a:r>
            <a:r>
              <a:rPr sz="1400"/>
              <a:t>三级标题 —— 购物广场</a:t>
            </a:r>
            <a:r>
              <a:rPr lang="en-US" sz="1400"/>
              <a:t>&lt;/h3&gt;</a:t>
            </a:r>
            <a:endParaRPr sz="1400"/>
          </a:p>
          <a:p>
            <a:pPr>
              <a:lnSpc>
                <a:spcPct val="100000"/>
              </a:lnSpc>
            </a:pPr>
            <a:r>
              <a:rPr lang="en-US" sz="1400"/>
              <a:t>    &lt;h4&gt;</a:t>
            </a:r>
            <a:r>
              <a:rPr sz="1400"/>
              <a:t>四级标题 —— 男装区</a:t>
            </a:r>
            <a:r>
              <a:rPr lang="en-US" sz="1400"/>
              <a:t>&lt;/h4&gt;</a:t>
            </a:r>
            <a:endParaRPr sz="1400"/>
          </a:p>
          <a:p>
            <a:pPr>
              <a:lnSpc>
                <a:spcPct val="100000"/>
              </a:lnSpc>
            </a:pPr>
            <a:r>
              <a:rPr lang="en-US" sz="1400"/>
              <a:t>    &lt;h5&gt;</a:t>
            </a:r>
            <a:r>
              <a:rPr sz="1400"/>
              <a:t>五级标题 —— 上衣区</a:t>
            </a:r>
            <a:r>
              <a:rPr lang="en-US" sz="1400"/>
              <a:t>&lt;/h5&gt;</a:t>
            </a:r>
            <a:endParaRPr sz="1400"/>
          </a:p>
          <a:p>
            <a:pPr>
              <a:lnSpc>
                <a:spcPct val="100000"/>
              </a:lnSpc>
            </a:pPr>
            <a:r>
              <a:rPr lang="en-US" sz="1400"/>
              <a:t>    &lt;h6&gt;</a:t>
            </a:r>
            <a:r>
              <a:rPr sz="1400"/>
              <a:t>六级标题 —— 衬衣</a:t>
            </a:r>
            <a:r>
              <a:rPr lang="en-US" sz="1400"/>
              <a:t>&lt;/h6&gt;</a:t>
            </a:r>
            <a:endParaRPr sz="1400"/>
          </a:p>
          <a:p>
            <a:pPr>
              <a:lnSpc>
                <a:spcPct val="100000"/>
              </a:lnSpc>
            </a:pPr>
            <a:r>
              <a:rPr lang="en-US" sz="1400"/>
              <a:t>  &lt;/body&gt;</a:t>
            </a:r>
            <a:endParaRPr sz="1400"/>
          </a:p>
          <a:p>
            <a:pPr>
              <a:lnSpc>
                <a:spcPct val="100000"/>
              </a:lnSpc>
            </a:pPr>
            <a:r>
              <a:rPr lang="en-US" sz="1400"/>
              <a:t>&lt;/html&gt;</a:t>
            </a:r>
            <a:endParaRPr sz="1400"/>
          </a:p>
        </p:txBody>
      </p:sp>
      <p:pic>
        <p:nvPicPr>
          <p:cNvPr id="15" name="图片 14" descr="C:\Users\ADMINI~1\AppData\Local\Temp\SNAGHTML17d016e.PNG"/>
          <p:cNvPicPr/>
          <p:nvPr/>
        </p:nvPicPr>
        <p:blipFill>
          <a:blip r:embed="rId3"/>
          <a:srcRect/>
          <a:stretch>
            <a:fillRect/>
          </a:stretch>
        </p:blipFill>
        <p:spPr bwMode="auto">
          <a:xfrm>
            <a:off x="6215074" y="2285998"/>
            <a:ext cx="2686050" cy="227965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fontScale="90000"/>
          </a:bodyPr>
          <a:lstStyle/>
          <a:p>
            <a:pPr lvl="0"/>
            <a:r>
              <a:rPr lang="en-US"/>
              <a:t>1.4</a:t>
            </a:r>
            <a:r>
              <a:rPr lang="en-US" altLang="zh-CN"/>
              <a:t>.2</a:t>
            </a:r>
            <a:r>
              <a:rPr lang="en-US"/>
              <a:t>  </a:t>
            </a:r>
            <a:r>
              <a:t>文本修饰标签</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21</a:t>
            </a:fld>
            <a:endParaRPr lang="en-US" altLang="zh-CN"/>
          </a:p>
        </p:txBody>
      </p:sp>
      <p:sp>
        <p:nvSpPr>
          <p:cNvPr id="10" name="TextBox 9"/>
          <p:cNvSpPr txBox="1"/>
          <p:nvPr/>
        </p:nvSpPr>
        <p:spPr bwMode="auto">
          <a:xfrm>
            <a:off x="857224" y="4500576"/>
            <a:ext cx="7072362" cy="5232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kern="1200" cap="none" spc="0" normalizeH="0" baseline="0" noProof="0">
              <a:ln>
                <a:noFill/>
              </a:ln>
              <a:solidFill>
                <a:schemeClr val="accent6"/>
              </a:solidFill>
              <a:effectLst/>
              <a:uLnTx/>
              <a:uFillTx/>
              <a:latin typeface="Adobe 黑体 Std R" pitchFamily="34" charset="-122"/>
              <a:ea typeface="Adobe 黑体 Std R" pitchFamily="34" charset="-122"/>
              <a:cs typeface="华文细黑" charset="0"/>
            </a:endParaRPr>
          </a:p>
        </p:txBody>
      </p:sp>
      <p:sp>
        <p:nvSpPr>
          <p:cNvPr id="17" name="矩形 16"/>
          <p:cNvSpPr/>
          <p:nvPr/>
        </p:nvSpPr>
        <p:spPr>
          <a:xfrm>
            <a:off x="857224" y="857238"/>
            <a:ext cx="4857784" cy="369332"/>
          </a:xfrm>
          <a:prstGeom prst="rect">
            <a:avLst/>
          </a:prstGeom>
        </p:spPr>
        <p:txBody>
          <a:bodyPr wrap="square">
            <a:spAutoFit/>
          </a:bodyPr>
          <a:lstStyle/>
          <a:p>
            <a:r>
              <a:rPr lang="zh-CN" altLang="en-US" b="1"/>
              <a:t>文本修饰标签用于对文本样式进行设置：</a:t>
            </a:r>
          </a:p>
        </p:txBody>
      </p:sp>
      <p:graphicFrame>
        <p:nvGraphicFramePr>
          <p:cNvPr id="19" name="Group 96"/>
          <p:cNvGraphicFramePr>
            <a:graphicFrameLocks noGrp="1"/>
          </p:cNvGraphicFramePr>
          <p:nvPr>
            <p:extLst>
              <p:ext uri="{D42A27DB-BD31-4B8C-83A1-F6EECF244321}">
                <p14:modId xmlns:p14="http://schemas.microsoft.com/office/powerpoint/2010/main" val="2398427620"/>
              </p:ext>
            </p:extLst>
          </p:nvPr>
        </p:nvGraphicFramePr>
        <p:xfrm>
          <a:off x="971600" y="1285866"/>
          <a:ext cx="7277021" cy="3368090"/>
        </p:xfrm>
        <a:graphic>
          <a:graphicData uri="http://schemas.openxmlformats.org/drawingml/2006/table">
            <a:tbl>
              <a:tblPr/>
              <a:tblGrid>
                <a:gridCol w="2111948">
                  <a:extLst>
                    <a:ext uri="{9D8B030D-6E8A-4147-A177-3AD203B41FA5}">
                      <a16:colId xmlns:a16="http://schemas.microsoft.com/office/drawing/2014/main" val="20000"/>
                    </a:ext>
                  </a:extLst>
                </a:gridCol>
                <a:gridCol w="5165073">
                  <a:extLst>
                    <a:ext uri="{9D8B030D-6E8A-4147-A177-3AD203B41FA5}">
                      <a16:colId xmlns:a16="http://schemas.microsoft.com/office/drawing/2014/main" val="20001"/>
                    </a:ext>
                  </a:extLst>
                </a:gridCol>
              </a:tblGrid>
              <a:tr h="333867">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标 签</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69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&lt;font&gt;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&lt;/font&gt;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用于设置文本的字体样式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&lt;b&gt;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&lt;/b&gt;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元素中的内容以加粗的方式显示，效果与</a:t>
                      </a:r>
                      <a:r>
                        <a:rPr lang="en-US" sz="1400" kern="100" dirty="0">
                          <a:solidFill>
                            <a:schemeClr val="tx1"/>
                          </a:solidFill>
                          <a:latin typeface="微软雅黑" pitchFamily="34" charset="-122"/>
                          <a:ea typeface="微软雅黑" pitchFamily="34" charset="-122"/>
                          <a:cs typeface="Times New Roman"/>
                        </a:rPr>
                        <a:t>&lt;strong&gt;</a:t>
                      </a:r>
                      <a:r>
                        <a:rPr lang="zh-CN" sz="1400" kern="100" dirty="0">
                          <a:solidFill>
                            <a:schemeClr val="tx1"/>
                          </a:solidFill>
                          <a:latin typeface="微软雅黑" pitchFamily="34" charset="-122"/>
                          <a:ea typeface="微软雅黑" pitchFamily="34" charset="-122"/>
                          <a:cs typeface="Times New Roman"/>
                        </a:rPr>
                        <a:t>标签相同</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2106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i="0" kern="1200" dirty="0">
                          <a:solidFill>
                            <a:schemeClr val="tx1"/>
                          </a:solidFill>
                          <a:latin typeface="微软雅黑" pitchFamily="34" charset="-122"/>
                          <a:ea typeface="微软雅黑" pitchFamily="34" charset="-122"/>
                          <a:cs typeface="+mn-cs"/>
                        </a:rPr>
                        <a:t>&lt;i&gt;</a:t>
                      </a:r>
                      <a:r>
                        <a:rPr lang="zh-CN" altLang="en-US" sz="1400" b="0" i="0" kern="1200" dirty="0">
                          <a:solidFill>
                            <a:schemeClr val="tx1"/>
                          </a:solidFill>
                          <a:latin typeface="微软雅黑" pitchFamily="34" charset="-122"/>
                          <a:ea typeface="微软雅黑" pitchFamily="34" charset="-122"/>
                          <a:cs typeface="+mn-cs"/>
                        </a:rPr>
                        <a:t>…</a:t>
                      </a:r>
                      <a:r>
                        <a:rPr lang="en-US" altLang="en-US" sz="1400" b="0" i="0" kern="1200" dirty="0">
                          <a:solidFill>
                            <a:schemeClr val="tx1"/>
                          </a:solidFill>
                          <a:latin typeface="微软雅黑" pitchFamily="34" charset="-122"/>
                          <a:ea typeface="微软雅黑" pitchFamily="34" charset="-122"/>
                          <a:cs typeface="+mn-cs"/>
                        </a:rPr>
                        <a:t>&lt;/i&gt;</a:t>
                      </a:r>
                      <a:endParaRPr lang="zh-CN" altLang="en-US" sz="1400" b="0" i="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元素中的内容以斜体的方式显示</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941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&lt;s&gt;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&lt;/s&gt;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元素中的内容将被添加一条删除线</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u="none" kern="1200" dirty="0">
                          <a:solidFill>
                            <a:schemeClr val="tx1"/>
                          </a:solidFill>
                          <a:latin typeface="微软雅黑" pitchFamily="34" charset="-122"/>
                          <a:ea typeface="微软雅黑" pitchFamily="34" charset="-122"/>
                          <a:cs typeface="+mn-cs"/>
                        </a:rPr>
                        <a:t>&lt;u&gt;</a:t>
                      </a:r>
                      <a:r>
                        <a:rPr lang="zh-CN" altLang="en-US" sz="1400" b="0" u="none" kern="1200" dirty="0">
                          <a:solidFill>
                            <a:schemeClr val="tx1"/>
                          </a:solidFill>
                          <a:latin typeface="微软雅黑" pitchFamily="34" charset="-122"/>
                          <a:ea typeface="微软雅黑" pitchFamily="34" charset="-122"/>
                          <a:cs typeface="+mn-cs"/>
                        </a:rPr>
                        <a:t>…</a:t>
                      </a:r>
                      <a:r>
                        <a:rPr lang="en-US" altLang="en-US" sz="1400" b="0" u="none" kern="1200" dirty="0">
                          <a:solidFill>
                            <a:schemeClr val="tx1"/>
                          </a:solidFill>
                          <a:latin typeface="微软雅黑" pitchFamily="34" charset="-122"/>
                          <a:ea typeface="微软雅黑" pitchFamily="34" charset="-122"/>
                          <a:cs typeface="+mn-cs"/>
                        </a:rPr>
                        <a:t>&lt;/u&gt;</a:t>
                      </a:r>
                      <a:endParaRPr lang="zh-CN" altLang="en-US" sz="1400" b="0" u="none"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元素中的内容将被添加一条下划线</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&lt;sup&gt;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&lt;/sup&gt;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元素中的内容以上标的形式显示</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&lt;sub&gt;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&lt;/sub&gt;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元素中的内容以下标的形式显示</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&lt;strong&gt;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&lt;/strong&gt;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元素中的内容以加粗的方式显示，与</a:t>
                      </a:r>
                      <a:r>
                        <a:rPr lang="en-US" sz="1400" kern="100" dirty="0">
                          <a:solidFill>
                            <a:schemeClr val="tx1"/>
                          </a:solidFill>
                          <a:latin typeface="微软雅黑" pitchFamily="34" charset="-122"/>
                          <a:ea typeface="微软雅黑" pitchFamily="34" charset="-122"/>
                          <a:cs typeface="Times New Roman"/>
                        </a:rPr>
                        <a:t>&lt;b&gt;</a:t>
                      </a:r>
                      <a:r>
                        <a:rPr lang="zh-CN" sz="1400" kern="100" dirty="0">
                          <a:solidFill>
                            <a:schemeClr val="tx1"/>
                          </a:solidFill>
                          <a:latin typeface="微软雅黑" pitchFamily="34" charset="-122"/>
                          <a:ea typeface="微软雅黑" pitchFamily="34" charset="-122"/>
                          <a:cs typeface="Times New Roman"/>
                        </a:rPr>
                        <a:t>标签功能一致</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&lt;big&gt;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&lt;/big&gt;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元素中的内容在显示时比周围的文本大一个字体尺寸</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29288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400" b="0" kern="1200" dirty="0">
                          <a:solidFill>
                            <a:schemeClr val="tx1"/>
                          </a:solidFill>
                          <a:latin typeface="微软雅黑" pitchFamily="34" charset="-122"/>
                          <a:ea typeface="微软雅黑" pitchFamily="34" charset="-122"/>
                          <a:cs typeface="+mn-cs"/>
                        </a:rPr>
                        <a:t>&lt;small&gt;</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&lt;/small&gt;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400" kern="100" dirty="0">
                          <a:solidFill>
                            <a:schemeClr val="tx1"/>
                          </a:solidFill>
                          <a:latin typeface="微软雅黑" pitchFamily="34" charset="-122"/>
                          <a:ea typeface="微软雅黑" pitchFamily="34" charset="-122"/>
                          <a:cs typeface="Times New Roman"/>
                        </a:rPr>
                        <a:t>元素中的内容在显示时比周围的文本小一个字体尺寸</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22</a:t>
            </a:fld>
            <a:endParaRPr lang="en-US" altLang="zh-CN"/>
          </a:p>
        </p:txBody>
      </p:sp>
      <p:sp>
        <p:nvSpPr>
          <p:cNvPr id="8" name="文本占位符 7"/>
          <p:cNvSpPr>
            <a:spLocks noGrp="1"/>
          </p:cNvSpPr>
          <p:nvPr>
            <p:ph type="body" sz="quarter" idx="11"/>
          </p:nvPr>
        </p:nvSpPr>
        <p:spPr>
          <a:xfrm>
            <a:off x="1428728" y="1000114"/>
            <a:ext cx="7286676" cy="1785950"/>
          </a:xfrm>
        </p:spPr>
        <p:txBody>
          <a:bodyPr/>
          <a:lstStyle/>
          <a:p>
            <a:pPr marL="342900" indent="-342900" eaLnBrk="1" hangingPunct="1">
              <a:lnSpc>
                <a:spcPct val="100000"/>
              </a:lnSpc>
              <a:buClr>
                <a:schemeClr val="accent6"/>
              </a:buClr>
              <a:buFont typeface="Wingdings" pitchFamily="2" charset="2"/>
              <a:buChar char="l"/>
            </a:pPr>
            <a:r>
              <a:rPr kumimoji="0" lang="en-US" altLang="zh-CN" sz="1600" b="1">
                <a:solidFill>
                  <a:schemeClr val="tx1"/>
                </a:solidFill>
                <a:latin typeface="Adobe 宋体 Std L" pitchFamily="18" charset="-122"/>
                <a:ea typeface="Adobe 宋体 Std L" pitchFamily="18" charset="-122"/>
                <a:cs typeface="华文细黑" pitchFamily="2" charset="-122"/>
              </a:rPr>
              <a:t>HTML 5为&lt;strong&gt;</a:t>
            </a:r>
            <a:r>
              <a:rPr kumimoji="0" lang="en-US" altLang="zh-CN" sz="1600" b="1" err="1">
                <a:solidFill>
                  <a:schemeClr val="tx1"/>
                </a:solidFill>
                <a:latin typeface="Adobe 宋体 Std L" pitchFamily="18" charset="-122"/>
                <a:ea typeface="Adobe 宋体 Std L" pitchFamily="18" charset="-122"/>
                <a:cs typeface="华文细黑" pitchFamily="2" charset="-122"/>
              </a:rPr>
              <a:t>标签增加了语义，使用</a:t>
            </a:r>
            <a:r>
              <a:rPr kumimoji="0" lang="en-US" altLang="zh-CN" sz="1600" b="1">
                <a:solidFill>
                  <a:schemeClr val="tx1"/>
                </a:solidFill>
                <a:latin typeface="Adobe 宋体 Std L" pitchFamily="18" charset="-122"/>
                <a:ea typeface="Adobe 宋体 Std L" pitchFamily="18" charset="-122"/>
                <a:cs typeface="华文细黑" pitchFamily="2" charset="-122"/>
              </a:rPr>
              <a:t>&lt;strong&gt;</a:t>
            </a:r>
            <a:r>
              <a:rPr kumimoji="0" lang="en-US" altLang="zh-CN" sz="1600" b="1" err="1">
                <a:solidFill>
                  <a:schemeClr val="tx1"/>
                </a:solidFill>
                <a:latin typeface="Adobe 宋体 Std L" pitchFamily="18" charset="-122"/>
                <a:ea typeface="Adobe 宋体 Std L" pitchFamily="18" charset="-122"/>
                <a:cs typeface="华文细黑" pitchFamily="2" charset="-122"/>
              </a:rPr>
              <a:t>标签包起来的文本表示重要的文本</a:t>
            </a:r>
            <a:r>
              <a:rPr kumimoji="0" lang="en-US" altLang="zh-CN" sz="1600" b="1">
                <a:solidFill>
                  <a:schemeClr val="tx1"/>
                </a:solidFill>
                <a:latin typeface="Adobe 宋体 Std L" pitchFamily="18" charset="-122"/>
                <a:ea typeface="Adobe 宋体 Std L" pitchFamily="18" charset="-122"/>
                <a:cs typeface="华文细黑" pitchFamily="2" charset="-122"/>
              </a:rPr>
              <a:t>。</a:t>
            </a:r>
          </a:p>
          <a:p>
            <a:pPr marL="342900" indent="-342900" eaLnBrk="1" hangingPunct="1">
              <a:lnSpc>
                <a:spcPct val="100000"/>
              </a:lnSpc>
              <a:buClr>
                <a:schemeClr val="accent6"/>
              </a:buClr>
              <a:buFont typeface="Wingdings" pitchFamily="2" charset="2"/>
              <a:buChar char="l"/>
            </a:pPr>
            <a:endParaRPr kumimoji="0" lang="en-US" altLang="zh-CN" sz="1600" b="1">
              <a:solidFill>
                <a:schemeClr val="tx1"/>
              </a:solidFill>
              <a:latin typeface="Adobe 宋体 Std L" pitchFamily="18" charset="-122"/>
              <a:ea typeface="Adobe 宋体 Std L" pitchFamily="18" charset="-122"/>
              <a:cs typeface="华文细黑" pitchFamily="2" charset="-122"/>
            </a:endParaRPr>
          </a:p>
          <a:p>
            <a:pPr marL="342900" indent="-342900" eaLnBrk="1" hangingPunct="1">
              <a:lnSpc>
                <a:spcPct val="100000"/>
              </a:lnSpc>
              <a:buClr>
                <a:schemeClr val="accent6"/>
              </a:buClr>
              <a:buFont typeface="Wingdings" pitchFamily="2" charset="2"/>
              <a:buChar char="l"/>
            </a:pPr>
            <a:r>
              <a:rPr kumimoji="0" lang="en-US" altLang="zh-CN" sz="1600" b="1">
                <a:solidFill>
                  <a:schemeClr val="tx1"/>
                </a:solidFill>
                <a:latin typeface="Adobe 宋体 Std L" pitchFamily="18" charset="-122"/>
                <a:ea typeface="Adobe 宋体 Std L" pitchFamily="18" charset="-122"/>
                <a:cs typeface="华文细黑" pitchFamily="2" charset="-122"/>
              </a:rPr>
              <a:t>HTML 5中删除了原有的&lt;big&gt;</a:t>
            </a:r>
            <a:r>
              <a:rPr kumimoji="0" lang="en-US" altLang="zh-CN" sz="1600" b="1" err="1">
                <a:solidFill>
                  <a:schemeClr val="tx1"/>
                </a:solidFill>
                <a:latin typeface="Adobe 宋体 Std L" pitchFamily="18" charset="-122"/>
                <a:ea typeface="Adobe 宋体 Std L" pitchFamily="18" charset="-122"/>
                <a:cs typeface="华文细黑" pitchFamily="2" charset="-122"/>
              </a:rPr>
              <a:t>标签，并对</a:t>
            </a:r>
            <a:r>
              <a:rPr kumimoji="0" lang="en-US" altLang="zh-CN" sz="1600" b="1">
                <a:solidFill>
                  <a:schemeClr val="tx1"/>
                </a:solidFill>
                <a:latin typeface="Adobe 宋体 Std L" pitchFamily="18" charset="-122"/>
                <a:ea typeface="Adobe 宋体 Std L" pitchFamily="18" charset="-122"/>
                <a:cs typeface="华文细黑" pitchFamily="2" charset="-122"/>
              </a:rPr>
              <a:t>&lt;small&gt;</a:t>
            </a:r>
            <a:r>
              <a:rPr kumimoji="0" lang="en-US" altLang="zh-CN" sz="1600" b="1" err="1">
                <a:solidFill>
                  <a:schemeClr val="tx1"/>
                </a:solidFill>
                <a:latin typeface="Adobe 宋体 Std L" pitchFamily="18" charset="-122"/>
                <a:ea typeface="Adobe 宋体 Std L" pitchFamily="18" charset="-122"/>
                <a:cs typeface="华文细黑" pitchFamily="2" charset="-122"/>
              </a:rPr>
              <a:t>标签进行重新定义，用于标识所谓的“小字印刷体</a:t>
            </a:r>
            <a:r>
              <a:rPr kumimoji="0" lang="en-US" altLang="zh-CN" sz="1600" b="1">
                <a:solidFill>
                  <a:schemeClr val="tx1"/>
                </a:solidFill>
                <a:latin typeface="Adobe 宋体 Std L" pitchFamily="18" charset="-122"/>
                <a:ea typeface="Adobe 宋体 Std L" pitchFamily="18" charset="-122"/>
                <a:cs typeface="华文细黑" pitchFamily="2" charset="-122"/>
              </a:rPr>
              <a:t>”，</a:t>
            </a:r>
            <a:r>
              <a:rPr kumimoji="0" lang="en-US" altLang="zh-CN" sz="1600" b="1" err="1">
                <a:solidFill>
                  <a:schemeClr val="tx1"/>
                </a:solidFill>
                <a:latin typeface="Adobe 宋体 Std L" pitchFamily="18" charset="-122"/>
                <a:ea typeface="Adobe 宋体 Std L" pitchFamily="18" charset="-122"/>
                <a:cs typeface="华文细黑" pitchFamily="2" charset="-122"/>
              </a:rPr>
              <a:t>通常用来标注诸如注意事项、法律规定、免责声明或版权相关的声明性文字</a:t>
            </a:r>
            <a:r>
              <a:rPr kumimoji="0" lang="en-US" altLang="zh-CN" sz="1600" b="1">
                <a:solidFill>
                  <a:schemeClr val="tx1"/>
                </a:solidFill>
                <a:latin typeface="Adobe 宋体 Std L" pitchFamily="18" charset="-122"/>
                <a:ea typeface="Adobe 宋体 Std L" pitchFamily="18" charset="-122"/>
                <a:cs typeface="华文细黑" pitchFamily="2" charset="-122"/>
              </a:rPr>
              <a:t>。</a:t>
            </a:r>
            <a:endParaRPr kumimoji="0" sz="1600" b="1">
              <a:solidFill>
                <a:schemeClr val="tx1"/>
              </a:solidFill>
              <a:latin typeface="Adobe 宋体 Std L" pitchFamily="18" charset="-122"/>
              <a:ea typeface="Adobe 宋体 Std L" pitchFamily="18" charset="-122"/>
              <a:cs typeface="华文细黑" pitchFamily="2" charset="-122"/>
            </a:endParaRPr>
          </a:p>
        </p:txBody>
      </p:sp>
      <p:sp>
        <p:nvSpPr>
          <p:cNvPr id="9" name="标题 8"/>
          <p:cNvSpPr>
            <a:spLocks noGrp="1"/>
          </p:cNvSpPr>
          <p:nvPr>
            <p:ph type="title"/>
          </p:nvPr>
        </p:nvSpPr>
        <p:spPr/>
        <p:txBody>
          <a:bodyPr>
            <a:normAutofit fontScale="90000"/>
          </a:bodyPr>
          <a:lstStyle/>
          <a:p>
            <a:pPr lvl="0"/>
            <a:r>
              <a:rPr lang="en-US"/>
              <a:t>1.4</a:t>
            </a:r>
            <a:r>
              <a:rPr lang="en-US" altLang="zh-CN"/>
              <a:t>.2</a:t>
            </a:r>
            <a:r>
              <a:rPr lang="en-US"/>
              <a:t>  </a:t>
            </a:r>
            <a:r>
              <a:t>文本修饰标签</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bwMode="auto">
          <a:xfrm>
            <a:off x="857224" y="4500576"/>
            <a:ext cx="7072362" cy="5232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kern="1200" cap="none" spc="0" normalizeH="0" baseline="0" noProof="0">
              <a:ln>
                <a:noFill/>
              </a:ln>
              <a:solidFill>
                <a:schemeClr val="accent6"/>
              </a:solidFill>
              <a:effectLst/>
              <a:uLnTx/>
              <a:uFillTx/>
              <a:latin typeface="Adobe 黑体 Std R" pitchFamily="34" charset="-122"/>
              <a:ea typeface="Adobe 黑体 Std R" pitchFamily="34" charset="-122"/>
              <a:cs typeface="华文细黑"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t>&lt;font&gt;</a:t>
            </a:r>
            <a:r>
              <a:rPr lang="zh-CN" altLang="en-US"/>
              <a:t>标签可以用来控制更多的文本字体外观样式，通过</a:t>
            </a:r>
            <a:r>
              <a:t>face</a:t>
            </a:r>
            <a:r>
              <a:rPr lang="zh-CN" altLang="en-US"/>
              <a:t>、</a:t>
            </a:r>
            <a:r>
              <a:t>size</a:t>
            </a:r>
            <a:r>
              <a:rPr lang="zh-CN" altLang="en-US"/>
              <a:t>和</a:t>
            </a:r>
            <a:r>
              <a:t>color</a:t>
            </a:r>
            <a:r>
              <a:rPr lang="zh-CN" altLang="en-US"/>
              <a:t>属性来设定文本的字体、大小和颜色。</a:t>
            </a:r>
            <a:endParaRPr/>
          </a:p>
          <a:p>
            <a:endParaRPr lang="zh-CN" altLang="en-US"/>
          </a:p>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23</a:t>
            </a:fld>
            <a:endParaRPr lang="en-US" altLang="zh-CN"/>
          </a:p>
        </p:txBody>
      </p:sp>
      <p:sp>
        <p:nvSpPr>
          <p:cNvPr id="11" name="文本占位符 8"/>
          <p:cNvSpPr>
            <a:spLocks noGrp="1"/>
          </p:cNvSpPr>
          <p:nvPr>
            <p:ph type="body" sz="quarter" idx="11"/>
          </p:nvPr>
        </p:nvSpPr>
        <p:spPr>
          <a:xfrm>
            <a:off x="611560" y="1924430"/>
            <a:ext cx="8143932" cy="1504579"/>
          </a:xfrm>
        </p:spPr>
        <p:txBody>
          <a:bodyPr/>
          <a:lstStyle/>
          <a:p>
            <a:pPr>
              <a:lnSpc>
                <a:spcPct val="200000"/>
              </a:lnSpc>
            </a:pPr>
            <a:r>
              <a:rPr lang="en-US" sz="1600"/>
              <a:t>&lt;font </a:t>
            </a:r>
            <a:r>
              <a:rPr lang="en-US" sz="1600">
                <a:solidFill>
                  <a:srgbClr val="0000FF"/>
                </a:solidFill>
              </a:rPr>
              <a:t>face="</a:t>
            </a:r>
            <a:r>
              <a:rPr sz="1600">
                <a:solidFill>
                  <a:srgbClr val="0000FF"/>
                </a:solidFill>
              </a:rPr>
              <a:t>隶书</a:t>
            </a:r>
            <a:r>
              <a:rPr lang="en-US" sz="1600">
                <a:solidFill>
                  <a:srgbClr val="0000FF"/>
                </a:solidFill>
              </a:rPr>
              <a:t>" size="10" color="blue"</a:t>
            </a:r>
            <a:r>
              <a:rPr lang="en-US" sz="1600"/>
              <a:t>&gt;</a:t>
            </a:r>
            <a:r>
              <a:rPr sz="1600"/>
              <a:t>通过</a:t>
            </a:r>
            <a:r>
              <a:rPr lang="en-US" sz="1600"/>
              <a:t>font</a:t>
            </a:r>
            <a:r>
              <a:rPr sz="1600"/>
              <a:t>标签设置字体</a:t>
            </a:r>
            <a:r>
              <a:rPr lang="en-US" sz="1600"/>
              <a:t>&lt;/font&gt;</a:t>
            </a:r>
            <a:endParaRPr sz="1600"/>
          </a:p>
          <a:p>
            <a:pPr>
              <a:lnSpc>
                <a:spcPct val="200000"/>
              </a:lnSpc>
            </a:pPr>
            <a:r>
              <a:rPr lang="en-US" sz="1600"/>
              <a:t>&lt;font face="</a:t>
            </a:r>
            <a:r>
              <a:rPr sz="1600"/>
              <a:t>楷体</a:t>
            </a:r>
            <a:r>
              <a:rPr lang="en-US" sz="1600"/>
              <a:t>" size="+3" color="#</a:t>
            </a:r>
            <a:r>
              <a:rPr lang="en-US"/>
              <a:t>FF0000"&gt;</a:t>
            </a:r>
            <a:r>
              <a:rPr sz="1600"/>
              <a:t>设置字体的样式</a:t>
            </a:r>
            <a:r>
              <a:rPr lang="en-US" sz="1600"/>
              <a:t>&lt;/font&gt;</a:t>
            </a:r>
            <a:endParaRPr sz="1600"/>
          </a:p>
          <a:p>
            <a:pPr>
              <a:lnSpc>
                <a:spcPct val="200000"/>
              </a:lnSpc>
            </a:pPr>
            <a:r>
              <a:rPr lang="en-US" sz="1600"/>
              <a:t>&lt;font face="</a:t>
            </a:r>
            <a:r>
              <a:rPr sz="1600"/>
              <a:t>黑体</a:t>
            </a:r>
            <a:r>
              <a:rPr lang="en-US" sz="1600"/>
              <a:t>" size="-1" color="</a:t>
            </a:r>
            <a:r>
              <a:rPr lang="en-US"/>
              <a:t>gray"&gt;</a:t>
            </a:r>
            <a:r>
              <a:rPr sz="1600"/>
              <a:t>设置字体的样式</a:t>
            </a:r>
            <a:r>
              <a:rPr lang="en-US" sz="1600"/>
              <a:t>&lt;/font&gt;</a:t>
            </a:r>
            <a:endParaRPr sz="1600"/>
          </a:p>
        </p:txBody>
      </p:sp>
      <p:sp>
        <p:nvSpPr>
          <p:cNvPr id="10" name="标题 9"/>
          <p:cNvSpPr>
            <a:spLocks noGrp="1"/>
          </p:cNvSpPr>
          <p:nvPr>
            <p:ph type="title"/>
          </p:nvPr>
        </p:nvSpPr>
        <p:spPr/>
        <p:txBody>
          <a:bodyPr>
            <a:normAutofit fontScale="90000"/>
          </a:bodyPr>
          <a:lstStyle/>
          <a:p>
            <a:r>
              <a:rPr lang="en-US" altLang="zh-CN"/>
              <a:t>1.4.2</a:t>
            </a:r>
            <a:r>
              <a:t>  文本修饰标签</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24</a:t>
            </a:fld>
            <a:endParaRPr lang="en-US" altLang="zh-CN"/>
          </a:p>
        </p:txBody>
      </p:sp>
      <p:sp>
        <p:nvSpPr>
          <p:cNvPr id="10" name="标题 9"/>
          <p:cNvSpPr>
            <a:spLocks noGrp="1"/>
          </p:cNvSpPr>
          <p:nvPr>
            <p:ph type="title"/>
          </p:nvPr>
        </p:nvSpPr>
        <p:spPr/>
        <p:txBody>
          <a:bodyPr>
            <a:normAutofit fontScale="90000"/>
          </a:bodyPr>
          <a:lstStyle/>
          <a:p>
            <a:r>
              <a:rPr lang="en-US" altLang="zh-CN"/>
              <a:t>1.4.3</a:t>
            </a:r>
            <a:r>
              <a:t>  特殊字符</a:t>
            </a:r>
            <a:endParaRPr lang="zh-CN" altLang="en-US"/>
          </a:p>
        </p:txBody>
      </p:sp>
      <p:sp>
        <p:nvSpPr>
          <p:cNvPr id="9" name="矩形 8"/>
          <p:cNvSpPr/>
          <p:nvPr/>
        </p:nvSpPr>
        <p:spPr>
          <a:xfrm>
            <a:off x="285720" y="785800"/>
            <a:ext cx="8731878" cy="369332"/>
          </a:xfrm>
          <a:prstGeom prst="rect">
            <a:avLst/>
          </a:prstGeom>
        </p:spPr>
        <p:txBody>
          <a:bodyPr wrap="none">
            <a:spAutoFit/>
          </a:bodyPr>
          <a:lstStyle/>
          <a:p>
            <a:r>
              <a:rPr lang="zh-CN" altLang="en-US" b="1"/>
              <a:t>在页面中，有些字符不能直接使用，只能通过引用的方式实现；例如版权字符“</a:t>
            </a:r>
            <a:r>
              <a:rPr lang="en-US" b="1"/>
              <a:t>©</a:t>
            </a:r>
            <a:r>
              <a:rPr lang="zh-CN" altLang="en-US" b="1"/>
              <a:t>”</a:t>
            </a:r>
          </a:p>
        </p:txBody>
      </p:sp>
      <p:graphicFrame>
        <p:nvGraphicFramePr>
          <p:cNvPr id="12" name="Group 96"/>
          <p:cNvGraphicFramePr>
            <a:graphicFrameLocks noGrp="1"/>
          </p:cNvGraphicFramePr>
          <p:nvPr>
            <p:extLst>
              <p:ext uri="{D42A27DB-BD31-4B8C-83A1-F6EECF244321}">
                <p14:modId xmlns:p14="http://schemas.microsoft.com/office/powerpoint/2010/main" val="35657331"/>
              </p:ext>
            </p:extLst>
          </p:nvPr>
        </p:nvGraphicFramePr>
        <p:xfrm>
          <a:off x="895379" y="1203924"/>
          <a:ext cx="6891332" cy="3439527"/>
        </p:xfrm>
        <a:graphic>
          <a:graphicData uri="http://schemas.openxmlformats.org/drawingml/2006/table">
            <a:tbl>
              <a:tblPr>
                <a:solidFill>
                  <a:srgbClr val="E8EEF1"/>
                </a:solidFill>
              </a:tblPr>
              <a:tblGrid>
                <a:gridCol w="1372365">
                  <a:extLst>
                    <a:ext uri="{9D8B030D-6E8A-4147-A177-3AD203B41FA5}">
                      <a16:colId xmlns:a16="http://schemas.microsoft.com/office/drawing/2014/main" val="20000"/>
                    </a:ext>
                  </a:extLst>
                </a:gridCol>
                <a:gridCol w="2089942">
                  <a:extLst>
                    <a:ext uri="{9D8B030D-6E8A-4147-A177-3AD203B41FA5}">
                      <a16:colId xmlns:a16="http://schemas.microsoft.com/office/drawing/2014/main" val="20001"/>
                    </a:ext>
                  </a:extLst>
                </a:gridCol>
                <a:gridCol w="1714512">
                  <a:extLst>
                    <a:ext uri="{9D8B030D-6E8A-4147-A177-3AD203B41FA5}">
                      <a16:colId xmlns:a16="http://schemas.microsoft.com/office/drawing/2014/main" val="20002"/>
                    </a:ext>
                  </a:extLst>
                </a:gridCol>
                <a:gridCol w="1714513">
                  <a:extLst>
                    <a:ext uri="{9D8B030D-6E8A-4147-A177-3AD203B41FA5}">
                      <a16:colId xmlns:a16="http://schemas.microsoft.com/office/drawing/2014/main" val="20003"/>
                    </a:ext>
                  </a:extLst>
                </a:gridCol>
              </a:tblGrid>
              <a:tr h="321784">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特殊字符</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实体引用</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特殊字符</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实体引用</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92821">
                <a:tc>
                  <a:txBody>
                    <a:bodyPr/>
                    <a:lstStyle/>
                    <a:p>
                      <a:pPr algn="just">
                        <a:spcAft>
                          <a:spcPts val="0"/>
                        </a:spcAft>
                      </a:pPr>
                      <a:r>
                        <a:rPr lang="zh-CN" sz="1400" kern="100" dirty="0">
                          <a:latin typeface="微软雅黑" pitchFamily="34" charset="-122"/>
                          <a:ea typeface="微软雅黑" pitchFamily="34" charset="-122"/>
                          <a:cs typeface="Times New Roman"/>
                        </a:rPr>
                        <a:t>双引号（</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quot</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a:latin typeface="微软雅黑" pitchFamily="34" charset="-122"/>
                          <a:ea typeface="微软雅黑" pitchFamily="34" charset="-122"/>
                          <a:cs typeface="Times New Roman"/>
                        </a:rPr>
                        <a:t>左箭头（</a:t>
                      </a:r>
                      <a:r>
                        <a:rPr lang="en-US" sz="1400" kern="100">
                          <a:latin typeface="微软雅黑" pitchFamily="34" charset="-122"/>
                          <a:ea typeface="微软雅黑" pitchFamily="34" charset="-122"/>
                          <a:cs typeface="Times New Roman"/>
                        </a:rPr>
                        <a:t>←</a:t>
                      </a:r>
                      <a:r>
                        <a:rPr lang="zh-CN" sz="1400" kern="10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a:latin typeface="微软雅黑" pitchFamily="34" charset="-122"/>
                          <a:ea typeface="微软雅黑" pitchFamily="34" charset="-122"/>
                          <a:cs typeface="Times New Roman"/>
                        </a:rPr>
                        <a:t>&amp;larr;</a:t>
                      </a:r>
                      <a:endParaRPr lang="zh-CN" sz="14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54488">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zh-CN" sz="1400" kern="100" dirty="0">
                          <a:latin typeface="微软雅黑" pitchFamily="34" charset="-122"/>
                          <a:ea typeface="微软雅黑" pitchFamily="34" charset="-122"/>
                          <a:cs typeface="Times New Roman"/>
                        </a:rPr>
                        <a:t>号</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&amp;amp;</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上箭头（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a:latin typeface="微软雅黑" pitchFamily="34" charset="-122"/>
                          <a:ea typeface="微软雅黑" pitchFamily="34" charset="-122"/>
                          <a:cs typeface="Times New Roman"/>
                        </a:rPr>
                        <a:t>&amp;uarr;</a:t>
                      </a:r>
                      <a:endParaRPr lang="zh-CN" sz="14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8978">
                <a:tc>
                  <a:txBody>
                    <a:bodyPr/>
                    <a:lstStyle/>
                    <a:p>
                      <a:pPr algn="just">
                        <a:spcAft>
                          <a:spcPts val="0"/>
                        </a:spcAft>
                      </a:pPr>
                      <a:r>
                        <a:rPr lang="zh-CN" sz="1400" kern="100" dirty="0">
                          <a:latin typeface="微软雅黑" pitchFamily="34" charset="-122"/>
                          <a:ea typeface="微软雅黑" pitchFamily="34" charset="-122"/>
                          <a:cs typeface="Times New Roman"/>
                        </a:rPr>
                        <a:t>空格</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nbsp</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a:latin typeface="微软雅黑" pitchFamily="34" charset="-122"/>
                          <a:ea typeface="微软雅黑" pitchFamily="34" charset="-122"/>
                          <a:cs typeface="Times New Roman"/>
                        </a:rPr>
                        <a:t>右箭头（</a:t>
                      </a:r>
                      <a:r>
                        <a:rPr lang="en-US" sz="1400" kern="100">
                          <a:latin typeface="微软雅黑" pitchFamily="34" charset="-122"/>
                          <a:ea typeface="微软雅黑" pitchFamily="34" charset="-122"/>
                          <a:cs typeface="Times New Roman"/>
                        </a:rPr>
                        <a:t>→</a:t>
                      </a:r>
                      <a:r>
                        <a:rPr lang="zh-CN" sz="1400" kern="10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rarr</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55552">
                <a:tc>
                  <a:txBody>
                    <a:bodyPr/>
                    <a:lstStyle/>
                    <a:p>
                      <a:pPr algn="just">
                        <a:spcAft>
                          <a:spcPts val="0"/>
                        </a:spcAft>
                      </a:pPr>
                      <a:r>
                        <a:rPr lang="zh-CN" sz="1400" kern="100" dirty="0">
                          <a:latin typeface="微软雅黑" pitchFamily="34" charset="-122"/>
                          <a:ea typeface="微软雅黑" pitchFamily="34" charset="-122"/>
                          <a:cs typeface="Times New Roman"/>
                        </a:rPr>
                        <a:t>小于号（</a:t>
                      </a:r>
                      <a:r>
                        <a:rPr lang="en-US" sz="1400" kern="100" dirty="0">
                          <a:latin typeface="微软雅黑" pitchFamily="34" charset="-122"/>
                          <a:ea typeface="微软雅黑" pitchFamily="34" charset="-122"/>
                          <a:cs typeface="Times New Roman"/>
                        </a:rPr>
                        <a:t>&lt;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lt</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下箭头（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a:latin typeface="微软雅黑" pitchFamily="34" charset="-122"/>
                          <a:ea typeface="微软雅黑" pitchFamily="34" charset="-122"/>
                          <a:cs typeface="Times New Roman"/>
                        </a:rPr>
                        <a:t>&amp;darr;</a:t>
                      </a:r>
                      <a:endParaRPr lang="zh-CN" sz="14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大于号（</a:t>
                      </a:r>
                      <a:r>
                        <a:rPr lang="en-US" sz="1400" kern="100" dirty="0">
                          <a:latin typeface="微软雅黑" pitchFamily="34" charset="-122"/>
                          <a:ea typeface="微软雅黑" pitchFamily="34" charset="-122"/>
                          <a:cs typeface="Times New Roman"/>
                        </a:rPr>
                        <a:t>&gt;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gt</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左右箭头（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a:latin typeface="微软雅黑" pitchFamily="34" charset="-122"/>
                          <a:ea typeface="微软雅黑" pitchFamily="34" charset="-122"/>
                          <a:cs typeface="Times New Roman"/>
                        </a:rPr>
                        <a:t>&amp;harr;</a:t>
                      </a:r>
                      <a:endParaRPr lang="zh-CN" sz="14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54488">
                <a:tc>
                  <a:txBody>
                    <a:bodyPr/>
                    <a:lstStyle/>
                    <a:p>
                      <a:pPr algn="just">
                        <a:spcAft>
                          <a:spcPts val="0"/>
                        </a:spcAft>
                      </a:pPr>
                      <a:r>
                        <a:rPr lang="zh-CN" sz="1400" kern="100">
                          <a:latin typeface="微软雅黑" pitchFamily="34" charset="-122"/>
                          <a:ea typeface="微软雅黑" pitchFamily="34" charset="-122"/>
                          <a:cs typeface="Times New Roman"/>
                        </a:rPr>
                        <a:t>小于等于（</a:t>
                      </a:r>
                      <a:r>
                        <a:rPr lang="en-US" sz="1400" kern="100">
                          <a:latin typeface="微软雅黑" pitchFamily="34" charset="-122"/>
                          <a:ea typeface="微软雅黑" pitchFamily="34" charset="-122"/>
                          <a:cs typeface="Times New Roman"/>
                        </a:rPr>
                        <a:t>≤</a:t>
                      </a:r>
                      <a:r>
                        <a:rPr lang="zh-CN" sz="1400" kern="10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&amp;le;</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左下箭头（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crarr</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大于等于（</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ge</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左双箭头（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a:latin typeface="微软雅黑" pitchFamily="34" charset="-122"/>
                          <a:ea typeface="微软雅黑" pitchFamily="34" charset="-122"/>
                          <a:cs typeface="Times New Roman"/>
                        </a:rPr>
                        <a:t>&amp;lArr;</a:t>
                      </a:r>
                      <a:endParaRPr lang="zh-CN" sz="14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版权号（</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&amp;copy;</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上双箭头（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uArr</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商标符号（</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&amp;trade;</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右双箭头（</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rArr</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注册商标（</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reg</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下双箭头（⇓）</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a:t>
                      </a:r>
                      <a:r>
                        <a:rPr lang="en-US" sz="1400" kern="100" dirty="0" err="1">
                          <a:latin typeface="微软雅黑" pitchFamily="34" charset="-122"/>
                          <a:ea typeface="微软雅黑" pitchFamily="34" charset="-122"/>
                          <a:cs typeface="Times New Roman"/>
                        </a:rPr>
                        <a:t>dArr</a:t>
                      </a:r>
                      <a:r>
                        <a:rPr lang="en-US" sz="1400" kern="100" dirty="0">
                          <a:latin typeface="微软雅黑" pitchFamily="34" charset="-122"/>
                          <a:ea typeface="微软雅黑" pitchFamily="34" charset="-122"/>
                          <a:cs typeface="Times New Roman"/>
                        </a:rPr>
                        <a:t>;</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10"/>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分数（</a:t>
                      </a:r>
                      <a:r>
                        <a:rPr lang="en-US" sz="1400" kern="100" dirty="0">
                          <a:latin typeface="微软雅黑" pitchFamily="34" charset="-122"/>
                          <a:ea typeface="微软雅黑" pitchFamily="34" charset="-122"/>
                          <a:cs typeface="Times New Roman"/>
                        </a:rPr>
                        <a:t>¼</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&amp;frac14;</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交集（</a:t>
                      </a:r>
                      <a:r>
                        <a:rPr lang="en-US" sz="1400" kern="100" dirty="0">
                          <a:latin typeface="微软雅黑" pitchFamily="34" charset="-122"/>
                          <a:ea typeface="微软雅黑" pitchFamily="34" charset="-122"/>
                          <a:cs typeface="Times New Roman"/>
                        </a:rPr>
                        <a:t>∩</a:t>
                      </a:r>
                      <a:r>
                        <a:rPr lang="zh-CN" sz="1400" kern="100" dirty="0">
                          <a:latin typeface="微软雅黑" pitchFamily="34" charset="-122"/>
                          <a:ea typeface="微软雅黑" pitchFamily="34" charset="-122"/>
                          <a:cs typeface="Times New Roman"/>
                        </a:rPr>
                        <a:t>）</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&amp;cap;</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11"/>
                  </a:ext>
                </a:extLst>
              </a:tr>
              <a:tr h="254488">
                <a:tc>
                  <a:txBody>
                    <a:bodyPr/>
                    <a:lstStyle/>
                    <a:p>
                      <a:pPr algn="just">
                        <a:spcAft>
                          <a:spcPts val="0"/>
                        </a:spcAft>
                      </a:pPr>
                      <a:r>
                        <a:rPr lang="zh-CN" sz="1400" kern="100" dirty="0">
                          <a:latin typeface="微软雅黑" pitchFamily="34" charset="-122"/>
                          <a:ea typeface="微软雅黑" pitchFamily="34" charset="-122"/>
                          <a:cs typeface="Times New Roman"/>
                        </a:rPr>
                        <a:t>分数（</a:t>
                      </a:r>
                      <a:r>
                        <a:rPr lang="en-US" sz="1400" kern="100" dirty="0">
                          <a:latin typeface="微软雅黑" pitchFamily="34" charset="-122"/>
                          <a:ea typeface="微软雅黑" pitchFamily="34" charset="-122"/>
                          <a:cs typeface="Times New Roman"/>
                        </a:rPr>
                        <a:t>½</a:t>
                      </a:r>
                      <a:r>
                        <a:rPr lang="zh-CN" sz="1400" kern="100" dirty="0">
                          <a:latin typeface="微软雅黑" pitchFamily="34" charset="-122"/>
                          <a:ea typeface="微软雅黑" pitchFamily="34" charset="-122"/>
                          <a:cs typeface="Times New Roman"/>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&amp;frac12;</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微软雅黑" pitchFamily="34" charset="-122"/>
                          <a:ea typeface="微软雅黑" pitchFamily="34" charset="-122"/>
                          <a:cs typeface="Times New Roman"/>
                        </a:rPr>
                        <a:t>并集（∪）</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400" kern="100" dirty="0">
                          <a:latin typeface="微软雅黑" pitchFamily="34" charset="-122"/>
                          <a:ea typeface="微软雅黑" pitchFamily="34" charset="-122"/>
                          <a:cs typeface="Times New Roman"/>
                        </a:rPr>
                        <a:t>&amp;cup;</a:t>
                      </a:r>
                      <a:endParaRPr lang="zh-CN" sz="14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1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z="1600"/>
              <a:t>段落标签</a:t>
            </a:r>
            <a:r>
              <a:rPr sz="1600"/>
              <a:t>&lt;p&gt;</a:t>
            </a:r>
            <a:r>
              <a:rPr lang="zh-CN" altLang="en-US" sz="1600"/>
              <a:t>用于</a:t>
            </a:r>
            <a:r>
              <a:rPr lang="zh-CN" sz="1600"/>
              <a:t>对网页内容提供块级格式。当浏览器解析</a:t>
            </a:r>
            <a:r>
              <a:rPr sz="1600"/>
              <a:t>&lt;p&gt;</a:t>
            </a:r>
            <a:r>
              <a:rPr lang="zh-CN" sz="1600"/>
              <a:t>标签时，通常在下一个段落之前插入一个新的空白行。</a:t>
            </a:r>
            <a:endParaRPr sz="1600"/>
          </a:p>
          <a:p>
            <a:r>
              <a:rPr sz="1600"/>
              <a:t>&lt;br /&gt;</a:t>
            </a:r>
            <a:r>
              <a:rPr lang="zh-CN" altLang="en-US" sz="1600"/>
              <a:t>标签，可以</a:t>
            </a:r>
            <a:r>
              <a:rPr lang="zh-CN" sz="1600"/>
              <a:t>在文本内容不结束的情况下需要对文本进行换行</a:t>
            </a:r>
            <a:r>
              <a:rPr sz="1600"/>
              <a:t>&lt;br /&gt;</a:t>
            </a:r>
            <a:r>
              <a:rPr lang="zh-CN" sz="1600"/>
              <a:t>标签是空标签，</a:t>
            </a:r>
            <a:r>
              <a:rPr sz="1600">
                <a:solidFill>
                  <a:srgbClr val="0000FF"/>
                </a:solidFill>
              </a:rPr>
              <a:t>br</a:t>
            </a:r>
            <a:r>
              <a:rPr lang="zh-CN" sz="1600">
                <a:solidFill>
                  <a:srgbClr val="0000FF"/>
                </a:solidFill>
              </a:rPr>
              <a:t>和“</a:t>
            </a:r>
            <a:r>
              <a:rPr sz="1600">
                <a:solidFill>
                  <a:srgbClr val="0000FF"/>
                </a:solidFill>
              </a:rPr>
              <a:t>/</a:t>
            </a:r>
            <a:r>
              <a:rPr lang="zh-CN" sz="1600">
                <a:solidFill>
                  <a:srgbClr val="0000FF"/>
                </a:solidFill>
              </a:rPr>
              <a:t>”之间存在一个空格</a:t>
            </a:r>
            <a:r>
              <a:rPr lang="zh-CN" sz="1600"/>
              <a:t>。</a:t>
            </a:r>
            <a:endParaRPr sz="1600"/>
          </a:p>
          <a:p>
            <a:r>
              <a:rPr sz="1600"/>
              <a:t>&lt;hr /&gt;</a:t>
            </a:r>
            <a:r>
              <a:rPr lang="zh-CN" sz="1600"/>
              <a:t>标签可以在页面中产生一条水平线</a:t>
            </a:r>
            <a:r>
              <a:rPr lang="zh-CN" altLang="en-US" sz="1600"/>
              <a:t>，</a:t>
            </a:r>
            <a:r>
              <a:rPr lang="zh-CN" sz="1600"/>
              <a:t>将文本区域内容分开</a:t>
            </a:r>
            <a:r>
              <a:rPr lang="zh-CN" altLang="en-US" sz="1600"/>
              <a:t>。</a:t>
            </a:r>
            <a:endParaRPr lang="zh-CN" sz="1600"/>
          </a:p>
          <a:p>
            <a:endParaRPr lang="zh-CN" sz="1600"/>
          </a:p>
          <a:p>
            <a:endParaRPr lang="zh-CN" altLang="en-US" sz="1600"/>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25</a:t>
            </a:fld>
            <a:endParaRPr lang="en-US" altLang="zh-CN"/>
          </a:p>
        </p:txBody>
      </p:sp>
      <p:sp>
        <p:nvSpPr>
          <p:cNvPr id="10" name="标题 9"/>
          <p:cNvSpPr>
            <a:spLocks noGrp="1"/>
          </p:cNvSpPr>
          <p:nvPr>
            <p:ph type="title"/>
          </p:nvPr>
        </p:nvSpPr>
        <p:spPr/>
        <p:txBody>
          <a:bodyPr>
            <a:normAutofit fontScale="90000"/>
          </a:bodyPr>
          <a:lstStyle/>
          <a:p>
            <a:r>
              <a:rPr lang="en-US" altLang="zh-CN"/>
              <a:t>1.5</a:t>
            </a:r>
            <a:r>
              <a:t>  文档结构元素</a:t>
            </a:r>
            <a:endParaRPr lang="zh-CN" altLang="en-US"/>
          </a:p>
        </p:txBody>
      </p:sp>
      <p:grpSp>
        <p:nvGrpSpPr>
          <p:cNvPr id="12" name="组合 11"/>
          <p:cNvGrpSpPr/>
          <p:nvPr/>
        </p:nvGrpSpPr>
        <p:grpSpPr>
          <a:xfrm>
            <a:off x="1000100" y="3214692"/>
            <a:ext cx="1814513" cy="1585910"/>
            <a:chOff x="1000100" y="1500180"/>
            <a:chExt cx="1814513" cy="1585910"/>
          </a:xfrm>
        </p:grpSpPr>
        <p:sp>
          <p:nvSpPr>
            <p:cNvPr id="13" name="矩形 1"/>
            <p:cNvSpPr>
              <a:spLocks noChangeArrowheads="1"/>
            </p:cNvSpPr>
            <p:nvPr/>
          </p:nvSpPr>
          <p:spPr bwMode="auto">
            <a:xfrm>
              <a:off x="1000100" y="1924050"/>
              <a:ext cx="1814513" cy="1162040"/>
            </a:xfrm>
            <a:prstGeom prst="rect">
              <a:avLst/>
            </a:prstGeom>
            <a:solidFill>
              <a:srgbClr val="A1BD70"/>
            </a:solidFill>
            <a:ln w="12700" cap="flat" cmpd="sng">
              <a:noFill/>
              <a:bevel/>
              <a:headEnd/>
              <a:tailEnd/>
            </a:ln>
          </p:spPr>
          <p:txBody>
            <a:bodyPr anchor="ctr"/>
            <a:lstStyle/>
            <a:p>
              <a:pPr algn="ctr"/>
              <a:endParaRPr lang="en-US"/>
            </a:p>
            <a:p>
              <a:pPr algn="ctr"/>
              <a:r>
                <a:rPr lang="en-US"/>
                <a:t>&lt;p&gt;</a:t>
              </a:r>
              <a:endParaRPr lang="zh-CN" altLang="zh-CN">
                <a:solidFill>
                  <a:srgbClr val="A1BD70"/>
                </a:solidFill>
                <a:latin typeface="宋体" pitchFamily="2" charset="-122"/>
                <a:sym typeface="宋体" pitchFamily="2" charset="-122"/>
              </a:endParaRPr>
            </a:p>
          </p:txBody>
        </p:sp>
        <p:sp>
          <p:nvSpPr>
            <p:cNvPr id="14" name="任意多边形 50"/>
            <p:cNvSpPr>
              <a:spLocks noChangeArrowheads="1"/>
            </p:cNvSpPr>
            <p:nvPr/>
          </p:nvSpPr>
          <p:spPr bwMode="auto">
            <a:xfrm>
              <a:off x="1466808" y="1500180"/>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A1BD70"/>
            </a:solidFill>
            <a:ln w="69850" cap="flat" cmpd="sng">
              <a:solidFill>
                <a:srgbClr val="FFF6E7"/>
              </a:solidFill>
              <a:bevel/>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5" name="文本框 65"/>
            <p:cNvSpPr>
              <a:spLocks noChangeArrowheads="1"/>
            </p:cNvSpPr>
            <p:nvPr/>
          </p:nvSpPr>
          <p:spPr bwMode="auto">
            <a:xfrm>
              <a:off x="1657591" y="1650993"/>
              <a:ext cx="595035" cy="584775"/>
            </a:xfrm>
            <a:prstGeom prst="rect">
              <a:avLst/>
            </a:prstGeom>
            <a:noFill/>
            <a:ln w="9525">
              <a:noFill/>
              <a:miter lim="800000"/>
              <a:headEnd/>
              <a:tailEnd/>
            </a:ln>
          </p:spPr>
          <p:txBody>
            <a:bodyPr wrap="none">
              <a:spAutoFit/>
            </a:bodyPr>
            <a:lstStyle/>
            <a:p>
              <a:r>
                <a:rPr lang="zh-CN" altLang="en-US" sz="1600" b="1">
                  <a:solidFill>
                    <a:srgbClr val="FFF6E7"/>
                  </a:solidFill>
                  <a:latin typeface="微软雅黑" pitchFamily="34" charset="-122"/>
                  <a:ea typeface="微软雅黑" pitchFamily="34" charset="-122"/>
                  <a:sym typeface="微软雅黑" pitchFamily="34" charset="-122"/>
                </a:rPr>
                <a:t>段落</a:t>
              </a:r>
              <a:endParaRPr lang="en-US" altLang="zh-CN" sz="1600" b="1">
                <a:solidFill>
                  <a:srgbClr val="FFF6E7"/>
                </a:solidFill>
                <a:latin typeface="微软雅黑" pitchFamily="34" charset="-122"/>
                <a:ea typeface="微软雅黑" pitchFamily="34" charset="-122"/>
                <a:sym typeface="微软雅黑" pitchFamily="34" charset="-122"/>
              </a:endParaRPr>
            </a:p>
            <a:p>
              <a:r>
                <a:rPr lang="zh-CN" altLang="en-US" sz="1600" b="1">
                  <a:solidFill>
                    <a:srgbClr val="FFF6E7"/>
                  </a:solidFill>
                  <a:latin typeface="微软雅黑" pitchFamily="34" charset="-122"/>
                  <a:ea typeface="微软雅黑" pitchFamily="34" charset="-122"/>
                  <a:sym typeface="微软雅黑" pitchFamily="34" charset="-122"/>
                </a:rPr>
                <a:t>标签</a:t>
              </a:r>
            </a:p>
          </p:txBody>
        </p:sp>
      </p:grpSp>
      <p:grpSp>
        <p:nvGrpSpPr>
          <p:cNvPr id="16" name="组合 15"/>
          <p:cNvGrpSpPr/>
          <p:nvPr/>
        </p:nvGrpSpPr>
        <p:grpSpPr>
          <a:xfrm>
            <a:off x="3686181" y="3214692"/>
            <a:ext cx="1814513" cy="1586670"/>
            <a:chOff x="3686181" y="1428742"/>
            <a:chExt cx="1814513" cy="1586670"/>
          </a:xfrm>
        </p:grpSpPr>
        <p:sp>
          <p:nvSpPr>
            <p:cNvPr id="17" name="矩形 1"/>
            <p:cNvSpPr>
              <a:spLocks noChangeArrowheads="1"/>
            </p:cNvSpPr>
            <p:nvPr/>
          </p:nvSpPr>
          <p:spPr bwMode="auto">
            <a:xfrm>
              <a:off x="3686181" y="1852612"/>
              <a:ext cx="1814513" cy="1162800"/>
            </a:xfrm>
            <a:prstGeom prst="rect">
              <a:avLst/>
            </a:prstGeom>
            <a:solidFill>
              <a:srgbClr val="FFC000"/>
            </a:solidFill>
            <a:ln w="12700" cap="flat" cmpd="sng">
              <a:noFill/>
              <a:bevel/>
              <a:headEnd/>
              <a:tailEnd/>
            </a:ln>
          </p:spPr>
          <p:txBody>
            <a:bodyPr anchor="ctr"/>
            <a:lstStyle/>
            <a:p>
              <a:pPr algn="ctr"/>
              <a:br>
                <a:rPr lang="en-US"/>
              </a:br>
              <a:r>
                <a:rPr lang="en-US"/>
                <a:t>&lt;</a:t>
              </a:r>
              <a:r>
                <a:rPr lang="en-US" err="1"/>
                <a:t>br</a:t>
              </a:r>
              <a:r>
                <a:rPr lang="en-US"/>
                <a:t> /&gt;</a:t>
              </a:r>
              <a:endParaRPr lang="zh-CN" altLang="zh-CN">
                <a:solidFill>
                  <a:srgbClr val="A1BD70"/>
                </a:solidFill>
                <a:latin typeface="宋体" pitchFamily="2" charset="-122"/>
                <a:sym typeface="宋体" pitchFamily="2" charset="-122"/>
              </a:endParaRPr>
            </a:p>
          </p:txBody>
        </p:sp>
        <p:sp>
          <p:nvSpPr>
            <p:cNvPr id="18" name="任意多边形 50"/>
            <p:cNvSpPr>
              <a:spLocks noChangeArrowheads="1"/>
            </p:cNvSpPr>
            <p:nvPr/>
          </p:nvSpPr>
          <p:spPr bwMode="auto">
            <a:xfrm>
              <a:off x="4152889" y="1428742"/>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FFC000"/>
            </a:solidFill>
            <a:ln w="69850" cap="flat" cmpd="sng">
              <a:solidFill>
                <a:srgbClr val="FFF6E7"/>
              </a:solidFill>
              <a:bevel/>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9" name="文本框 65"/>
            <p:cNvSpPr>
              <a:spLocks noChangeArrowheads="1"/>
            </p:cNvSpPr>
            <p:nvPr/>
          </p:nvSpPr>
          <p:spPr bwMode="auto">
            <a:xfrm>
              <a:off x="4343672" y="1579555"/>
              <a:ext cx="595035" cy="584775"/>
            </a:xfrm>
            <a:prstGeom prst="rect">
              <a:avLst/>
            </a:prstGeom>
            <a:noFill/>
            <a:ln w="9525">
              <a:noFill/>
              <a:miter lim="800000"/>
              <a:headEnd/>
              <a:tailEnd/>
            </a:ln>
          </p:spPr>
          <p:txBody>
            <a:bodyPr wrap="none">
              <a:spAutoFit/>
            </a:bodyPr>
            <a:lstStyle/>
            <a:p>
              <a:r>
                <a:rPr lang="zh-CN" altLang="en-US" sz="1600" b="1">
                  <a:solidFill>
                    <a:srgbClr val="FFF6E7"/>
                  </a:solidFill>
                  <a:latin typeface="微软雅黑" pitchFamily="34" charset="-122"/>
                  <a:ea typeface="微软雅黑" pitchFamily="34" charset="-122"/>
                  <a:sym typeface="微软雅黑" pitchFamily="34" charset="-122"/>
                </a:rPr>
                <a:t>换行</a:t>
              </a:r>
              <a:endParaRPr lang="en-US" altLang="zh-CN" sz="1600" b="1">
                <a:solidFill>
                  <a:srgbClr val="FFF6E7"/>
                </a:solidFill>
                <a:latin typeface="微软雅黑" pitchFamily="34" charset="-122"/>
                <a:ea typeface="微软雅黑" pitchFamily="34" charset="-122"/>
                <a:sym typeface="微软雅黑" pitchFamily="34" charset="-122"/>
              </a:endParaRPr>
            </a:p>
            <a:p>
              <a:r>
                <a:rPr lang="zh-CN" altLang="en-US" sz="1600" b="1">
                  <a:solidFill>
                    <a:srgbClr val="FFF6E7"/>
                  </a:solidFill>
                  <a:latin typeface="微软雅黑" pitchFamily="34" charset="-122"/>
                  <a:ea typeface="微软雅黑" pitchFamily="34" charset="-122"/>
                  <a:sym typeface="微软雅黑" pitchFamily="34" charset="-122"/>
                </a:rPr>
                <a:t>标签</a:t>
              </a:r>
            </a:p>
          </p:txBody>
        </p:sp>
      </p:grpSp>
      <p:grpSp>
        <p:nvGrpSpPr>
          <p:cNvPr id="20" name="组合 19"/>
          <p:cNvGrpSpPr/>
          <p:nvPr/>
        </p:nvGrpSpPr>
        <p:grpSpPr>
          <a:xfrm>
            <a:off x="6472263" y="3214692"/>
            <a:ext cx="1814513" cy="1586670"/>
            <a:chOff x="6472263" y="1428742"/>
            <a:chExt cx="1814513" cy="1586670"/>
          </a:xfrm>
        </p:grpSpPr>
        <p:sp>
          <p:nvSpPr>
            <p:cNvPr id="21" name="矩形 1"/>
            <p:cNvSpPr>
              <a:spLocks noChangeArrowheads="1"/>
            </p:cNvSpPr>
            <p:nvPr/>
          </p:nvSpPr>
          <p:spPr bwMode="auto">
            <a:xfrm>
              <a:off x="6472263" y="1852612"/>
              <a:ext cx="1814513" cy="1162800"/>
            </a:xfrm>
            <a:prstGeom prst="rect">
              <a:avLst/>
            </a:prstGeom>
            <a:solidFill>
              <a:srgbClr val="00B0F0"/>
            </a:solidFill>
            <a:ln w="12700" cap="flat" cmpd="sng">
              <a:noFill/>
              <a:bevel/>
              <a:headEnd/>
              <a:tailEnd/>
            </a:ln>
          </p:spPr>
          <p:txBody>
            <a:bodyPr anchor="ctr"/>
            <a:lstStyle/>
            <a:p>
              <a:pPr algn="ctr"/>
              <a:br>
                <a:rPr lang="en-US" altLang="zh-CN" sz="1200"/>
              </a:br>
              <a:br>
                <a:rPr lang="en-US" altLang="zh-CN" sz="1200"/>
              </a:br>
              <a:br>
                <a:rPr lang="en-US" altLang="zh-CN" sz="1200"/>
              </a:br>
              <a:br>
                <a:rPr lang="en-US" altLang="zh-CN" sz="1200"/>
              </a:br>
              <a:r>
                <a:rPr lang="en-US" sz="1200"/>
                <a:t> </a:t>
              </a:r>
              <a:r>
                <a:rPr lang="en-US"/>
                <a:t>&lt;hr /&gt;</a:t>
              </a:r>
              <a:endParaRPr lang="zh-CN" altLang="en-US"/>
            </a:p>
            <a:p>
              <a:pPr algn="ctr"/>
              <a:endParaRPr lang="zh-CN" altLang="zh-CN" sz="1200">
                <a:solidFill>
                  <a:srgbClr val="A1BD70"/>
                </a:solidFill>
                <a:latin typeface="宋体" pitchFamily="2" charset="-122"/>
                <a:sym typeface="宋体" pitchFamily="2" charset="-122"/>
              </a:endParaRPr>
            </a:p>
          </p:txBody>
        </p:sp>
        <p:sp>
          <p:nvSpPr>
            <p:cNvPr id="22" name="任意多边形 50"/>
            <p:cNvSpPr>
              <a:spLocks noChangeArrowheads="1"/>
            </p:cNvSpPr>
            <p:nvPr/>
          </p:nvSpPr>
          <p:spPr bwMode="auto">
            <a:xfrm>
              <a:off x="6938971" y="1428742"/>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00B0F0"/>
            </a:solidFill>
            <a:ln w="69850" cap="flat" cmpd="sng">
              <a:solidFill>
                <a:srgbClr val="FFF6E7"/>
              </a:solidFill>
              <a:bevel/>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23" name="文本框 65"/>
            <p:cNvSpPr>
              <a:spLocks noChangeArrowheads="1"/>
            </p:cNvSpPr>
            <p:nvPr/>
          </p:nvSpPr>
          <p:spPr bwMode="auto">
            <a:xfrm>
              <a:off x="7057929" y="1644059"/>
              <a:ext cx="800219" cy="584775"/>
            </a:xfrm>
            <a:prstGeom prst="rect">
              <a:avLst/>
            </a:prstGeom>
            <a:noFill/>
            <a:ln w="9525">
              <a:noFill/>
              <a:miter lim="800000"/>
              <a:headEnd/>
              <a:tailEnd/>
            </a:ln>
          </p:spPr>
          <p:txBody>
            <a:bodyPr wrap="none">
              <a:spAutoFit/>
            </a:bodyPr>
            <a:lstStyle/>
            <a:p>
              <a:r>
                <a:rPr lang="zh-CN" altLang="en-US" sz="1600" b="1">
                  <a:solidFill>
                    <a:srgbClr val="FFF6E7"/>
                  </a:solidFill>
                  <a:latin typeface="微软雅黑" pitchFamily="34" charset="-122"/>
                  <a:ea typeface="微软雅黑" pitchFamily="34" charset="-122"/>
                  <a:sym typeface="微软雅黑" pitchFamily="34" charset="-122"/>
                </a:rPr>
                <a:t>水平线</a:t>
              </a:r>
              <a:endParaRPr lang="en-US" altLang="zh-CN" sz="1600" b="1">
                <a:solidFill>
                  <a:srgbClr val="FFF6E7"/>
                </a:solidFill>
                <a:latin typeface="微软雅黑" pitchFamily="34" charset="-122"/>
                <a:ea typeface="微软雅黑" pitchFamily="34" charset="-122"/>
                <a:sym typeface="微软雅黑" pitchFamily="34" charset="-122"/>
              </a:endParaRPr>
            </a:p>
            <a:p>
              <a:r>
                <a:rPr lang="zh-CN" altLang="en-US" sz="1600" b="1">
                  <a:solidFill>
                    <a:srgbClr val="FFF6E7"/>
                  </a:solidFill>
                  <a:latin typeface="微软雅黑" pitchFamily="34" charset="-122"/>
                  <a:ea typeface="微软雅黑" pitchFamily="34" charset="-122"/>
                  <a:sym typeface="微软雅黑" pitchFamily="34" charset="-122"/>
                </a:rPr>
                <a:t>标签</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26</a:t>
            </a:fld>
            <a:endParaRPr lang="en-US" altLang="zh-CN"/>
          </a:p>
        </p:txBody>
      </p:sp>
      <p:sp>
        <p:nvSpPr>
          <p:cNvPr id="20" name="文本占位符 19"/>
          <p:cNvSpPr>
            <a:spLocks noGrp="1"/>
          </p:cNvSpPr>
          <p:nvPr>
            <p:ph type="body" sz="quarter" idx="11"/>
          </p:nvPr>
        </p:nvSpPr>
        <p:spPr>
          <a:xfrm>
            <a:off x="214282" y="785800"/>
            <a:ext cx="8715436" cy="3000396"/>
          </a:xfrm>
        </p:spPr>
        <p:txBody>
          <a:bodyPr/>
          <a:lstStyle/>
          <a:p>
            <a:pPr>
              <a:lnSpc>
                <a:spcPct val="100000"/>
              </a:lnSpc>
            </a:pPr>
            <a:r>
              <a:rPr lang="en-US" sz="1400"/>
              <a:t>&lt;html&gt;</a:t>
            </a:r>
            <a:endParaRPr sz="1400"/>
          </a:p>
          <a:p>
            <a:pPr>
              <a:lnSpc>
                <a:spcPct val="100000"/>
              </a:lnSpc>
            </a:pPr>
            <a:r>
              <a:rPr lang="en-US" sz="1400"/>
              <a:t>  &lt;head&gt;</a:t>
            </a:r>
            <a:endParaRPr sz="1400"/>
          </a:p>
          <a:p>
            <a:pPr>
              <a:lnSpc>
                <a:spcPct val="100000"/>
              </a:lnSpc>
            </a:pPr>
            <a:r>
              <a:rPr lang="en-US" sz="1400"/>
              <a:t>      &lt;meta http-equiv="Content-Type" content="text/html; </a:t>
            </a:r>
            <a:r>
              <a:rPr lang="en-US" sz="1400" err="1"/>
              <a:t>charset</a:t>
            </a:r>
            <a:r>
              <a:rPr lang="en-US" sz="1400"/>
              <a:t>=utf-8" /&gt;</a:t>
            </a:r>
            <a:endParaRPr sz="1400"/>
          </a:p>
          <a:p>
            <a:pPr>
              <a:lnSpc>
                <a:spcPct val="100000"/>
              </a:lnSpc>
            </a:pPr>
            <a:r>
              <a:rPr lang="en-US" sz="1400"/>
              <a:t>      &lt;title&gt;&lt;/title&gt;</a:t>
            </a:r>
            <a:endParaRPr sz="1400"/>
          </a:p>
          <a:p>
            <a:pPr>
              <a:lnSpc>
                <a:spcPct val="100000"/>
              </a:lnSpc>
            </a:pPr>
            <a:r>
              <a:rPr lang="en-US" sz="1400"/>
              <a:t>  &lt;/head&gt;</a:t>
            </a:r>
            <a:endParaRPr sz="1400"/>
          </a:p>
          <a:p>
            <a:pPr>
              <a:lnSpc>
                <a:spcPct val="100000"/>
              </a:lnSpc>
            </a:pPr>
            <a:r>
              <a:rPr lang="en-US" sz="1400"/>
              <a:t>  &lt;body&gt;</a:t>
            </a:r>
            <a:endParaRPr sz="1400"/>
          </a:p>
          <a:p>
            <a:pPr>
              <a:lnSpc>
                <a:spcPct val="100000"/>
              </a:lnSpc>
            </a:pPr>
            <a:r>
              <a:rPr lang="en-US" sz="1400"/>
              <a:t>&lt;h3&gt;</a:t>
            </a:r>
            <a:r>
              <a:rPr sz="1400"/>
              <a:t>页面设计师岗位简介</a:t>
            </a:r>
            <a:r>
              <a:rPr lang="en-US" sz="1400"/>
              <a:t>&lt;/h3&gt;</a:t>
            </a:r>
            <a:endParaRPr sz="1400"/>
          </a:p>
          <a:p>
            <a:pPr>
              <a:lnSpc>
                <a:spcPct val="100000"/>
              </a:lnSpc>
            </a:pPr>
            <a:r>
              <a:rPr lang="en-US" sz="1400" b="1"/>
              <a:t>    &lt;hr size="3" </a:t>
            </a:r>
            <a:r>
              <a:rPr lang="en-US" sz="1400" b="1" err="1"/>
              <a:t>noshade</a:t>
            </a:r>
            <a:r>
              <a:rPr lang="en-US" sz="1400" b="1"/>
              <a:t>="</a:t>
            </a:r>
            <a:r>
              <a:rPr lang="en-US" sz="1400" b="1" err="1"/>
              <a:t>noshade</a:t>
            </a:r>
            <a:r>
              <a:rPr lang="en-US" sz="1400" b="1"/>
              <a:t>" color="blue" width="400px" align="right"/&gt;</a:t>
            </a:r>
            <a:endParaRPr sz="1400"/>
          </a:p>
          <a:p>
            <a:pPr>
              <a:lnSpc>
                <a:spcPct val="100000"/>
              </a:lnSpc>
            </a:pPr>
            <a:r>
              <a:rPr lang="en-US" sz="1400"/>
              <a:t>    &lt;p&gt;</a:t>
            </a:r>
            <a:r>
              <a:rPr sz="1400"/>
              <a:t>经常有新入职的同学，搞不清设计师和别的职位如产品经理，在工作内容上有什么区别。</a:t>
            </a:r>
            <a:endParaRPr lang="en-US" sz="1400"/>
          </a:p>
          <a:p>
            <a:pPr>
              <a:lnSpc>
                <a:spcPct val="100000"/>
              </a:lnSpc>
            </a:pPr>
            <a:r>
              <a:rPr sz="1400"/>
              <a:t>    </a:t>
            </a:r>
            <a:r>
              <a:rPr lang="en-US" sz="1400"/>
              <a:t>&lt;</a:t>
            </a:r>
            <a:r>
              <a:rPr lang="en-US" sz="1400" err="1"/>
              <a:t>br</a:t>
            </a:r>
            <a:r>
              <a:rPr lang="en-US" sz="1400"/>
              <a:t> /&gt;</a:t>
            </a:r>
            <a:r>
              <a:rPr sz="1400"/>
              <a:t>“技能”指的是设计师掌握了项目中其他角色都不具备的能力。</a:t>
            </a:r>
            <a:r>
              <a:rPr lang="en-US" sz="1400"/>
              <a:t>&lt;/p&gt;</a:t>
            </a:r>
            <a:endParaRPr sz="1400"/>
          </a:p>
          <a:p>
            <a:pPr>
              <a:lnSpc>
                <a:spcPct val="100000"/>
              </a:lnSpc>
            </a:pPr>
            <a:r>
              <a:rPr lang="en-US" sz="1400"/>
              <a:t>    &lt;p&gt;</a:t>
            </a:r>
            <a:r>
              <a:rPr sz="1400"/>
              <a:t>设计师的“定位”，是随着用户体验受重视而发展起来的。互联网产品有一个很重要的……</a:t>
            </a:r>
            <a:r>
              <a:rPr lang="en-US" sz="1400"/>
              <a:t>&lt;/p&gt;</a:t>
            </a:r>
            <a:endParaRPr sz="1400"/>
          </a:p>
          <a:p>
            <a:pPr>
              <a:lnSpc>
                <a:spcPct val="100000"/>
              </a:lnSpc>
            </a:pPr>
            <a:r>
              <a:rPr lang="en-US" sz="1400"/>
              <a:t>   &lt;/body&gt;</a:t>
            </a:r>
            <a:endParaRPr sz="1400"/>
          </a:p>
          <a:p>
            <a:pPr>
              <a:lnSpc>
                <a:spcPct val="100000"/>
              </a:lnSpc>
            </a:pPr>
            <a:r>
              <a:rPr lang="en-US" sz="1400"/>
              <a:t>&lt;/html&gt;</a:t>
            </a:r>
            <a:endParaRPr sz="1400"/>
          </a:p>
          <a:p>
            <a:pPr>
              <a:lnSpc>
                <a:spcPct val="100000"/>
              </a:lnSpc>
            </a:pPr>
            <a:endParaRPr lang="zh-CN" altLang="en-US" sz="1400"/>
          </a:p>
        </p:txBody>
      </p:sp>
      <p:sp>
        <p:nvSpPr>
          <p:cNvPr id="10" name="标题 9"/>
          <p:cNvSpPr>
            <a:spLocks noGrp="1"/>
          </p:cNvSpPr>
          <p:nvPr>
            <p:ph type="title"/>
          </p:nvPr>
        </p:nvSpPr>
        <p:spPr/>
        <p:txBody>
          <a:bodyPr>
            <a:normAutofit fontScale="90000"/>
          </a:bodyPr>
          <a:lstStyle/>
          <a:p>
            <a:r>
              <a:rPr lang="en-US" altLang="zh-CN"/>
              <a:t>1.5</a:t>
            </a:r>
            <a:r>
              <a:t> 文档结构元素</a:t>
            </a:r>
            <a:endParaRPr lang="zh-CN" altLang="en-US"/>
          </a:p>
        </p:txBody>
      </p:sp>
      <p:pic>
        <p:nvPicPr>
          <p:cNvPr id="8" name="图片 7" descr="C:\Users\ADMINI~1\AppData\Local\Temp\SNAGHTMLb6b2bdc.PNG"/>
          <p:cNvPicPr/>
          <p:nvPr/>
        </p:nvPicPr>
        <p:blipFill>
          <a:blip r:embed="rId3"/>
          <a:srcRect/>
          <a:stretch>
            <a:fillRect/>
          </a:stretch>
        </p:blipFill>
        <p:spPr bwMode="auto">
          <a:xfrm>
            <a:off x="3000364" y="3282950"/>
            <a:ext cx="3003550" cy="1860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sz="1600"/>
              <a:t>在HTML页面中，使用列表将相关信息放在一起，会使内容显得更具有条理性。HTML中的列表有以下三种类型：</a:t>
            </a:r>
          </a:p>
          <a:p>
            <a:pPr lvl="1"/>
            <a:r>
              <a:rPr sz="1400"/>
              <a:t>有序列表：使用一些数值或字母作为编号；</a:t>
            </a:r>
          </a:p>
          <a:p>
            <a:pPr lvl="1"/>
            <a:r>
              <a:rPr sz="1400"/>
              <a:t>无序列表：使用项目符号作为编号；</a:t>
            </a:r>
          </a:p>
          <a:p>
            <a:pPr lvl="1"/>
            <a:r>
              <a:rPr sz="1400"/>
              <a:t>定义列表：列表中的每个项目与描述配对显示。</a:t>
            </a:r>
          </a:p>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27</a:t>
            </a:fld>
            <a:endParaRPr lang="en-US" altLang="zh-CN"/>
          </a:p>
        </p:txBody>
      </p:sp>
      <p:sp>
        <p:nvSpPr>
          <p:cNvPr id="10" name="标题 9"/>
          <p:cNvSpPr>
            <a:spLocks noGrp="1"/>
          </p:cNvSpPr>
          <p:nvPr>
            <p:ph type="title"/>
          </p:nvPr>
        </p:nvSpPr>
        <p:spPr/>
        <p:txBody>
          <a:bodyPr>
            <a:normAutofit fontScale="90000"/>
          </a:bodyPr>
          <a:lstStyle/>
          <a:p>
            <a:r>
              <a:rPr lang="en-US" altLang="zh-CN"/>
              <a:t>1.6</a:t>
            </a:r>
            <a:r>
              <a:t>  列表元素</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sz="1600"/>
              <a:t>在有序列表中，每一项的前缀可以通过数字或字母进行编号。</a:t>
            </a:r>
            <a:endParaRPr sz="1600"/>
          </a:p>
          <a:p>
            <a:r>
              <a:rPr sz="1600"/>
              <a:t>HTML</a:t>
            </a:r>
            <a:r>
              <a:rPr lang="zh-CN" sz="1600"/>
              <a:t>中提供了</a:t>
            </a:r>
            <a:r>
              <a:rPr sz="1600"/>
              <a:t>&lt;ol&gt;</a:t>
            </a:r>
            <a:r>
              <a:rPr lang="zh-CN" sz="1600"/>
              <a:t>标签来实现有序列表有序列表：使用一些数值或字母作为编号；</a:t>
            </a:r>
          </a:p>
          <a:p>
            <a:endParaRPr sz="1600"/>
          </a:p>
          <a:p>
            <a:endParaRPr sz="1600"/>
          </a:p>
          <a:p>
            <a:endParaRPr sz="1600"/>
          </a:p>
          <a:p>
            <a:r>
              <a:rPr lang="zh-CN" sz="1600"/>
              <a:t>其中：</a:t>
            </a:r>
          </a:p>
          <a:p>
            <a:pPr lvl="1"/>
            <a:r>
              <a:rPr sz="1400"/>
              <a:t>&lt;ol&gt;</a:t>
            </a:r>
            <a:r>
              <a:rPr lang="zh-CN" sz="1400"/>
              <a:t>中允许包含多个列表项，每一个列表项都嵌入在</a:t>
            </a:r>
            <a:r>
              <a:rPr sz="1400"/>
              <a:t>&lt;ol&gt;&lt;/ol&gt;</a:t>
            </a:r>
            <a:r>
              <a:rPr lang="zh-CN" sz="1400"/>
              <a:t>之间；</a:t>
            </a:r>
          </a:p>
          <a:p>
            <a:pPr lvl="1"/>
            <a:r>
              <a:rPr sz="1400"/>
              <a:t>&lt;li&gt;</a:t>
            </a:r>
            <a:r>
              <a:rPr lang="zh-CN" sz="1400"/>
              <a:t>标签用于展示某一列表项，其内容包含在</a:t>
            </a:r>
            <a:r>
              <a:rPr sz="1400"/>
              <a:t>&lt;li&gt;&lt;/li&gt;</a:t>
            </a:r>
            <a:r>
              <a:rPr lang="zh-CN" sz="1400"/>
              <a:t>之间。</a:t>
            </a:r>
            <a:endParaRPr lang="en-US" altLang="zh-CN" sz="1400"/>
          </a:p>
          <a:p>
            <a:pPr lvl="1"/>
            <a:endParaRPr lang="zh-CN" sz="1400"/>
          </a:p>
          <a:p>
            <a:endParaRPr lang="zh-CN" sz="1600"/>
          </a:p>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28</a:t>
            </a:fld>
            <a:endParaRPr lang="en-US" altLang="zh-CN"/>
          </a:p>
        </p:txBody>
      </p:sp>
      <p:sp>
        <p:nvSpPr>
          <p:cNvPr id="7" name="文本占位符 6"/>
          <p:cNvSpPr>
            <a:spLocks noGrp="1"/>
          </p:cNvSpPr>
          <p:nvPr>
            <p:ph type="body" sz="quarter" idx="11"/>
          </p:nvPr>
        </p:nvSpPr>
        <p:spPr>
          <a:xfrm>
            <a:off x="928662" y="1714494"/>
            <a:ext cx="6357956" cy="1323439"/>
          </a:xfrm>
        </p:spPr>
        <p:txBody>
          <a:bodyPr/>
          <a:lstStyle/>
          <a:p>
            <a:pPr>
              <a:lnSpc>
                <a:spcPct val="100000"/>
              </a:lnSpc>
            </a:pPr>
            <a:r>
              <a:rPr lang="en-US" sz="1600"/>
              <a:t>&lt;</a:t>
            </a:r>
            <a:r>
              <a:rPr lang="en-US" sz="1600" err="1"/>
              <a:t>ol</a:t>
            </a:r>
            <a:r>
              <a:rPr lang="en-US" sz="1600"/>
              <a:t>&gt;</a:t>
            </a:r>
            <a:endParaRPr sz="1600"/>
          </a:p>
          <a:p>
            <a:pPr>
              <a:lnSpc>
                <a:spcPct val="100000"/>
              </a:lnSpc>
            </a:pPr>
            <a:r>
              <a:rPr lang="en-US" sz="1600"/>
              <a:t>	&lt;</a:t>
            </a:r>
            <a:r>
              <a:rPr lang="en-US" sz="1600" err="1"/>
              <a:t>li</a:t>
            </a:r>
            <a:r>
              <a:rPr lang="en-US" sz="1600"/>
              <a:t>&gt;</a:t>
            </a:r>
            <a:r>
              <a:rPr sz="1600"/>
              <a:t>列表项</a:t>
            </a:r>
            <a:r>
              <a:rPr lang="en-US" sz="1600"/>
              <a:t> 1&lt;/</a:t>
            </a:r>
            <a:r>
              <a:rPr lang="en-US" sz="1600" err="1"/>
              <a:t>li</a:t>
            </a:r>
            <a:r>
              <a:rPr lang="en-US" sz="1600"/>
              <a:t>&gt;</a:t>
            </a:r>
            <a:endParaRPr sz="1600"/>
          </a:p>
          <a:p>
            <a:pPr>
              <a:lnSpc>
                <a:spcPct val="100000"/>
              </a:lnSpc>
            </a:pPr>
            <a:r>
              <a:rPr lang="en-US" sz="1600"/>
              <a:t>	&lt;</a:t>
            </a:r>
            <a:r>
              <a:rPr lang="en-US" sz="1600" err="1"/>
              <a:t>li</a:t>
            </a:r>
            <a:r>
              <a:rPr lang="en-US" sz="1600"/>
              <a:t>&gt;</a:t>
            </a:r>
            <a:r>
              <a:rPr sz="1600"/>
              <a:t>列表项</a:t>
            </a:r>
            <a:r>
              <a:rPr lang="en-US" sz="1600"/>
              <a:t> 2&lt;/</a:t>
            </a:r>
            <a:r>
              <a:rPr lang="en-US" sz="1600" err="1"/>
              <a:t>li</a:t>
            </a:r>
            <a:r>
              <a:rPr lang="en-US" sz="1600"/>
              <a:t>&gt;</a:t>
            </a:r>
            <a:endParaRPr sz="1600"/>
          </a:p>
          <a:p>
            <a:pPr>
              <a:lnSpc>
                <a:spcPct val="100000"/>
              </a:lnSpc>
            </a:pPr>
            <a:r>
              <a:rPr lang="en-US" sz="1600"/>
              <a:t>	......</a:t>
            </a:r>
            <a:endParaRPr sz="1600"/>
          </a:p>
          <a:p>
            <a:pPr>
              <a:lnSpc>
                <a:spcPct val="100000"/>
              </a:lnSpc>
            </a:pPr>
            <a:r>
              <a:rPr lang="en-US" sz="1600"/>
              <a:t>&lt;/</a:t>
            </a:r>
            <a:r>
              <a:rPr lang="en-US" sz="1600" err="1"/>
              <a:t>ol</a:t>
            </a:r>
            <a:r>
              <a:rPr lang="en-US" sz="1600"/>
              <a:t>&gt;</a:t>
            </a:r>
            <a:endParaRPr sz="1600"/>
          </a:p>
        </p:txBody>
      </p:sp>
      <p:sp>
        <p:nvSpPr>
          <p:cNvPr id="10" name="标题 9"/>
          <p:cNvSpPr>
            <a:spLocks noGrp="1"/>
          </p:cNvSpPr>
          <p:nvPr>
            <p:ph type="title"/>
          </p:nvPr>
        </p:nvSpPr>
        <p:spPr/>
        <p:txBody>
          <a:bodyPr>
            <a:normAutofit fontScale="90000"/>
          </a:bodyPr>
          <a:lstStyle/>
          <a:p>
            <a:r>
              <a:rPr lang="en-US" altLang="zh-CN"/>
              <a:t>1.6.1</a:t>
            </a:r>
            <a:r>
              <a:t>  有序列表</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sz="1600"/>
              <a:t>通过</a:t>
            </a:r>
            <a:r>
              <a:rPr sz="1600"/>
              <a:t>type</a:t>
            </a:r>
            <a:r>
              <a:rPr lang="zh-CN" sz="1600"/>
              <a:t>属性可以指定有序列表编号的样式，取值方式有如下几种：</a:t>
            </a:r>
          </a:p>
          <a:p>
            <a:pPr lvl="1"/>
            <a:r>
              <a:rPr lang="zh-CN" sz="1400"/>
              <a:t>“</a:t>
            </a:r>
            <a:r>
              <a:rPr sz="1400"/>
              <a:t>1</a:t>
            </a:r>
            <a:r>
              <a:rPr lang="zh-CN" sz="1400"/>
              <a:t>”代表阿拉伯数字（</a:t>
            </a:r>
            <a:r>
              <a:rPr sz="1400"/>
              <a:t>1</a:t>
            </a:r>
            <a:r>
              <a:rPr lang="zh-CN" sz="1400"/>
              <a:t>、</a:t>
            </a:r>
            <a:r>
              <a:rPr sz="1400"/>
              <a:t>2</a:t>
            </a:r>
            <a:r>
              <a:rPr lang="zh-CN" sz="1400"/>
              <a:t>、</a:t>
            </a:r>
            <a:r>
              <a:rPr sz="1400"/>
              <a:t>3</a:t>
            </a:r>
            <a:r>
              <a:rPr lang="zh-CN" sz="1400"/>
              <a:t>…）；</a:t>
            </a:r>
          </a:p>
          <a:p>
            <a:pPr lvl="1"/>
            <a:r>
              <a:rPr lang="zh-CN" sz="1400"/>
              <a:t>“</a:t>
            </a:r>
            <a:r>
              <a:rPr sz="1400"/>
              <a:t>a</a:t>
            </a:r>
            <a:r>
              <a:rPr lang="zh-CN" sz="1400"/>
              <a:t>”代表小写字母（</a:t>
            </a:r>
            <a:r>
              <a:rPr sz="1400"/>
              <a:t>a</a:t>
            </a:r>
            <a:r>
              <a:rPr lang="zh-CN" sz="1400"/>
              <a:t>、</a:t>
            </a:r>
            <a:r>
              <a:rPr sz="1400"/>
              <a:t>b</a:t>
            </a:r>
            <a:r>
              <a:rPr lang="zh-CN" sz="1400"/>
              <a:t>、</a:t>
            </a:r>
            <a:r>
              <a:rPr sz="1400"/>
              <a:t>c</a:t>
            </a:r>
            <a:r>
              <a:rPr lang="zh-CN" sz="1400"/>
              <a:t>…）；</a:t>
            </a:r>
          </a:p>
          <a:p>
            <a:pPr lvl="1"/>
            <a:r>
              <a:rPr lang="zh-CN" sz="1400"/>
              <a:t>“</a:t>
            </a:r>
            <a:r>
              <a:rPr sz="1400"/>
              <a:t>A</a:t>
            </a:r>
            <a:r>
              <a:rPr lang="zh-CN" sz="1400"/>
              <a:t>”代表大写字母</a:t>
            </a:r>
            <a:r>
              <a:rPr sz="1400"/>
              <a:t>(A</a:t>
            </a:r>
            <a:r>
              <a:rPr lang="zh-CN" sz="1400"/>
              <a:t>、</a:t>
            </a:r>
            <a:r>
              <a:rPr sz="1400"/>
              <a:t>B</a:t>
            </a:r>
            <a:r>
              <a:rPr lang="zh-CN" sz="1400"/>
              <a:t>、</a:t>
            </a:r>
            <a:r>
              <a:rPr sz="1400"/>
              <a:t>C</a:t>
            </a:r>
            <a:r>
              <a:rPr lang="zh-CN" sz="1400"/>
              <a:t>…）；</a:t>
            </a:r>
          </a:p>
          <a:p>
            <a:pPr lvl="1"/>
            <a:r>
              <a:rPr lang="zh-CN" sz="1400"/>
              <a:t>“</a:t>
            </a:r>
            <a:r>
              <a:rPr sz="1400"/>
              <a:t>i</a:t>
            </a:r>
            <a:r>
              <a:rPr lang="zh-CN" sz="1400"/>
              <a:t>”代表小写罗马数字（</a:t>
            </a:r>
            <a:r>
              <a:rPr sz="1400"/>
              <a:t>i</a:t>
            </a:r>
            <a:r>
              <a:rPr lang="zh-CN" sz="1400"/>
              <a:t>、</a:t>
            </a:r>
            <a:r>
              <a:rPr sz="1400"/>
              <a:t>ii</a:t>
            </a:r>
            <a:r>
              <a:rPr lang="zh-CN" sz="1400"/>
              <a:t>、</a:t>
            </a:r>
            <a:r>
              <a:rPr sz="1400"/>
              <a:t>iii</a:t>
            </a:r>
            <a:r>
              <a:rPr lang="zh-CN" sz="1400"/>
              <a:t>…）；</a:t>
            </a:r>
          </a:p>
          <a:p>
            <a:pPr lvl="1"/>
            <a:r>
              <a:rPr lang="zh-CN" sz="1400"/>
              <a:t>“</a:t>
            </a:r>
            <a:r>
              <a:rPr sz="1400"/>
              <a:t>I</a:t>
            </a:r>
            <a:r>
              <a:rPr lang="zh-CN" sz="1400"/>
              <a:t>”代表大写罗马数字（</a:t>
            </a:r>
            <a:r>
              <a:rPr sz="1400"/>
              <a:t>I</a:t>
            </a:r>
            <a:r>
              <a:rPr lang="zh-CN" sz="1400"/>
              <a:t>、</a:t>
            </a:r>
            <a:r>
              <a:rPr sz="1400"/>
              <a:t>II</a:t>
            </a:r>
            <a:r>
              <a:rPr lang="zh-CN" sz="1400"/>
              <a:t>、</a:t>
            </a:r>
            <a:r>
              <a:rPr sz="1400"/>
              <a:t>III</a:t>
            </a:r>
            <a:r>
              <a:rPr lang="zh-CN" sz="1400"/>
              <a:t>…）。</a:t>
            </a:r>
          </a:p>
          <a:p>
            <a:r>
              <a:rPr lang="zh-CN" sz="1600"/>
              <a:t>通过</a:t>
            </a:r>
            <a:r>
              <a:rPr sz="1600"/>
              <a:t>start</a:t>
            </a:r>
            <a:r>
              <a:rPr lang="zh-CN" sz="1600"/>
              <a:t>属性指定列表序号的开始位置，例如</a:t>
            </a:r>
            <a:r>
              <a:rPr sz="1600"/>
              <a:t>start="3"</a:t>
            </a:r>
            <a:r>
              <a:rPr lang="zh-CN" sz="1600"/>
              <a:t>表示从</a:t>
            </a:r>
            <a:r>
              <a:rPr sz="1600"/>
              <a:t>3</a:t>
            </a:r>
            <a:r>
              <a:rPr lang="zh-CN" sz="1600"/>
              <a:t>开始编号。</a:t>
            </a:r>
          </a:p>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29</a:t>
            </a:fld>
            <a:endParaRPr lang="en-US" altLang="zh-CN"/>
          </a:p>
        </p:txBody>
      </p:sp>
      <p:sp>
        <p:nvSpPr>
          <p:cNvPr id="10" name="标题 9"/>
          <p:cNvSpPr>
            <a:spLocks noGrp="1"/>
          </p:cNvSpPr>
          <p:nvPr>
            <p:ph type="title"/>
          </p:nvPr>
        </p:nvSpPr>
        <p:spPr/>
        <p:txBody>
          <a:bodyPr>
            <a:normAutofit fontScale="90000"/>
          </a:bodyPr>
          <a:lstStyle/>
          <a:p>
            <a:r>
              <a:rPr lang="en-US" altLang="zh-CN"/>
              <a:t>1.6.1</a:t>
            </a:r>
            <a:r>
              <a:t>  有序列表</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ea typeface="Adobe 黑体 Std R"/>
              </a:rPr>
              <a:t>学习路线</a:t>
            </a:r>
            <a:endParaRPr sz="2500">
              <a:ea typeface="Adobe 黑体 Std R"/>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a:t>
            </a:fld>
            <a:endParaRPr lang="en-US" altLang="zh-CN"/>
          </a:p>
        </p:txBody>
      </p:sp>
      <p:sp>
        <p:nvSpPr>
          <p:cNvPr id="3686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Picture 3"/>
          <p:cNvPicPr>
            <a:picLocks noChangeAspect="1" noChangeArrowheads="1"/>
          </p:cNvPicPr>
          <p:nvPr/>
        </p:nvPicPr>
        <p:blipFill>
          <a:blip r:embed="rId3"/>
          <a:srcRect/>
          <a:stretch>
            <a:fillRect/>
          </a:stretch>
        </p:blipFill>
        <p:spPr bwMode="auto">
          <a:xfrm>
            <a:off x="571472" y="857238"/>
            <a:ext cx="7913687" cy="368617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30</a:t>
            </a:fld>
            <a:endParaRPr lang="en-US" altLang="zh-CN"/>
          </a:p>
        </p:txBody>
      </p:sp>
      <p:sp>
        <p:nvSpPr>
          <p:cNvPr id="7" name="文本占位符 6"/>
          <p:cNvSpPr>
            <a:spLocks noGrp="1"/>
          </p:cNvSpPr>
          <p:nvPr>
            <p:ph type="body" sz="quarter" idx="11"/>
          </p:nvPr>
        </p:nvSpPr>
        <p:spPr>
          <a:xfrm>
            <a:off x="357158" y="857238"/>
            <a:ext cx="8001056" cy="3539430"/>
          </a:xfrm>
        </p:spPr>
        <p:txBody>
          <a:bodyPr/>
          <a:lstStyle/>
          <a:p>
            <a:pPr>
              <a:lnSpc>
                <a:spcPct val="100000"/>
              </a:lnSpc>
            </a:pPr>
            <a:r>
              <a:rPr lang="en-US" sz="1400"/>
              <a:t>&lt;html&gt;</a:t>
            </a:r>
            <a:endParaRPr sz="1400"/>
          </a:p>
          <a:p>
            <a:pPr>
              <a:lnSpc>
                <a:spcPct val="100000"/>
              </a:lnSpc>
            </a:pPr>
            <a:r>
              <a:rPr lang="en-US" sz="1400"/>
              <a:t>  &lt;head&gt;</a:t>
            </a:r>
            <a:endParaRPr sz="1400"/>
          </a:p>
          <a:p>
            <a:pPr>
              <a:lnSpc>
                <a:spcPct val="100000"/>
              </a:lnSpc>
            </a:pPr>
            <a:r>
              <a:rPr lang="en-US" sz="1400"/>
              <a:t>    &lt;meta http-equiv="Content-Type" content="text/html; </a:t>
            </a:r>
            <a:r>
              <a:rPr lang="en-US" sz="1400" err="1"/>
              <a:t>charset</a:t>
            </a:r>
            <a:r>
              <a:rPr lang="en-US" sz="1400"/>
              <a:t>=utf-8" /&gt;</a:t>
            </a:r>
            <a:endParaRPr sz="1400"/>
          </a:p>
          <a:p>
            <a:pPr>
              <a:lnSpc>
                <a:spcPct val="100000"/>
              </a:lnSpc>
            </a:pPr>
            <a:r>
              <a:rPr lang="en-US" sz="1400"/>
              <a:t>    &lt;title&gt;</a:t>
            </a:r>
            <a:r>
              <a:rPr sz="1400"/>
              <a:t>有序列表</a:t>
            </a:r>
            <a:r>
              <a:rPr lang="en-US" sz="1400"/>
              <a:t>&lt;/title&gt;</a:t>
            </a:r>
            <a:endParaRPr sz="1400"/>
          </a:p>
          <a:p>
            <a:pPr>
              <a:lnSpc>
                <a:spcPct val="100000"/>
              </a:lnSpc>
            </a:pPr>
            <a:r>
              <a:rPr lang="en-US" sz="1400"/>
              <a:t>  &lt;/head&gt;</a:t>
            </a:r>
            <a:endParaRPr sz="1400"/>
          </a:p>
          <a:p>
            <a:pPr>
              <a:lnSpc>
                <a:spcPct val="100000"/>
              </a:lnSpc>
            </a:pPr>
            <a:r>
              <a:rPr lang="en-US" sz="1400"/>
              <a:t>  &lt;body&gt;</a:t>
            </a:r>
            <a:endParaRPr sz="1400"/>
          </a:p>
          <a:p>
            <a:pPr>
              <a:lnSpc>
                <a:spcPct val="100000"/>
              </a:lnSpc>
            </a:pPr>
            <a:r>
              <a:rPr lang="en-US" sz="1400"/>
              <a:t>    &lt;</a:t>
            </a:r>
            <a:r>
              <a:rPr lang="en-US" sz="1400" err="1"/>
              <a:t>ol</a:t>
            </a:r>
            <a:r>
              <a:rPr lang="en-US" sz="1400"/>
              <a:t> </a:t>
            </a:r>
            <a:r>
              <a:rPr lang="en-US" sz="1400" b="1"/>
              <a:t>type="A" start="3"</a:t>
            </a:r>
            <a:r>
              <a:rPr lang="en-US" sz="1400"/>
              <a:t>&gt;</a:t>
            </a:r>
            <a:endParaRPr sz="1400" b="1">
              <a:solidFill>
                <a:srgbClr val="FF0000"/>
              </a:solidFill>
            </a:endParaRPr>
          </a:p>
          <a:p>
            <a:r>
              <a:rPr lang="en-US" sz="1400"/>
              <a:t>      &lt;</a:t>
            </a:r>
            <a:r>
              <a:rPr lang="en-US" sz="1400" err="1"/>
              <a:t>li</a:t>
            </a:r>
            <a:r>
              <a:rPr lang="en-US" sz="1400"/>
              <a:t>&gt;</a:t>
            </a:r>
            <a:r>
              <a:rPr sz="1400"/>
              <a:t>购物区</a:t>
            </a:r>
            <a:r>
              <a:rPr lang="en-US" sz="1400"/>
              <a:t>&lt;/li&gt;</a:t>
            </a:r>
            <a:endParaRPr sz="1400"/>
          </a:p>
          <a:p>
            <a:pPr>
              <a:lnSpc>
                <a:spcPct val="100000"/>
              </a:lnSpc>
            </a:pPr>
            <a:r>
              <a:rPr lang="en-US" sz="1400"/>
              <a:t>      &lt;</a:t>
            </a:r>
            <a:r>
              <a:rPr lang="en-US" sz="1400" err="1"/>
              <a:t>li</a:t>
            </a:r>
            <a:r>
              <a:rPr lang="en-US" sz="1400"/>
              <a:t>&gt;</a:t>
            </a:r>
            <a:r>
              <a:rPr sz="1400"/>
              <a:t>男装</a:t>
            </a:r>
            <a:r>
              <a:rPr lang="en-US" sz="1400"/>
              <a:t>&lt;/</a:t>
            </a:r>
            <a:r>
              <a:rPr lang="en-US" sz="1400" err="1"/>
              <a:t>li</a:t>
            </a:r>
            <a:r>
              <a:rPr lang="en-US" sz="1400"/>
              <a:t>&gt;</a:t>
            </a:r>
            <a:endParaRPr sz="1400"/>
          </a:p>
          <a:p>
            <a:pPr>
              <a:lnSpc>
                <a:spcPct val="100000"/>
              </a:lnSpc>
            </a:pPr>
            <a:r>
              <a:rPr lang="en-US" sz="1400"/>
              <a:t>      &lt;</a:t>
            </a:r>
            <a:r>
              <a:rPr lang="en-US" sz="1400" err="1"/>
              <a:t>li</a:t>
            </a:r>
            <a:r>
              <a:rPr lang="en-US" sz="1400"/>
              <a:t>&gt;</a:t>
            </a:r>
            <a:r>
              <a:rPr sz="1400"/>
              <a:t>女装</a:t>
            </a:r>
            <a:r>
              <a:rPr lang="en-US" sz="1400"/>
              <a:t>&lt;/</a:t>
            </a:r>
            <a:r>
              <a:rPr lang="en-US" sz="1400" err="1"/>
              <a:t>li</a:t>
            </a:r>
            <a:r>
              <a:rPr lang="en-US" sz="1400"/>
              <a:t>&gt;</a:t>
            </a:r>
            <a:endParaRPr sz="1400"/>
          </a:p>
          <a:p>
            <a:pPr>
              <a:lnSpc>
                <a:spcPct val="100000"/>
              </a:lnSpc>
            </a:pPr>
            <a:r>
              <a:rPr lang="en-US" sz="1400"/>
              <a:t>      &lt;</a:t>
            </a:r>
            <a:r>
              <a:rPr lang="en-US" sz="1400" err="1"/>
              <a:t>li</a:t>
            </a:r>
            <a:r>
              <a:rPr lang="en-US" sz="1400"/>
              <a:t>&gt;</a:t>
            </a:r>
            <a:r>
              <a:rPr sz="1400"/>
              <a:t>童装</a:t>
            </a:r>
            <a:r>
              <a:rPr lang="en-US" sz="1400"/>
              <a:t>&lt;/</a:t>
            </a:r>
            <a:r>
              <a:rPr lang="en-US" sz="1400" err="1"/>
              <a:t>li</a:t>
            </a:r>
            <a:r>
              <a:rPr lang="en-US" sz="1400"/>
              <a:t>&gt;</a:t>
            </a:r>
            <a:endParaRPr sz="1400"/>
          </a:p>
          <a:p>
            <a:pPr>
              <a:lnSpc>
                <a:spcPct val="100000"/>
              </a:lnSpc>
            </a:pPr>
            <a:r>
              <a:rPr lang="en-US" sz="1400"/>
              <a:t>      &lt;</a:t>
            </a:r>
            <a:r>
              <a:rPr lang="en-US" sz="1400" err="1"/>
              <a:t>li</a:t>
            </a:r>
            <a:r>
              <a:rPr lang="en-US" sz="1400"/>
              <a:t>&gt;</a:t>
            </a:r>
            <a:r>
              <a:rPr sz="1400"/>
              <a:t>休闲装</a:t>
            </a:r>
            <a:r>
              <a:rPr lang="en-US" sz="1400"/>
              <a:t>&lt;/</a:t>
            </a:r>
            <a:r>
              <a:rPr lang="en-US" sz="1400" err="1"/>
              <a:t>li</a:t>
            </a:r>
            <a:r>
              <a:rPr lang="en-US" sz="1400"/>
              <a:t>&gt;</a:t>
            </a:r>
            <a:endParaRPr sz="1400"/>
          </a:p>
          <a:p>
            <a:pPr>
              <a:lnSpc>
                <a:spcPct val="100000"/>
              </a:lnSpc>
            </a:pPr>
            <a:r>
              <a:rPr lang="en-US" sz="1400"/>
              <a:t>      &lt;</a:t>
            </a:r>
            <a:r>
              <a:rPr lang="en-US" sz="1400" err="1"/>
              <a:t>li</a:t>
            </a:r>
            <a:r>
              <a:rPr lang="en-US" sz="1400"/>
              <a:t>&gt;</a:t>
            </a:r>
            <a:r>
              <a:rPr sz="1400"/>
              <a:t>运动装</a:t>
            </a:r>
            <a:r>
              <a:rPr lang="en-US" sz="1400"/>
              <a:t>&lt;/</a:t>
            </a:r>
            <a:r>
              <a:rPr lang="en-US" sz="1400" err="1"/>
              <a:t>li</a:t>
            </a:r>
            <a:r>
              <a:rPr lang="en-US" sz="1400"/>
              <a:t>&gt;</a:t>
            </a:r>
            <a:endParaRPr sz="1400"/>
          </a:p>
          <a:p>
            <a:pPr>
              <a:lnSpc>
                <a:spcPct val="100000"/>
              </a:lnSpc>
            </a:pPr>
            <a:r>
              <a:rPr lang="en-US" sz="1400"/>
              <a:t>    &lt;/</a:t>
            </a:r>
            <a:r>
              <a:rPr lang="en-US" sz="1400" err="1"/>
              <a:t>ol</a:t>
            </a:r>
            <a:r>
              <a:rPr lang="en-US" sz="1400"/>
              <a:t>&gt;</a:t>
            </a:r>
            <a:endParaRPr sz="1400"/>
          </a:p>
          <a:p>
            <a:pPr>
              <a:lnSpc>
                <a:spcPct val="100000"/>
              </a:lnSpc>
            </a:pPr>
            <a:r>
              <a:rPr lang="en-US" sz="1400"/>
              <a:t>  &lt;/body&gt;</a:t>
            </a:r>
            <a:endParaRPr sz="1400"/>
          </a:p>
          <a:p>
            <a:pPr>
              <a:lnSpc>
                <a:spcPct val="100000"/>
              </a:lnSpc>
            </a:pPr>
            <a:r>
              <a:rPr lang="en-US" sz="1400"/>
              <a:t>&lt;/html&gt;</a:t>
            </a:r>
            <a:endParaRPr sz="1400"/>
          </a:p>
        </p:txBody>
      </p:sp>
      <p:sp>
        <p:nvSpPr>
          <p:cNvPr id="10" name="标题 9"/>
          <p:cNvSpPr>
            <a:spLocks noGrp="1"/>
          </p:cNvSpPr>
          <p:nvPr>
            <p:ph type="title"/>
          </p:nvPr>
        </p:nvSpPr>
        <p:spPr/>
        <p:txBody>
          <a:bodyPr>
            <a:normAutofit fontScale="90000"/>
          </a:bodyPr>
          <a:lstStyle/>
          <a:p>
            <a:r>
              <a:rPr lang="en-US" altLang="zh-CN"/>
              <a:t>1.6.1</a:t>
            </a:r>
            <a:r>
              <a:t>  有序列表 </a:t>
            </a:r>
            <a:r>
              <a:rPr lang="en-US" altLang="zh-CN" sz="2800" b="1">
                <a:solidFill>
                  <a:srgbClr val="FF0000"/>
                </a:solidFill>
              </a:rPr>
              <a:t>&lt;</a:t>
            </a:r>
            <a:r>
              <a:rPr lang="en-US" altLang="zh-CN" sz="2800" b="1" err="1">
                <a:solidFill>
                  <a:srgbClr val="FF0000"/>
                </a:solidFill>
              </a:rPr>
              <a:t>ol</a:t>
            </a:r>
            <a:r>
              <a:rPr lang="en-US" altLang="zh-CN" sz="2800" b="1">
                <a:solidFill>
                  <a:srgbClr val="FF0000"/>
                </a:solidFill>
              </a:rPr>
              <a:t>&gt;</a:t>
            </a:r>
            <a:endParaRPr lang="zh-CN" altLang="en-US"/>
          </a:p>
        </p:txBody>
      </p:sp>
      <p:pic>
        <p:nvPicPr>
          <p:cNvPr id="9" name="图片 8" descr="C:\Users\ADMINI~1\AppData\Local\Temp\SNAGHTML5a201e1.PNG"/>
          <p:cNvPicPr/>
          <p:nvPr/>
        </p:nvPicPr>
        <p:blipFill>
          <a:blip r:embed="rId3"/>
          <a:srcRect/>
          <a:stretch>
            <a:fillRect/>
          </a:stretch>
        </p:blipFill>
        <p:spPr bwMode="auto">
          <a:xfrm>
            <a:off x="5929322" y="2857502"/>
            <a:ext cx="2071702" cy="1785950"/>
          </a:xfrm>
          <a:prstGeom prst="rect">
            <a:avLst/>
          </a:prstGeom>
          <a:noFill/>
          <a:ln w="9525">
            <a:noFill/>
            <a:miter lim="800000"/>
            <a:headEnd/>
            <a:tailEnd/>
          </a:ln>
        </p:spPr>
      </p:pic>
      <p:pic>
        <p:nvPicPr>
          <p:cNvPr id="11" name="图片 10" descr="C:\Users\ADMINI~1\AppData\Local\Temp\SNAGHTML59031a7.PNG"/>
          <p:cNvPicPr/>
          <p:nvPr/>
        </p:nvPicPr>
        <p:blipFill>
          <a:blip r:embed="rId4"/>
          <a:srcRect/>
          <a:stretch>
            <a:fillRect/>
          </a:stretch>
        </p:blipFill>
        <p:spPr bwMode="auto">
          <a:xfrm>
            <a:off x="3786182" y="2857502"/>
            <a:ext cx="2071702" cy="17859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0"/>
            <a:ext cx="8501116" cy="3429021"/>
          </a:xfrm>
        </p:spPr>
        <p:txBody>
          <a:bodyPr/>
          <a:lstStyle/>
          <a:p>
            <a:r>
              <a:rPr lang="zh-CN" sz="1600"/>
              <a:t>无序列表与有序列表不同，无序列表每一项的前缀显示的是图形符号，而不是编号。</a:t>
            </a:r>
            <a:endParaRPr sz="1600"/>
          </a:p>
          <a:p>
            <a:r>
              <a:rPr sz="1600"/>
              <a:t>HTML</a:t>
            </a:r>
            <a:r>
              <a:rPr lang="zh-CN" sz="1600"/>
              <a:t>中提供了</a:t>
            </a:r>
            <a:r>
              <a:rPr sz="1600"/>
              <a:t>&lt;ul&gt;</a:t>
            </a:r>
            <a:r>
              <a:rPr lang="zh-CN" sz="1600"/>
              <a:t>标签来实现无序列表：</a:t>
            </a:r>
          </a:p>
          <a:p>
            <a:endParaRPr sz="1600"/>
          </a:p>
          <a:p>
            <a:endParaRPr sz="1600"/>
          </a:p>
          <a:p>
            <a:pPr>
              <a:buNone/>
            </a:pPr>
            <a:endParaRPr sz="1600"/>
          </a:p>
          <a:p>
            <a:r>
              <a:rPr lang="zh-CN" sz="1600"/>
              <a:t>其中：</a:t>
            </a:r>
          </a:p>
          <a:p>
            <a:pPr lvl="1"/>
            <a:r>
              <a:rPr lang="zh-CN" sz="1400"/>
              <a:t>每一个列表项</a:t>
            </a:r>
            <a:r>
              <a:rPr sz="1400"/>
              <a:t>&lt;li&gt;</a:t>
            </a:r>
            <a:r>
              <a:rPr lang="zh-CN" sz="1400"/>
              <a:t>嵌入在</a:t>
            </a:r>
            <a:r>
              <a:rPr sz="1400"/>
              <a:t>&lt;ul&gt;&lt;/ul&gt;</a:t>
            </a:r>
            <a:r>
              <a:rPr lang="zh-CN" sz="1400"/>
              <a:t>之间，使用方式基本与有序列表一致；</a:t>
            </a:r>
          </a:p>
          <a:p>
            <a:pPr lvl="1"/>
            <a:r>
              <a:rPr sz="1400"/>
              <a:t>type</a:t>
            </a:r>
            <a:r>
              <a:rPr lang="zh-CN" sz="1400"/>
              <a:t>属性用于设置列表的图形前缀，取值可以是</a:t>
            </a:r>
            <a:r>
              <a:rPr sz="1400"/>
              <a:t>circle</a:t>
            </a:r>
            <a:r>
              <a:rPr lang="zh-CN" sz="1400"/>
              <a:t>（圆）、</a:t>
            </a:r>
            <a:r>
              <a:rPr sz="1400"/>
              <a:t>disc</a:t>
            </a:r>
            <a:r>
              <a:rPr lang="zh-CN" sz="1400"/>
              <a:t>（点）、</a:t>
            </a:r>
            <a:r>
              <a:rPr sz="1400"/>
              <a:t>square</a:t>
            </a:r>
            <a:r>
              <a:rPr lang="zh-CN" sz="1400"/>
              <a:t>（方块）、</a:t>
            </a:r>
            <a:r>
              <a:rPr sz="1400"/>
              <a:t>none</a:t>
            </a:r>
            <a:r>
              <a:rPr lang="zh-CN" sz="1400"/>
              <a:t>等类型；当缺省</a:t>
            </a:r>
            <a:r>
              <a:rPr sz="1400"/>
              <a:t>type</a:t>
            </a:r>
            <a:r>
              <a:rPr lang="zh-CN" sz="1400"/>
              <a:t>属性时大部分浏览器默认是</a:t>
            </a:r>
            <a:r>
              <a:rPr sz="1400"/>
              <a:t>disc</a:t>
            </a:r>
            <a:r>
              <a:rPr lang="zh-CN" sz="1400"/>
              <a:t>类型。</a:t>
            </a:r>
          </a:p>
          <a:p>
            <a:endParaRPr lang="zh-CN" sz="1600"/>
          </a:p>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31</a:t>
            </a:fld>
            <a:endParaRPr lang="en-US" altLang="zh-CN"/>
          </a:p>
        </p:txBody>
      </p:sp>
      <p:sp>
        <p:nvSpPr>
          <p:cNvPr id="7" name="文本占位符 6"/>
          <p:cNvSpPr>
            <a:spLocks noGrp="1"/>
          </p:cNvSpPr>
          <p:nvPr>
            <p:ph type="body" sz="quarter" idx="11"/>
          </p:nvPr>
        </p:nvSpPr>
        <p:spPr>
          <a:xfrm>
            <a:off x="857224" y="1676939"/>
            <a:ext cx="6357956" cy="1323439"/>
          </a:xfrm>
        </p:spPr>
        <p:txBody>
          <a:bodyPr/>
          <a:lstStyle/>
          <a:p>
            <a:pPr>
              <a:lnSpc>
                <a:spcPct val="100000"/>
              </a:lnSpc>
            </a:pPr>
            <a:r>
              <a:rPr lang="en-US" sz="1600"/>
              <a:t>&lt;</a:t>
            </a:r>
            <a:r>
              <a:rPr lang="en-US" sz="1600" err="1"/>
              <a:t>ul</a:t>
            </a:r>
            <a:r>
              <a:rPr lang="en-US" sz="1600"/>
              <a:t> type=</a:t>
            </a:r>
            <a:r>
              <a:rPr lang="en-US" sz="1600" b="1"/>
              <a:t>"</a:t>
            </a:r>
            <a:r>
              <a:rPr sz="1600" b="1"/>
              <a:t>类型</a:t>
            </a:r>
            <a:r>
              <a:rPr lang="en-US" sz="1600" b="1"/>
              <a:t>"</a:t>
            </a:r>
            <a:r>
              <a:rPr lang="en-US" sz="1600"/>
              <a:t>&gt;</a:t>
            </a:r>
            <a:endParaRPr sz="1600"/>
          </a:p>
          <a:p>
            <a:pPr>
              <a:lnSpc>
                <a:spcPct val="100000"/>
              </a:lnSpc>
            </a:pPr>
            <a:r>
              <a:rPr lang="en-US" sz="1600"/>
              <a:t>	&lt;</a:t>
            </a:r>
            <a:r>
              <a:rPr lang="en-US" sz="1600" err="1"/>
              <a:t>li</a:t>
            </a:r>
            <a:r>
              <a:rPr lang="en-US" sz="1600"/>
              <a:t>&gt;</a:t>
            </a:r>
            <a:r>
              <a:rPr sz="1600"/>
              <a:t>列表项</a:t>
            </a:r>
            <a:r>
              <a:rPr lang="en-US" sz="1600"/>
              <a:t> 1&lt;/</a:t>
            </a:r>
            <a:r>
              <a:rPr lang="en-US" sz="1600" err="1"/>
              <a:t>li</a:t>
            </a:r>
            <a:r>
              <a:rPr lang="en-US" sz="1600"/>
              <a:t>&gt;</a:t>
            </a:r>
            <a:endParaRPr sz="1600"/>
          </a:p>
          <a:p>
            <a:pPr>
              <a:lnSpc>
                <a:spcPct val="100000"/>
              </a:lnSpc>
            </a:pPr>
            <a:r>
              <a:rPr lang="en-US" sz="1600"/>
              <a:t>	&lt;</a:t>
            </a:r>
            <a:r>
              <a:rPr lang="en-US" sz="1600" err="1"/>
              <a:t>li</a:t>
            </a:r>
            <a:r>
              <a:rPr lang="en-US" sz="1600"/>
              <a:t>&gt;</a:t>
            </a:r>
            <a:r>
              <a:rPr sz="1600"/>
              <a:t>列表项</a:t>
            </a:r>
            <a:r>
              <a:rPr lang="en-US" sz="1600"/>
              <a:t> 2&lt;/</a:t>
            </a:r>
            <a:r>
              <a:rPr lang="en-US" sz="1600" err="1"/>
              <a:t>li</a:t>
            </a:r>
            <a:r>
              <a:rPr lang="en-US" sz="1600"/>
              <a:t>&gt;</a:t>
            </a:r>
            <a:endParaRPr sz="1600"/>
          </a:p>
          <a:p>
            <a:pPr>
              <a:lnSpc>
                <a:spcPct val="100000"/>
              </a:lnSpc>
            </a:pPr>
            <a:r>
              <a:rPr lang="en-US" sz="1600"/>
              <a:t>	......</a:t>
            </a:r>
            <a:endParaRPr sz="1600"/>
          </a:p>
          <a:p>
            <a:pPr>
              <a:lnSpc>
                <a:spcPct val="100000"/>
              </a:lnSpc>
            </a:pPr>
            <a:r>
              <a:rPr lang="en-US" sz="1600"/>
              <a:t>&lt;/</a:t>
            </a:r>
            <a:r>
              <a:rPr lang="en-US" sz="1600" err="1"/>
              <a:t>ul</a:t>
            </a:r>
            <a:r>
              <a:rPr lang="en-US" sz="1600"/>
              <a:t> &gt;</a:t>
            </a:r>
            <a:endParaRPr sz="1600"/>
          </a:p>
        </p:txBody>
      </p:sp>
      <p:sp>
        <p:nvSpPr>
          <p:cNvPr id="10" name="标题 9"/>
          <p:cNvSpPr>
            <a:spLocks noGrp="1"/>
          </p:cNvSpPr>
          <p:nvPr>
            <p:ph type="title"/>
          </p:nvPr>
        </p:nvSpPr>
        <p:spPr/>
        <p:txBody>
          <a:bodyPr>
            <a:normAutofit fontScale="90000"/>
          </a:bodyPr>
          <a:lstStyle/>
          <a:p>
            <a:r>
              <a:rPr lang="en-US" altLang="zh-CN"/>
              <a:t>1.6.2</a:t>
            </a:r>
            <a:r>
              <a:t>  无序列表 </a:t>
            </a:r>
            <a:r>
              <a:rPr lang="en-US" altLang="zh-CN" sz="2800" b="1">
                <a:solidFill>
                  <a:srgbClr val="FF0000"/>
                </a:solidFill>
              </a:rPr>
              <a:t>&lt;</a:t>
            </a:r>
            <a:r>
              <a:rPr lang="en-US" altLang="zh-CN" sz="2800" b="1" err="1">
                <a:solidFill>
                  <a:srgbClr val="FF0000"/>
                </a:solidFill>
              </a:rPr>
              <a:t>ul</a:t>
            </a:r>
            <a:r>
              <a:rPr lang="en-US" altLang="zh-CN" sz="2800" b="1">
                <a:solidFill>
                  <a:srgbClr val="FF0000"/>
                </a:solidFill>
              </a:rPr>
              <a:t>&gt;</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32</a:t>
            </a:fld>
            <a:endParaRPr lang="en-US" altLang="zh-CN"/>
          </a:p>
        </p:txBody>
      </p:sp>
      <p:sp>
        <p:nvSpPr>
          <p:cNvPr id="7" name="文本占位符 6"/>
          <p:cNvSpPr>
            <a:spLocks noGrp="1"/>
          </p:cNvSpPr>
          <p:nvPr>
            <p:ph type="body" sz="quarter" idx="11"/>
          </p:nvPr>
        </p:nvSpPr>
        <p:spPr>
          <a:xfrm>
            <a:off x="285720" y="928676"/>
            <a:ext cx="8072494" cy="3539430"/>
          </a:xfrm>
        </p:spPr>
        <p:txBody>
          <a:bodyPr/>
          <a:lstStyle/>
          <a:p>
            <a:pPr>
              <a:lnSpc>
                <a:spcPct val="100000"/>
              </a:lnSpc>
            </a:pPr>
            <a:r>
              <a:rPr lang="en-US" sz="1400"/>
              <a:t>&lt;html&gt;</a:t>
            </a:r>
            <a:endParaRPr sz="1400"/>
          </a:p>
          <a:p>
            <a:pPr>
              <a:lnSpc>
                <a:spcPct val="100000"/>
              </a:lnSpc>
            </a:pPr>
            <a:r>
              <a:rPr lang="en-US" sz="1400"/>
              <a:t>&lt;head&gt;</a:t>
            </a:r>
            <a:endParaRPr sz="1400"/>
          </a:p>
          <a:p>
            <a:pPr>
              <a:lnSpc>
                <a:spcPct val="100000"/>
              </a:lnSpc>
            </a:pPr>
            <a:r>
              <a:rPr lang="en-US" sz="1400"/>
              <a:t>  &lt;meta http-equiv="Content-Type" content="text/html; </a:t>
            </a:r>
            <a:r>
              <a:rPr lang="en-US" sz="1400" err="1"/>
              <a:t>charset</a:t>
            </a:r>
            <a:r>
              <a:rPr lang="en-US" sz="1400"/>
              <a:t>=utf-8" /&gt;</a:t>
            </a:r>
            <a:endParaRPr sz="1400"/>
          </a:p>
          <a:p>
            <a:pPr>
              <a:lnSpc>
                <a:spcPct val="100000"/>
              </a:lnSpc>
            </a:pPr>
            <a:r>
              <a:rPr lang="en-US" sz="1400"/>
              <a:t>  &lt;title&gt;</a:t>
            </a:r>
            <a:r>
              <a:rPr sz="1400"/>
              <a:t>无序列表</a:t>
            </a:r>
            <a:r>
              <a:rPr lang="en-US" sz="1400"/>
              <a:t>&lt;/title&gt;</a:t>
            </a:r>
            <a:endParaRPr sz="1400"/>
          </a:p>
          <a:p>
            <a:pPr>
              <a:lnSpc>
                <a:spcPct val="100000"/>
              </a:lnSpc>
            </a:pPr>
            <a:r>
              <a:rPr lang="en-US" sz="1400"/>
              <a:t>&lt;/head&gt;</a:t>
            </a:r>
            <a:endParaRPr sz="1400"/>
          </a:p>
          <a:p>
            <a:pPr>
              <a:lnSpc>
                <a:spcPct val="100000"/>
              </a:lnSpc>
            </a:pPr>
            <a:r>
              <a:rPr lang="en-US" sz="1400"/>
              <a:t>&lt;body&gt;</a:t>
            </a:r>
            <a:endParaRPr sz="1400"/>
          </a:p>
          <a:p>
            <a:pPr>
              <a:lnSpc>
                <a:spcPct val="100000"/>
              </a:lnSpc>
            </a:pPr>
            <a:r>
              <a:rPr lang="en-US" sz="1400" b="1"/>
              <a:t>  &lt;</a:t>
            </a:r>
            <a:r>
              <a:rPr lang="en-US" sz="1400" b="1" err="1"/>
              <a:t>ul</a:t>
            </a:r>
            <a:r>
              <a:rPr lang="en-US" sz="1400" b="1"/>
              <a:t> type="disc"&gt;</a:t>
            </a:r>
            <a:endParaRPr sz="1400"/>
          </a:p>
          <a:p>
            <a:pPr>
              <a:lnSpc>
                <a:spcPct val="100000"/>
              </a:lnSpc>
            </a:pPr>
            <a:r>
              <a:rPr lang="en-US" sz="1400" b="1"/>
              <a:t>    &lt;</a:t>
            </a:r>
            <a:r>
              <a:rPr lang="en-US" sz="1400" b="1" err="1"/>
              <a:t>li</a:t>
            </a:r>
            <a:r>
              <a:rPr lang="en-US" sz="1400" b="1"/>
              <a:t>&gt;</a:t>
            </a:r>
            <a:r>
              <a:rPr sz="1400" b="1"/>
              <a:t>购物区</a:t>
            </a:r>
            <a:r>
              <a:rPr lang="en-US" sz="1400" b="1"/>
              <a:t>&lt;/</a:t>
            </a:r>
            <a:r>
              <a:rPr lang="en-US" sz="1400" b="1" err="1"/>
              <a:t>li</a:t>
            </a:r>
            <a:r>
              <a:rPr lang="en-US" sz="1400" b="1"/>
              <a:t>&gt;</a:t>
            </a:r>
            <a:endParaRPr sz="1400"/>
          </a:p>
          <a:p>
            <a:pPr>
              <a:lnSpc>
                <a:spcPct val="100000"/>
              </a:lnSpc>
            </a:pPr>
            <a:r>
              <a:rPr lang="en-US" sz="1400" b="1"/>
              <a:t>    &lt;</a:t>
            </a:r>
            <a:r>
              <a:rPr lang="en-US" sz="1400" b="1" err="1"/>
              <a:t>li</a:t>
            </a:r>
            <a:r>
              <a:rPr lang="en-US" sz="1400" b="1"/>
              <a:t>&gt;</a:t>
            </a:r>
            <a:r>
              <a:rPr sz="1400" b="1"/>
              <a:t>男装</a:t>
            </a:r>
            <a:r>
              <a:rPr lang="en-US" sz="1400" b="1"/>
              <a:t>&lt;/</a:t>
            </a:r>
            <a:r>
              <a:rPr lang="en-US" sz="1400" b="1" err="1"/>
              <a:t>li</a:t>
            </a:r>
            <a:r>
              <a:rPr lang="en-US" sz="1400" b="1"/>
              <a:t>&gt;</a:t>
            </a:r>
            <a:endParaRPr sz="1400"/>
          </a:p>
          <a:p>
            <a:pPr>
              <a:lnSpc>
                <a:spcPct val="100000"/>
              </a:lnSpc>
            </a:pPr>
            <a:r>
              <a:rPr lang="en-US" sz="1400" b="1"/>
              <a:t>    &lt;</a:t>
            </a:r>
            <a:r>
              <a:rPr lang="en-US" sz="1400" b="1" err="1"/>
              <a:t>li</a:t>
            </a:r>
            <a:r>
              <a:rPr lang="en-US" sz="1400" b="1"/>
              <a:t>&gt;</a:t>
            </a:r>
            <a:r>
              <a:rPr sz="1400" b="1"/>
              <a:t>女装</a:t>
            </a:r>
            <a:r>
              <a:rPr lang="en-US" sz="1400" b="1"/>
              <a:t>&lt;/</a:t>
            </a:r>
            <a:r>
              <a:rPr lang="en-US" sz="1400" b="1" err="1"/>
              <a:t>li</a:t>
            </a:r>
            <a:r>
              <a:rPr lang="en-US" sz="1400" b="1"/>
              <a:t>&gt;</a:t>
            </a:r>
            <a:endParaRPr sz="1400"/>
          </a:p>
          <a:p>
            <a:pPr>
              <a:lnSpc>
                <a:spcPct val="100000"/>
              </a:lnSpc>
            </a:pPr>
            <a:r>
              <a:rPr lang="en-US" sz="1400" b="1"/>
              <a:t>    &lt;</a:t>
            </a:r>
            <a:r>
              <a:rPr lang="en-US" sz="1400" b="1" err="1"/>
              <a:t>li</a:t>
            </a:r>
            <a:r>
              <a:rPr lang="en-US" sz="1400" b="1"/>
              <a:t>&gt;</a:t>
            </a:r>
            <a:r>
              <a:rPr sz="1400" b="1"/>
              <a:t>童装</a:t>
            </a:r>
            <a:r>
              <a:rPr lang="en-US" sz="1400" b="1"/>
              <a:t>&lt;/</a:t>
            </a:r>
            <a:r>
              <a:rPr lang="en-US" sz="1400" b="1" err="1"/>
              <a:t>li</a:t>
            </a:r>
            <a:r>
              <a:rPr lang="en-US" sz="1400" b="1"/>
              <a:t>&gt;</a:t>
            </a:r>
            <a:endParaRPr sz="1400"/>
          </a:p>
          <a:p>
            <a:pPr>
              <a:lnSpc>
                <a:spcPct val="100000"/>
              </a:lnSpc>
            </a:pPr>
            <a:r>
              <a:rPr lang="en-US" sz="1400" b="1"/>
              <a:t>    &lt;</a:t>
            </a:r>
            <a:r>
              <a:rPr lang="en-US" sz="1400" b="1" err="1"/>
              <a:t>li</a:t>
            </a:r>
            <a:r>
              <a:rPr lang="en-US" sz="1400" b="1"/>
              <a:t>&gt;</a:t>
            </a:r>
            <a:r>
              <a:rPr sz="1400" b="1"/>
              <a:t>休闲装</a:t>
            </a:r>
            <a:r>
              <a:rPr lang="en-US" sz="1400" b="1"/>
              <a:t>&lt;/</a:t>
            </a:r>
            <a:r>
              <a:rPr lang="en-US" sz="1400" b="1" err="1"/>
              <a:t>li</a:t>
            </a:r>
            <a:r>
              <a:rPr lang="en-US" sz="1400" b="1"/>
              <a:t>&gt;</a:t>
            </a:r>
            <a:endParaRPr sz="1400"/>
          </a:p>
          <a:p>
            <a:pPr>
              <a:lnSpc>
                <a:spcPct val="100000"/>
              </a:lnSpc>
            </a:pPr>
            <a:r>
              <a:rPr lang="en-US" sz="1400" b="1"/>
              <a:t>    &lt;</a:t>
            </a:r>
            <a:r>
              <a:rPr lang="en-US" sz="1400" b="1" err="1"/>
              <a:t>li</a:t>
            </a:r>
            <a:r>
              <a:rPr lang="en-US" sz="1400" b="1"/>
              <a:t>&gt;</a:t>
            </a:r>
            <a:r>
              <a:rPr sz="1400" b="1"/>
              <a:t>运动装</a:t>
            </a:r>
            <a:r>
              <a:rPr lang="en-US" sz="1400" b="1"/>
              <a:t>&lt;/</a:t>
            </a:r>
            <a:r>
              <a:rPr lang="en-US" sz="1400" b="1" err="1"/>
              <a:t>li</a:t>
            </a:r>
            <a:r>
              <a:rPr lang="en-US" sz="1400" b="1"/>
              <a:t>&gt;</a:t>
            </a:r>
            <a:endParaRPr sz="1400"/>
          </a:p>
          <a:p>
            <a:pPr>
              <a:lnSpc>
                <a:spcPct val="100000"/>
              </a:lnSpc>
            </a:pPr>
            <a:r>
              <a:rPr lang="en-US" sz="1400" b="1"/>
              <a:t>  &lt;/</a:t>
            </a:r>
            <a:r>
              <a:rPr lang="en-US" sz="1400" b="1" err="1"/>
              <a:t>ul</a:t>
            </a:r>
            <a:r>
              <a:rPr lang="en-US" sz="1400" b="1"/>
              <a:t>&gt;</a:t>
            </a:r>
            <a:endParaRPr sz="1400"/>
          </a:p>
          <a:p>
            <a:pPr>
              <a:lnSpc>
                <a:spcPct val="100000"/>
              </a:lnSpc>
            </a:pPr>
            <a:r>
              <a:rPr lang="en-US" sz="1400"/>
              <a:t>&lt;/body&gt;</a:t>
            </a:r>
            <a:endParaRPr sz="1400"/>
          </a:p>
          <a:p>
            <a:pPr>
              <a:lnSpc>
                <a:spcPct val="100000"/>
              </a:lnSpc>
            </a:pPr>
            <a:r>
              <a:rPr lang="en-US" sz="1400"/>
              <a:t>&lt;/html&gt;</a:t>
            </a:r>
            <a:endParaRPr sz="1400"/>
          </a:p>
        </p:txBody>
      </p:sp>
      <p:sp>
        <p:nvSpPr>
          <p:cNvPr id="10" name="标题 9"/>
          <p:cNvSpPr>
            <a:spLocks noGrp="1"/>
          </p:cNvSpPr>
          <p:nvPr>
            <p:ph type="title"/>
          </p:nvPr>
        </p:nvSpPr>
        <p:spPr/>
        <p:txBody>
          <a:bodyPr>
            <a:normAutofit fontScale="90000"/>
          </a:bodyPr>
          <a:lstStyle/>
          <a:p>
            <a:r>
              <a:rPr lang="en-US" altLang="zh-CN"/>
              <a:t>1.6.2</a:t>
            </a:r>
            <a:r>
              <a:t>  无序列表</a:t>
            </a:r>
            <a:endParaRPr lang="zh-CN" altLang="en-US"/>
          </a:p>
        </p:txBody>
      </p:sp>
      <p:pic>
        <p:nvPicPr>
          <p:cNvPr id="8" name="图片 7" descr="C:\Users\ADMINI~1\AppData\Local\Temp\SNAGHTML5948dca.PNG"/>
          <p:cNvPicPr/>
          <p:nvPr/>
        </p:nvPicPr>
        <p:blipFill>
          <a:blip r:embed="rId3"/>
          <a:srcRect/>
          <a:stretch>
            <a:fillRect/>
          </a:stretch>
        </p:blipFill>
        <p:spPr bwMode="auto">
          <a:xfrm>
            <a:off x="4929190" y="2428874"/>
            <a:ext cx="2428892" cy="2214578"/>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0"/>
            <a:ext cx="8207375" cy="3857649"/>
          </a:xfrm>
        </p:spPr>
        <p:txBody>
          <a:bodyPr/>
          <a:lstStyle/>
          <a:p>
            <a:pPr>
              <a:lnSpc>
                <a:spcPct val="100000"/>
              </a:lnSpc>
            </a:pPr>
            <a:r>
              <a:rPr lang="zh-CN" sz="1600"/>
              <a:t>定义列表是一种特殊列表，将项目与描述成对显示</a:t>
            </a:r>
            <a:r>
              <a:rPr lang="zh-CN" altLang="en-US" sz="1600"/>
              <a:t>，使用</a:t>
            </a:r>
            <a:r>
              <a:rPr sz="1600"/>
              <a:t>&lt;dl&gt;</a:t>
            </a:r>
            <a:r>
              <a:rPr lang="zh-CN" sz="1600"/>
              <a:t>标签来实现</a:t>
            </a:r>
          </a:p>
          <a:p>
            <a:endParaRPr sz="1600"/>
          </a:p>
          <a:p>
            <a:endParaRPr/>
          </a:p>
          <a:p>
            <a:endParaRPr sz="1600"/>
          </a:p>
          <a:p>
            <a:endParaRPr sz="1600"/>
          </a:p>
          <a:p>
            <a:pPr>
              <a:buNone/>
            </a:pPr>
            <a:endParaRPr sz="1600"/>
          </a:p>
          <a:p>
            <a:pPr>
              <a:lnSpc>
                <a:spcPct val="100000"/>
              </a:lnSpc>
            </a:pPr>
            <a:r>
              <a:rPr lang="zh-CN" sz="1600"/>
              <a:t>其中：</a:t>
            </a:r>
          </a:p>
          <a:p>
            <a:pPr lvl="1"/>
            <a:r>
              <a:rPr lang="zh-CN" sz="1400"/>
              <a:t>一个定义列表中可以包含</a:t>
            </a:r>
            <a:r>
              <a:rPr sz="1400"/>
              <a:t>1~n</a:t>
            </a:r>
            <a:r>
              <a:rPr lang="zh-CN" sz="1400"/>
              <a:t>个子项；</a:t>
            </a:r>
          </a:p>
          <a:p>
            <a:pPr lvl="1"/>
            <a:r>
              <a:rPr lang="zh-CN" sz="1400"/>
              <a:t>每一子项都由两部分构成：标题</a:t>
            </a:r>
            <a:r>
              <a:rPr sz="1400"/>
              <a:t>(dt)</a:t>
            </a:r>
            <a:r>
              <a:rPr lang="zh-CN" sz="1400"/>
              <a:t>和描述</a:t>
            </a:r>
            <a:r>
              <a:rPr sz="1400"/>
              <a:t>(dd)</a:t>
            </a:r>
            <a:r>
              <a:rPr lang="zh-CN" sz="1400"/>
              <a:t>，且成对出现；</a:t>
            </a:r>
          </a:p>
          <a:p>
            <a:pPr lvl="1"/>
            <a:r>
              <a:rPr sz="1400"/>
              <a:t>&lt;dt&gt;&lt;/dt&gt;</a:t>
            </a:r>
            <a:r>
              <a:rPr lang="zh-CN" sz="1400"/>
              <a:t>标签用于存放标题内容；</a:t>
            </a:r>
            <a:r>
              <a:rPr sz="1400"/>
              <a:t>&lt;dd&gt;&lt;/dd&gt;</a:t>
            </a:r>
            <a:r>
              <a:rPr lang="zh-CN" sz="1400"/>
              <a:t>标签用于存放描述内容。</a:t>
            </a:r>
          </a:p>
          <a:p>
            <a:endParaRPr lang="zh-CN" sz="1600"/>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33</a:t>
            </a:fld>
            <a:endParaRPr lang="en-US" altLang="zh-CN"/>
          </a:p>
        </p:txBody>
      </p:sp>
      <p:sp>
        <p:nvSpPr>
          <p:cNvPr id="7" name="文本占位符 6"/>
          <p:cNvSpPr>
            <a:spLocks noGrp="1"/>
          </p:cNvSpPr>
          <p:nvPr>
            <p:ph type="body" sz="quarter" idx="11"/>
          </p:nvPr>
        </p:nvSpPr>
        <p:spPr>
          <a:xfrm>
            <a:off x="1071538" y="1214428"/>
            <a:ext cx="5572164" cy="2031325"/>
          </a:xfrm>
        </p:spPr>
        <p:txBody>
          <a:bodyPr/>
          <a:lstStyle/>
          <a:p>
            <a:pPr>
              <a:lnSpc>
                <a:spcPct val="100000"/>
              </a:lnSpc>
            </a:pPr>
            <a:r>
              <a:rPr lang="en-US" sz="1400" b="1"/>
              <a:t>&lt;dl&gt;    </a:t>
            </a:r>
            <a:endParaRPr sz="1400"/>
          </a:p>
          <a:p>
            <a:pPr>
              <a:lnSpc>
                <a:spcPct val="100000"/>
              </a:lnSpc>
            </a:pPr>
            <a:r>
              <a:rPr lang="en-US" sz="1400"/>
              <a:t>	&lt;!-- </a:t>
            </a:r>
            <a:r>
              <a:rPr sz="1400"/>
              <a:t>第</a:t>
            </a:r>
            <a:r>
              <a:rPr lang="en-US" sz="1400"/>
              <a:t>1</a:t>
            </a:r>
            <a:r>
              <a:rPr sz="1400"/>
              <a:t>项开始</a:t>
            </a:r>
            <a:r>
              <a:rPr lang="en-US" sz="1400"/>
              <a:t> --&gt;</a:t>
            </a:r>
            <a:endParaRPr sz="1400"/>
          </a:p>
          <a:p>
            <a:pPr>
              <a:lnSpc>
                <a:spcPct val="100000"/>
              </a:lnSpc>
            </a:pPr>
            <a:r>
              <a:rPr lang="en-US" sz="1400"/>
              <a:t>	</a:t>
            </a:r>
            <a:r>
              <a:rPr lang="en-US" sz="1400" b="1"/>
              <a:t>&lt;</a:t>
            </a:r>
            <a:r>
              <a:rPr lang="en-US" sz="1400" b="1" err="1"/>
              <a:t>dt</a:t>
            </a:r>
            <a:r>
              <a:rPr lang="en-US" sz="1400" b="1"/>
              <a:t>&gt;</a:t>
            </a:r>
            <a:r>
              <a:rPr sz="1400"/>
              <a:t>标题</a:t>
            </a:r>
            <a:r>
              <a:rPr lang="en-US" sz="1400"/>
              <a:t> 1</a:t>
            </a:r>
            <a:r>
              <a:rPr lang="en-US" sz="1400" b="1"/>
              <a:t>&lt;/</a:t>
            </a:r>
            <a:r>
              <a:rPr lang="en-US" sz="1400" b="1" err="1"/>
              <a:t>dt</a:t>
            </a:r>
            <a:r>
              <a:rPr lang="en-US" sz="1400" b="1"/>
              <a:t> &gt;</a:t>
            </a:r>
            <a:endParaRPr sz="1400"/>
          </a:p>
          <a:p>
            <a:pPr>
              <a:lnSpc>
                <a:spcPct val="100000"/>
              </a:lnSpc>
            </a:pPr>
            <a:r>
              <a:rPr lang="en-US" sz="1400"/>
              <a:t>	</a:t>
            </a:r>
            <a:r>
              <a:rPr lang="en-US" sz="1400" b="1"/>
              <a:t>&lt;</a:t>
            </a:r>
            <a:r>
              <a:rPr lang="en-US" sz="1400" b="1" err="1"/>
              <a:t>dd</a:t>
            </a:r>
            <a:r>
              <a:rPr lang="en-US" sz="1400" b="1"/>
              <a:t>&gt;</a:t>
            </a:r>
            <a:r>
              <a:rPr sz="1400"/>
              <a:t>描述</a:t>
            </a:r>
            <a:r>
              <a:rPr lang="en-US" sz="1400"/>
              <a:t> 1</a:t>
            </a:r>
            <a:r>
              <a:rPr lang="en-US" sz="1400" b="1"/>
              <a:t>&lt;/</a:t>
            </a:r>
            <a:r>
              <a:rPr lang="en-US" sz="1400" b="1" err="1"/>
              <a:t>dd</a:t>
            </a:r>
            <a:r>
              <a:rPr lang="en-US" sz="1400" b="1"/>
              <a:t>&gt;</a:t>
            </a:r>
            <a:endParaRPr sz="1400"/>
          </a:p>
          <a:p>
            <a:pPr>
              <a:lnSpc>
                <a:spcPct val="100000"/>
              </a:lnSpc>
            </a:pPr>
            <a:r>
              <a:rPr lang="en-US" sz="1400"/>
              <a:t>	&lt;!-- </a:t>
            </a:r>
            <a:r>
              <a:rPr sz="1400"/>
              <a:t>第</a:t>
            </a:r>
            <a:r>
              <a:rPr lang="en-US" sz="1400"/>
              <a:t>1</a:t>
            </a:r>
            <a:r>
              <a:rPr sz="1400"/>
              <a:t>项结束</a:t>
            </a:r>
            <a:r>
              <a:rPr lang="en-US" sz="1400"/>
              <a:t> --&gt;</a:t>
            </a:r>
            <a:endParaRPr sz="1400"/>
          </a:p>
          <a:p>
            <a:pPr>
              <a:lnSpc>
                <a:spcPct val="100000"/>
              </a:lnSpc>
            </a:pPr>
            <a:r>
              <a:rPr lang="en-US" sz="1400"/>
              <a:t>	&lt;!-- </a:t>
            </a:r>
            <a:r>
              <a:rPr sz="1400"/>
              <a:t>第</a:t>
            </a:r>
            <a:r>
              <a:rPr lang="en-US" sz="1400"/>
              <a:t>2</a:t>
            </a:r>
            <a:r>
              <a:rPr sz="1400"/>
              <a:t>项开始</a:t>
            </a:r>
            <a:r>
              <a:rPr lang="en-US" sz="1400"/>
              <a:t> --&gt;</a:t>
            </a:r>
          </a:p>
          <a:p>
            <a:r>
              <a:rPr lang="en-US" sz="1400"/>
              <a:t>            ......</a:t>
            </a:r>
            <a:endParaRPr sz="1400"/>
          </a:p>
          <a:p>
            <a:pPr>
              <a:lnSpc>
                <a:spcPct val="100000"/>
              </a:lnSpc>
            </a:pPr>
            <a:r>
              <a:rPr lang="en-US" sz="1400"/>
              <a:t>	&lt;!-- </a:t>
            </a:r>
            <a:r>
              <a:rPr sz="1400"/>
              <a:t>第</a:t>
            </a:r>
            <a:r>
              <a:rPr lang="en-US" sz="1400"/>
              <a:t>2</a:t>
            </a:r>
            <a:r>
              <a:rPr sz="1400"/>
              <a:t>项结束</a:t>
            </a:r>
            <a:r>
              <a:rPr lang="en-US" sz="1400"/>
              <a:t> --&gt;	</a:t>
            </a:r>
            <a:endParaRPr sz="1400"/>
          </a:p>
          <a:p>
            <a:pPr>
              <a:lnSpc>
                <a:spcPct val="100000"/>
              </a:lnSpc>
            </a:pPr>
            <a:r>
              <a:rPr lang="en-US" sz="1400" b="1"/>
              <a:t>&lt;/dl &gt;</a:t>
            </a:r>
            <a:endParaRPr sz="1400"/>
          </a:p>
        </p:txBody>
      </p:sp>
      <p:sp>
        <p:nvSpPr>
          <p:cNvPr id="6" name="标题 5"/>
          <p:cNvSpPr>
            <a:spLocks noGrp="1"/>
          </p:cNvSpPr>
          <p:nvPr>
            <p:ph type="title"/>
          </p:nvPr>
        </p:nvSpPr>
        <p:spPr>
          <a:prstGeom prst="rect">
            <a:avLst/>
          </a:prstGeom>
        </p:spPr>
        <p:txBody>
          <a:bodyPr>
            <a:normAutofit fontScale="90000"/>
          </a:bodyPr>
          <a:lstStyle/>
          <a:p>
            <a:r>
              <a:rPr lang="en-US" altLang="zh-CN"/>
              <a:t>1.6.3  </a:t>
            </a:r>
            <a:r>
              <a:rPr lang="zh-CN" altLang="en-US"/>
              <a:t>定义列表 </a:t>
            </a:r>
            <a:r>
              <a:rPr lang="en-US" altLang="zh-CN" sz="2800" b="1">
                <a:solidFill>
                  <a:srgbClr val="FF0000"/>
                </a:solidFill>
              </a:rPr>
              <a:t>&lt;dl&gt;    </a:t>
            </a:r>
            <a:endParaRPr lang="zh-CN" altLang="en-US">
              <a:solidFill>
                <a:srgbClr val="FF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34</a:t>
            </a:fld>
            <a:endParaRPr lang="en-US" altLang="zh-CN"/>
          </a:p>
        </p:txBody>
      </p:sp>
      <p:sp>
        <p:nvSpPr>
          <p:cNvPr id="7" name="文本占位符 6"/>
          <p:cNvSpPr>
            <a:spLocks noGrp="1"/>
          </p:cNvSpPr>
          <p:nvPr>
            <p:ph type="body" sz="quarter" idx="11"/>
          </p:nvPr>
        </p:nvSpPr>
        <p:spPr>
          <a:xfrm>
            <a:off x="214282" y="857238"/>
            <a:ext cx="7429552" cy="4093428"/>
          </a:xfrm>
        </p:spPr>
        <p:txBody>
          <a:bodyPr/>
          <a:lstStyle/>
          <a:p>
            <a:pPr>
              <a:lnSpc>
                <a:spcPct val="100000"/>
              </a:lnSpc>
            </a:pPr>
            <a:r>
              <a:rPr lang="en-US" sz="1300"/>
              <a:t>&lt;html&gt;</a:t>
            </a:r>
            <a:endParaRPr sz="1300"/>
          </a:p>
          <a:p>
            <a:pPr>
              <a:lnSpc>
                <a:spcPct val="100000"/>
              </a:lnSpc>
            </a:pPr>
            <a:r>
              <a:rPr lang="en-US" sz="1300"/>
              <a:t>&lt;head&gt;</a:t>
            </a:r>
            <a:endParaRPr sz="1300"/>
          </a:p>
          <a:p>
            <a:pPr>
              <a:lnSpc>
                <a:spcPct val="100000"/>
              </a:lnSpc>
            </a:pPr>
            <a:r>
              <a:rPr lang="en-US" sz="1300"/>
              <a:t>  &lt;meta http-equiv="Content-Type" content="text/html; </a:t>
            </a:r>
            <a:r>
              <a:rPr lang="en-US" sz="1300" err="1"/>
              <a:t>charset</a:t>
            </a:r>
            <a:r>
              <a:rPr lang="en-US" sz="1300"/>
              <a:t>=utf-8" /&gt;</a:t>
            </a:r>
            <a:endParaRPr sz="1300"/>
          </a:p>
          <a:p>
            <a:pPr>
              <a:lnSpc>
                <a:spcPct val="100000"/>
              </a:lnSpc>
            </a:pPr>
            <a:r>
              <a:rPr lang="en-US" sz="1300"/>
              <a:t>  &lt;title&gt;</a:t>
            </a:r>
            <a:r>
              <a:rPr sz="1300"/>
              <a:t>定义列表</a:t>
            </a:r>
            <a:r>
              <a:rPr lang="en-US" sz="1300"/>
              <a:t>&lt;/title&gt;</a:t>
            </a:r>
            <a:endParaRPr sz="1300"/>
          </a:p>
          <a:p>
            <a:pPr>
              <a:lnSpc>
                <a:spcPct val="100000"/>
              </a:lnSpc>
            </a:pPr>
            <a:r>
              <a:rPr lang="en-US" sz="1300"/>
              <a:t>&lt;/head&gt;</a:t>
            </a:r>
            <a:endParaRPr sz="1300"/>
          </a:p>
          <a:p>
            <a:pPr>
              <a:lnSpc>
                <a:spcPct val="100000"/>
              </a:lnSpc>
            </a:pPr>
            <a:r>
              <a:rPr lang="en-US" sz="1300"/>
              <a:t>&lt;body&gt;</a:t>
            </a:r>
            <a:endParaRPr sz="1300"/>
          </a:p>
          <a:p>
            <a:pPr>
              <a:lnSpc>
                <a:spcPct val="100000"/>
              </a:lnSpc>
            </a:pPr>
            <a:r>
              <a:rPr lang="en-US" sz="1300"/>
              <a:t>  </a:t>
            </a:r>
            <a:r>
              <a:rPr lang="en-US" sz="1300" b="1"/>
              <a:t>&lt;dl&gt;</a:t>
            </a:r>
            <a:endParaRPr sz="1300"/>
          </a:p>
          <a:p>
            <a:pPr>
              <a:lnSpc>
                <a:spcPct val="100000"/>
              </a:lnSpc>
            </a:pPr>
            <a:r>
              <a:rPr lang="en-US" sz="1300"/>
              <a:t>    </a:t>
            </a:r>
            <a:r>
              <a:rPr lang="en-US" sz="1300" b="1"/>
              <a:t>&lt;!-- </a:t>
            </a:r>
            <a:r>
              <a:rPr sz="1300" b="1"/>
              <a:t>第一项开始</a:t>
            </a:r>
            <a:r>
              <a:rPr lang="en-US" sz="1300" b="1"/>
              <a:t> --&gt;</a:t>
            </a:r>
            <a:endParaRPr sz="1300"/>
          </a:p>
          <a:p>
            <a:pPr>
              <a:lnSpc>
                <a:spcPct val="100000"/>
              </a:lnSpc>
            </a:pPr>
            <a:r>
              <a:rPr lang="en-US" sz="1300"/>
              <a:t>   </a:t>
            </a:r>
            <a:r>
              <a:rPr lang="en-US" sz="1300" b="1"/>
              <a:t> </a:t>
            </a:r>
            <a:r>
              <a:rPr lang="en-US" sz="1300" b="1">
                <a:solidFill>
                  <a:srgbClr val="0000FF"/>
                </a:solidFill>
              </a:rPr>
              <a:t>&lt;</a:t>
            </a:r>
            <a:r>
              <a:rPr lang="en-US" sz="1300" b="1" err="1">
                <a:solidFill>
                  <a:srgbClr val="0000FF"/>
                </a:solidFill>
              </a:rPr>
              <a:t>dt</a:t>
            </a:r>
            <a:r>
              <a:rPr lang="en-US" sz="1300" b="1">
                <a:solidFill>
                  <a:srgbClr val="0000FF"/>
                </a:solidFill>
              </a:rPr>
              <a:t>&gt;</a:t>
            </a:r>
            <a:r>
              <a:rPr sz="1300" b="1">
                <a:solidFill>
                  <a:srgbClr val="0000FF"/>
                </a:solidFill>
              </a:rPr>
              <a:t>购物区</a:t>
            </a:r>
            <a:r>
              <a:rPr lang="en-US" sz="1300" b="1">
                <a:solidFill>
                  <a:srgbClr val="0000FF"/>
                </a:solidFill>
              </a:rPr>
              <a:t>&lt;/</a:t>
            </a:r>
            <a:r>
              <a:rPr lang="en-US" sz="1300" b="1" err="1">
                <a:solidFill>
                  <a:srgbClr val="0000FF"/>
                </a:solidFill>
              </a:rPr>
              <a:t>dt</a:t>
            </a:r>
            <a:r>
              <a:rPr lang="en-US" sz="1300" b="1">
                <a:solidFill>
                  <a:srgbClr val="0000FF"/>
                </a:solidFill>
              </a:rPr>
              <a:t>&gt;</a:t>
            </a:r>
            <a:endParaRPr sz="1300">
              <a:solidFill>
                <a:srgbClr val="0000FF"/>
              </a:solidFill>
            </a:endParaRPr>
          </a:p>
          <a:p>
            <a:pPr>
              <a:lnSpc>
                <a:spcPct val="100000"/>
              </a:lnSpc>
            </a:pPr>
            <a:r>
              <a:rPr lang="en-US" sz="1300"/>
              <a:t>    </a:t>
            </a:r>
            <a:r>
              <a:rPr lang="en-US" sz="1300" b="1"/>
              <a:t>&lt;</a:t>
            </a:r>
            <a:r>
              <a:rPr lang="en-US" sz="1300" b="1" err="1"/>
              <a:t>dd</a:t>
            </a:r>
            <a:r>
              <a:rPr lang="en-US" sz="1300" b="1"/>
              <a:t>&gt;</a:t>
            </a:r>
            <a:r>
              <a:rPr sz="1300"/>
              <a:t>近年来，随着经济社会和现代物流业的快速发展，带动了电子商务的快速发展……</a:t>
            </a:r>
            <a:r>
              <a:rPr lang="en-US" sz="1300" b="1"/>
              <a:t>&lt;/</a:t>
            </a:r>
            <a:r>
              <a:rPr lang="en-US" sz="1300" b="1" err="1"/>
              <a:t>dd</a:t>
            </a:r>
            <a:r>
              <a:rPr lang="en-US" sz="1300" b="1"/>
              <a:t>&gt;</a:t>
            </a:r>
            <a:endParaRPr sz="1300"/>
          </a:p>
          <a:p>
            <a:pPr>
              <a:lnSpc>
                <a:spcPct val="100000"/>
              </a:lnSpc>
            </a:pPr>
            <a:r>
              <a:rPr lang="en-US" sz="1300"/>
              <a:t>    </a:t>
            </a:r>
            <a:r>
              <a:rPr lang="en-US" sz="1300" b="1"/>
              <a:t>&lt;!-- </a:t>
            </a:r>
            <a:r>
              <a:rPr sz="1300" b="1"/>
              <a:t>第一项结束</a:t>
            </a:r>
            <a:r>
              <a:rPr lang="en-US" sz="1300" b="1"/>
              <a:t> --&gt;</a:t>
            </a:r>
            <a:endParaRPr sz="1300"/>
          </a:p>
          <a:p>
            <a:pPr>
              <a:lnSpc>
                <a:spcPct val="100000"/>
              </a:lnSpc>
            </a:pPr>
            <a:r>
              <a:rPr lang="en-US" sz="1300"/>
              <a:t>    </a:t>
            </a:r>
            <a:r>
              <a:rPr lang="en-US" sz="1300">
                <a:solidFill>
                  <a:srgbClr val="0000FF"/>
                </a:solidFill>
              </a:rPr>
              <a:t>&lt;</a:t>
            </a:r>
            <a:r>
              <a:rPr lang="en-US" sz="1300" err="1">
                <a:solidFill>
                  <a:srgbClr val="0000FF"/>
                </a:solidFill>
              </a:rPr>
              <a:t>dt</a:t>
            </a:r>
            <a:r>
              <a:rPr lang="en-US" sz="1300">
                <a:solidFill>
                  <a:srgbClr val="0000FF"/>
                </a:solidFill>
              </a:rPr>
              <a:t>&gt;</a:t>
            </a:r>
            <a:r>
              <a:rPr sz="1300">
                <a:solidFill>
                  <a:srgbClr val="0000FF"/>
                </a:solidFill>
              </a:rPr>
              <a:t>影视区</a:t>
            </a:r>
            <a:r>
              <a:rPr lang="en-US" sz="1300">
                <a:solidFill>
                  <a:srgbClr val="0000FF"/>
                </a:solidFill>
              </a:rPr>
              <a:t>&lt;/</a:t>
            </a:r>
            <a:r>
              <a:rPr lang="en-US" sz="1300" err="1">
                <a:solidFill>
                  <a:srgbClr val="0000FF"/>
                </a:solidFill>
              </a:rPr>
              <a:t>dt</a:t>
            </a:r>
            <a:r>
              <a:rPr lang="en-US" sz="1300">
                <a:solidFill>
                  <a:srgbClr val="0000FF"/>
                </a:solidFill>
              </a:rPr>
              <a:t>&gt;</a:t>
            </a:r>
            <a:endParaRPr sz="1300">
              <a:solidFill>
                <a:srgbClr val="0000FF"/>
              </a:solidFill>
            </a:endParaRPr>
          </a:p>
          <a:p>
            <a:pPr>
              <a:lnSpc>
                <a:spcPct val="100000"/>
              </a:lnSpc>
            </a:pPr>
            <a:r>
              <a:rPr lang="en-US" sz="1300"/>
              <a:t>    &lt;</a:t>
            </a:r>
            <a:r>
              <a:rPr lang="en-US" sz="1300" err="1"/>
              <a:t>dd</a:t>
            </a:r>
            <a:r>
              <a:rPr lang="en-US" sz="1300"/>
              <a:t>&gt;</a:t>
            </a:r>
            <a:r>
              <a:rPr sz="1300"/>
              <a:t>能够在线收看高清电影电视剧、体育直播、游戏竞技视频、动漫视频、综艺视频、财经资讯视频播放流畅、完全免费，是网民喜爱的休闲娱乐区。</a:t>
            </a:r>
            <a:r>
              <a:rPr lang="en-US" sz="1300"/>
              <a:t>&lt;/</a:t>
            </a:r>
            <a:r>
              <a:rPr lang="en-US" sz="1300" err="1"/>
              <a:t>dd</a:t>
            </a:r>
            <a:r>
              <a:rPr lang="en-US" sz="1300"/>
              <a:t>&gt;</a:t>
            </a:r>
            <a:endParaRPr sz="1300"/>
          </a:p>
          <a:p>
            <a:pPr>
              <a:lnSpc>
                <a:spcPct val="100000"/>
              </a:lnSpc>
            </a:pPr>
            <a:r>
              <a:rPr lang="en-US" sz="1300"/>
              <a:t>    </a:t>
            </a:r>
            <a:r>
              <a:rPr lang="en-US" sz="1300">
                <a:solidFill>
                  <a:srgbClr val="0000FF"/>
                </a:solidFill>
              </a:rPr>
              <a:t>&lt;</a:t>
            </a:r>
            <a:r>
              <a:rPr lang="en-US" sz="1300" err="1">
                <a:solidFill>
                  <a:srgbClr val="0000FF"/>
                </a:solidFill>
              </a:rPr>
              <a:t>dt</a:t>
            </a:r>
            <a:r>
              <a:rPr lang="en-US" sz="1300">
                <a:solidFill>
                  <a:srgbClr val="0000FF"/>
                </a:solidFill>
              </a:rPr>
              <a:t>&gt;</a:t>
            </a:r>
            <a:r>
              <a:rPr sz="1300">
                <a:solidFill>
                  <a:srgbClr val="0000FF"/>
                </a:solidFill>
              </a:rPr>
              <a:t>餐饮区</a:t>
            </a:r>
            <a:r>
              <a:rPr lang="en-US" sz="1300">
                <a:solidFill>
                  <a:srgbClr val="0000FF"/>
                </a:solidFill>
              </a:rPr>
              <a:t>&lt;/</a:t>
            </a:r>
            <a:r>
              <a:rPr lang="en-US" sz="1300" err="1">
                <a:solidFill>
                  <a:srgbClr val="0000FF"/>
                </a:solidFill>
              </a:rPr>
              <a:t>dt</a:t>
            </a:r>
            <a:r>
              <a:rPr lang="en-US" sz="1300">
                <a:solidFill>
                  <a:srgbClr val="0000FF"/>
                </a:solidFill>
              </a:rPr>
              <a:t>&gt;</a:t>
            </a:r>
            <a:endParaRPr sz="1300">
              <a:solidFill>
                <a:srgbClr val="0000FF"/>
              </a:solidFill>
            </a:endParaRPr>
          </a:p>
          <a:p>
            <a:pPr>
              <a:lnSpc>
                <a:spcPct val="100000"/>
              </a:lnSpc>
            </a:pPr>
            <a:r>
              <a:rPr lang="en-US" sz="1300"/>
              <a:t>    &lt;</a:t>
            </a:r>
            <a:r>
              <a:rPr lang="en-US" sz="1300" err="1"/>
              <a:t>dd</a:t>
            </a:r>
            <a:r>
              <a:rPr lang="en-US" sz="1300"/>
              <a:t>&gt;</a:t>
            </a:r>
            <a:r>
              <a:rPr sz="1300"/>
              <a:t>通过互联网使消费者及时了解餐厅营运、在线点菜、优惠套餐等方式进行网络销售传播，便利充分地实现餐厅服务价值交换。</a:t>
            </a:r>
            <a:r>
              <a:rPr lang="en-US" sz="1300"/>
              <a:t>&lt;/</a:t>
            </a:r>
            <a:r>
              <a:rPr lang="en-US" sz="1300" err="1"/>
              <a:t>dd</a:t>
            </a:r>
            <a:r>
              <a:rPr lang="en-US" sz="1300"/>
              <a:t>&gt;</a:t>
            </a:r>
            <a:endParaRPr sz="1300"/>
          </a:p>
          <a:p>
            <a:pPr>
              <a:lnSpc>
                <a:spcPct val="100000"/>
              </a:lnSpc>
            </a:pPr>
            <a:r>
              <a:rPr lang="en-US" sz="1300"/>
              <a:t>  </a:t>
            </a:r>
            <a:r>
              <a:rPr lang="en-US" sz="1300" b="1"/>
              <a:t>&lt;/dl&gt;</a:t>
            </a:r>
            <a:endParaRPr sz="1300"/>
          </a:p>
          <a:p>
            <a:pPr>
              <a:lnSpc>
                <a:spcPct val="100000"/>
              </a:lnSpc>
            </a:pPr>
            <a:r>
              <a:rPr lang="en-US" sz="1300"/>
              <a:t>&lt;/body&gt;</a:t>
            </a:r>
            <a:endParaRPr sz="1300"/>
          </a:p>
          <a:p>
            <a:pPr>
              <a:lnSpc>
                <a:spcPct val="100000"/>
              </a:lnSpc>
            </a:pPr>
            <a:r>
              <a:rPr lang="en-US" sz="1300"/>
              <a:t>&lt;/html&gt;</a:t>
            </a:r>
            <a:endParaRPr sz="1300"/>
          </a:p>
        </p:txBody>
      </p:sp>
      <p:sp>
        <p:nvSpPr>
          <p:cNvPr id="6" name="标题 5"/>
          <p:cNvSpPr>
            <a:spLocks noGrp="1"/>
          </p:cNvSpPr>
          <p:nvPr>
            <p:ph type="title"/>
          </p:nvPr>
        </p:nvSpPr>
        <p:spPr>
          <a:prstGeom prst="rect">
            <a:avLst/>
          </a:prstGeom>
        </p:spPr>
        <p:txBody>
          <a:bodyPr>
            <a:normAutofit fontScale="90000"/>
          </a:bodyPr>
          <a:lstStyle/>
          <a:p>
            <a:r>
              <a:rPr lang="en-US" altLang="zh-CN"/>
              <a:t>1.6.3  </a:t>
            </a:r>
            <a:r>
              <a:t>定义列表</a:t>
            </a:r>
            <a:endParaRPr lang="zh-CN" altLang="en-US"/>
          </a:p>
        </p:txBody>
      </p:sp>
      <p:sp>
        <p:nvSpPr>
          <p:cNvPr id="9" name="圆角矩形标注 8"/>
          <p:cNvSpPr>
            <a:spLocks noChangeArrowheads="1"/>
          </p:cNvSpPr>
          <p:nvPr/>
        </p:nvSpPr>
        <p:spPr bwMode="auto">
          <a:xfrm>
            <a:off x="5143504" y="1571618"/>
            <a:ext cx="3714744" cy="857256"/>
          </a:xfrm>
          <a:prstGeom prst="wedgeRoundRectCallout">
            <a:avLst>
              <a:gd name="adj1" fmla="val -65563"/>
              <a:gd name="adj2" fmla="val 59405"/>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b="1" i="0">
                <a:solidFill>
                  <a:srgbClr val="000000"/>
                </a:solidFill>
                <a:latin typeface="Adobe 宋体 Std L" pitchFamily="18" charset="-122"/>
                <a:ea typeface="Adobe 宋体 Std L" pitchFamily="18" charset="-122"/>
              </a:rPr>
              <a:t>在一个</a:t>
            </a:r>
            <a:r>
              <a:rPr lang="en-US" altLang="zh-CN" sz="1400" b="1" i="0">
                <a:solidFill>
                  <a:srgbClr val="000000"/>
                </a:solidFill>
                <a:latin typeface="Adobe 宋体 Std L" pitchFamily="18" charset="-122"/>
                <a:ea typeface="Adobe 宋体 Std L" pitchFamily="18" charset="-122"/>
              </a:rPr>
              <a:t>&lt;dl&gt;</a:t>
            </a:r>
            <a:r>
              <a:rPr lang="zh-CN" altLang="en-US" sz="1400" b="1" i="0">
                <a:solidFill>
                  <a:srgbClr val="000000"/>
                </a:solidFill>
                <a:latin typeface="Adobe 宋体 Std L" pitchFamily="18" charset="-122"/>
                <a:ea typeface="Adobe 宋体 Std L" pitchFamily="18" charset="-122"/>
              </a:rPr>
              <a:t>标签中可以包含多对</a:t>
            </a:r>
            <a:r>
              <a:rPr lang="en-US" altLang="zh-CN" sz="1400" b="1" i="0">
                <a:solidFill>
                  <a:srgbClr val="000000"/>
                </a:solidFill>
                <a:latin typeface="Adobe 宋体 Std L" pitchFamily="18" charset="-122"/>
                <a:ea typeface="Adobe 宋体 Std L" pitchFamily="18" charset="-122"/>
              </a:rPr>
              <a:t>&lt;</a:t>
            </a:r>
            <a:r>
              <a:rPr lang="en-US" altLang="zh-CN" sz="1400" b="1" i="0" err="1">
                <a:solidFill>
                  <a:srgbClr val="000000"/>
                </a:solidFill>
                <a:latin typeface="Adobe 宋体 Std L" pitchFamily="18" charset="-122"/>
                <a:ea typeface="Adobe 宋体 Std L" pitchFamily="18" charset="-122"/>
              </a:rPr>
              <a:t>dt</a:t>
            </a:r>
            <a:r>
              <a:rPr lang="en-US" altLang="zh-CN" sz="1400" b="1" i="0">
                <a:solidFill>
                  <a:srgbClr val="000000"/>
                </a:solidFill>
                <a:latin typeface="Adobe 宋体 Std L" pitchFamily="18" charset="-122"/>
                <a:ea typeface="Adobe 宋体 Std L" pitchFamily="18" charset="-122"/>
              </a:rPr>
              <a:t>&gt;</a:t>
            </a:r>
            <a:r>
              <a:rPr lang="zh-CN" altLang="en-US" sz="1400" b="1" i="0">
                <a:solidFill>
                  <a:srgbClr val="000000"/>
                </a:solidFill>
                <a:latin typeface="Adobe 宋体 Std L" pitchFamily="18" charset="-122"/>
                <a:ea typeface="Adobe 宋体 Std L" pitchFamily="18" charset="-122"/>
              </a:rPr>
              <a:t>、</a:t>
            </a:r>
            <a:r>
              <a:rPr lang="en-US" altLang="zh-CN" sz="1400" b="1" i="0">
                <a:solidFill>
                  <a:srgbClr val="000000"/>
                </a:solidFill>
                <a:latin typeface="Adobe 宋体 Std L" pitchFamily="18" charset="-122"/>
                <a:ea typeface="Adobe 宋体 Std L" pitchFamily="18" charset="-122"/>
              </a:rPr>
              <a:t>&lt;</a:t>
            </a:r>
            <a:r>
              <a:rPr lang="en-US" altLang="zh-CN" sz="1400" b="1" i="0" err="1">
                <a:solidFill>
                  <a:srgbClr val="000000"/>
                </a:solidFill>
                <a:latin typeface="Adobe 宋体 Std L" pitchFamily="18" charset="-122"/>
                <a:ea typeface="Adobe 宋体 Std L" pitchFamily="18" charset="-122"/>
              </a:rPr>
              <a:t>dd</a:t>
            </a:r>
            <a:r>
              <a:rPr lang="en-US" altLang="zh-CN" sz="1400" b="1" i="0">
                <a:solidFill>
                  <a:srgbClr val="000000"/>
                </a:solidFill>
                <a:latin typeface="Adobe 宋体 Std L" pitchFamily="18" charset="-122"/>
                <a:ea typeface="Adobe 宋体 Std L" pitchFamily="18" charset="-122"/>
              </a:rPr>
              <a:t>&gt;</a:t>
            </a:r>
            <a:r>
              <a:rPr lang="zh-CN" altLang="en-US" sz="1400" b="1" i="0">
                <a:solidFill>
                  <a:srgbClr val="000000"/>
                </a:solidFill>
                <a:latin typeface="Adobe 宋体 Std L" pitchFamily="18" charset="-122"/>
                <a:ea typeface="Adobe 宋体 Std L" pitchFamily="18" charset="-122"/>
              </a:rPr>
              <a:t>标签；与</a:t>
            </a:r>
            <a:r>
              <a:rPr lang="en-US" altLang="zh-CN" sz="1400" b="1" i="0">
                <a:solidFill>
                  <a:srgbClr val="000000"/>
                </a:solidFill>
                <a:latin typeface="Adobe 宋体 Std L" pitchFamily="18" charset="-122"/>
                <a:ea typeface="Adobe 宋体 Std L" pitchFamily="18" charset="-122"/>
              </a:rPr>
              <a:t>&lt;</a:t>
            </a:r>
            <a:r>
              <a:rPr lang="en-US" altLang="zh-CN" sz="1400" b="1" i="0" err="1">
                <a:solidFill>
                  <a:srgbClr val="000000"/>
                </a:solidFill>
                <a:latin typeface="Adobe 宋体 Std L" pitchFamily="18" charset="-122"/>
                <a:ea typeface="Adobe 宋体 Std L" pitchFamily="18" charset="-122"/>
              </a:rPr>
              <a:t>dt</a:t>
            </a:r>
            <a:r>
              <a:rPr lang="en-US" altLang="zh-CN" sz="1400" b="1" i="0">
                <a:solidFill>
                  <a:srgbClr val="000000"/>
                </a:solidFill>
                <a:latin typeface="Adobe 宋体 Std L" pitchFamily="18" charset="-122"/>
                <a:ea typeface="Adobe 宋体 Std L" pitchFamily="18" charset="-122"/>
              </a:rPr>
              <a:t>&gt;</a:t>
            </a:r>
            <a:r>
              <a:rPr lang="zh-CN" altLang="en-US" sz="1400" b="1" i="0">
                <a:solidFill>
                  <a:srgbClr val="000000"/>
                </a:solidFill>
                <a:latin typeface="Adobe 宋体 Std L" pitchFamily="18" charset="-122"/>
                <a:ea typeface="Adobe 宋体 Std L" pitchFamily="18" charset="-122"/>
              </a:rPr>
              <a:t>标签相比，</a:t>
            </a:r>
            <a:r>
              <a:rPr lang="en-US" altLang="zh-CN" sz="1400" b="1" i="0">
                <a:solidFill>
                  <a:srgbClr val="000000"/>
                </a:solidFill>
                <a:latin typeface="Adobe 宋体 Std L" pitchFamily="18" charset="-122"/>
                <a:ea typeface="Adobe 宋体 Std L" pitchFamily="18" charset="-122"/>
              </a:rPr>
              <a:t>&lt;</a:t>
            </a:r>
            <a:r>
              <a:rPr lang="en-US" altLang="zh-CN" sz="1400" b="1" i="0" err="1">
                <a:solidFill>
                  <a:srgbClr val="000000"/>
                </a:solidFill>
                <a:latin typeface="Adobe 宋体 Std L" pitchFamily="18" charset="-122"/>
                <a:ea typeface="Adobe 宋体 Std L" pitchFamily="18" charset="-122"/>
              </a:rPr>
              <a:t>dd</a:t>
            </a:r>
            <a:r>
              <a:rPr lang="en-US" altLang="zh-CN" sz="1400" b="1" i="0">
                <a:solidFill>
                  <a:srgbClr val="000000"/>
                </a:solidFill>
                <a:latin typeface="Adobe 宋体 Std L" pitchFamily="18" charset="-122"/>
                <a:ea typeface="Adobe 宋体 Std L" pitchFamily="18" charset="-122"/>
              </a:rPr>
              <a:t>&gt;</a:t>
            </a:r>
            <a:r>
              <a:rPr lang="zh-CN" altLang="en-US" sz="1400" b="1" i="0">
                <a:solidFill>
                  <a:srgbClr val="000000"/>
                </a:solidFill>
                <a:latin typeface="Adobe 宋体 Std L" pitchFamily="18" charset="-122"/>
                <a:ea typeface="Adobe 宋体 Std L" pitchFamily="18" charset="-122"/>
              </a:rPr>
              <a:t>标签的内容通常向后缩进一定的空间。</a:t>
            </a:r>
          </a:p>
        </p:txBody>
      </p:sp>
      <p:pic>
        <p:nvPicPr>
          <p:cNvPr id="10" name="图片 9" descr="C:\Users\ADMINI~1\AppData\Local\Temp\SNAGHTML65e847c.PNG"/>
          <p:cNvPicPr/>
          <p:nvPr/>
        </p:nvPicPr>
        <p:blipFill>
          <a:blip r:embed="rId3"/>
          <a:srcRect/>
          <a:stretch>
            <a:fillRect/>
          </a:stretch>
        </p:blipFill>
        <p:spPr bwMode="auto">
          <a:xfrm>
            <a:off x="5708648" y="2936361"/>
            <a:ext cx="3149600" cy="1854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0"/>
            <a:ext cx="8207375" cy="3500459"/>
          </a:xfrm>
        </p:spPr>
        <p:txBody>
          <a:bodyPr/>
          <a:lstStyle/>
          <a:p>
            <a:r>
              <a:rPr lang="zh-CN" sz="1600"/>
              <a:t>块级元素</a:t>
            </a:r>
            <a:r>
              <a:rPr sz="1600"/>
              <a:t>&lt;div&gt;</a:t>
            </a:r>
            <a:r>
              <a:rPr lang="zh-CN" sz="1600"/>
              <a:t>标签</a:t>
            </a:r>
            <a:r>
              <a:rPr lang="zh-CN" altLang="en-US" sz="1600"/>
              <a:t>用于</a:t>
            </a:r>
            <a:r>
              <a:rPr lang="zh-CN" sz="1600"/>
              <a:t>将网页中的某一特定区域用边框围起来，并赋予指定的样式。</a:t>
            </a:r>
            <a:endParaRPr sz="1600"/>
          </a:p>
          <a:p>
            <a:endParaRPr sz="1600"/>
          </a:p>
          <a:p>
            <a:endParaRPr lang="zh-CN" sz="1600"/>
          </a:p>
          <a:p>
            <a:endParaRPr sz="1600"/>
          </a:p>
          <a:p>
            <a:r>
              <a:rPr lang="zh-CN" sz="1600"/>
              <a:t>其中：</a:t>
            </a:r>
          </a:p>
          <a:p>
            <a:pPr lvl="1"/>
            <a:r>
              <a:rPr sz="1400"/>
              <a:t>style</a:t>
            </a:r>
            <a:r>
              <a:rPr lang="zh-CN" sz="1400"/>
              <a:t>属性用于设置</a:t>
            </a:r>
            <a:r>
              <a:rPr sz="1400"/>
              <a:t>div</a:t>
            </a:r>
            <a:r>
              <a:rPr lang="zh-CN" sz="1400"/>
              <a:t>元素的行内样式；</a:t>
            </a:r>
            <a:endParaRPr lang="en-US" altLang="zh-CN" sz="1400"/>
          </a:p>
          <a:p>
            <a:pPr lvl="1"/>
            <a:r>
              <a:rPr sz="1400"/>
              <a:t>class</a:t>
            </a:r>
            <a:r>
              <a:rPr lang="zh-CN" sz="1400"/>
              <a:t>属性用于引用</a:t>
            </a:r>
            <a:r>
              <a:rPr sz="1400"/>
              <a:t>CSS</a:t>
            </a:r>
            <a:r>
              <a:rPr lang="zh-CN" sz="1400"/>
              <a:t>的类选择器；</a:t>
            </a:r>
          </a:p>
          <a:p>
            <a:pPr lvl="1"/>
            <a:r>
              <a:rPr sz="1400"/>
              <a:t>align</a:t>
            </a:r>
            <a:r>
              <a:rPr lang="zh-CN" sz="1400"/>
              <a:t>属性用于设置</a:t>
            </a:r>
            <a:r>
              <a:rPr sz="1400"/>
              <a:t>div</a:t>
            </a:r>
            <a:r>
              <a:rPr lang="zh-CN" sz="1400"/>
              <a:t>元素中的内容的对齐方式，取值范围是</a:t>
            </a:r>
            <a:r>
              <a:rPr sz="1400"/>
              <a:t>left</a:t>
            </a:r>
            <a:r>
              <a:rPr lang="zh-CN" sz="1400"/>
              <a:t>、</a:t>
            </a:r>
            <a:r>
              <a:rPr sz="1400"/>
              <a:t>right</a:t>
            </a:r>
            <a:r>
              <a:rPr lang="zh-CN" sz="1400"/>
              <a:t>、</a:t>
            </a:r>
            <a:r>
              <a:rPr sz="1400"/>
              <a:t>center</a:t>
            </a:r>
            <a:r>
              <a:rPr lang="zh-CN" sz="1400"/>
              <a:t>或</a:t>
            </a:r>
            <a:r>
              <a:rPr sz="1400"/>
              <a:t>justify</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35</a:t>
            </a:fld>
            <a:endParaRPr lang="en-US" altLang="zh-CN"/>
          </a:p>
        </p:txBody>
      </p:sp>
      <p:sp>
        <p:nvSpPr>
          <p:cNvPr id="7" name="文本占位符 6"/>
          <p:cNvSpPr>
            <a:spLocks noGrp="1"/>
          </p:cNvSpPr>
          <p:nvPr>
            <p:ph type="body" sz="quarter" idx="11"/>
          </p:nvPr>
        </p:nvSpPr>
        <p:spPr>
          <a:xfrm>
            <a:off x="957266" y="1491630"/>
            <a:ext cx="6643734" cy="1000132"/>
          </a:xfrm>
        </p:spPr>
        <p:txBody>
          <a:bodyPr/>
          <a:lstStyle/>
          <a:p>
            <a:r>
              <a:rPr lang="en-US" sz="1400"/>
              <a:t>&lt;div style="</a:t>
            </a:r>
            <a:r>
              <a:rPr sz="1400"/>
              <a:t>块元素的样式</a:t>
            </a:r>
            <a:r>
              <a:rPr lang="en-US" sz="1400"/>
              <a:t>" class="</a:t>
            </a:r>
            <a:r>
              <a:rPr sz="1400"/>
              <a:t>类选择器名称</a:t>
            </a:r>
            <a:r>
              <a:rPr lang="en-US" sz="1400"/>
              <a:t>" align="</a:t>
            </a:r>
            <a:r>
              <a:rPr sz="1400"/>
              <a:t>对齐方式</a:t>
            </a:r>
            <a:r>
              <a:rPr lang="en-US" sz="1400"/>
              <a:t>"&gt;</a:t>
            </a:r>
            <a:endParaRPr sz="1400"/>
          </a:p>
          <a:p>
            <a:r>
              <a:rPr lang="en-US" sz="1400"/>
              <a:t>	</a:t>
            </a:r>
            <a:r>
              <a:rPr sz="1400"/>
              <a:t>内容部分</a:t>
            </a:r>
          </a:p>
          <a:p>
            <a:r>
              <a:rPr lang="en-US" sz="1400"/>
              <a:t>	......</a:t>
            </a:r>
            <a:endParaRPr sz="1400"/>
          </a:p>
          <a:p>
            <a:r>
              <a:rPr lang="en-US" sz="1400"/>
              <a:t>&lt;/div&gt;</a:t>
            </a:r>
            <a:endParaRPr sz="1400"/>
          </a:p>
        </p:txBody>
      </p:sp>
      <p:sp>
        <p:nvSpPr>
          <p:cNvPr id="6" name="标题 5"/>
          <p:cNvSpPr>
            <a:spLocks noGrp="1"/>
          </p:cNvSpPr>
          <p:nvPr>
            <p:ph type="title"/>
          </p:nvPr>
        </p:nvSpPr>
        <p:spPr>
          <a:prstGeom prst="rect">
            <a:avLst/>
          </a:prstGeom>
        </p:spPr>
        <p:txBody>
          <a:bodyPr>
            <a:normAutofit fontScale="90000"/>
          </a:bodyPr>
          <a:lstStyle/>
          <a:p>
            <a:r>
              <a:rPr lang="en-US" altLang="zh-CN"/>
              <a:t>1.7  </a:t>
            </a:r>
            <a:r>
              <a:rPr lang="en-US"/>
              <a:t>div</a:t>
            </a:r>
            <a:r>
              <a:t>与</a:t>
            </a:r>
            <a:r>
              <a:rPr lang="en-US"/>
              <a:t>span</a:t>
            </a:r>
            <a:r>
              <a:t>标签</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1"/>
            <a:ext cx="8207375" cy="3214708"/>
          </a:xfrm>
        </p:spPr>
        <p:txBody>
          <a:bodyPr/>
          <a:lstStyle/>
          <a:p>
            <a:r>
              <a:rPr sz="1600"/>
              <a:t>&lt;span&gt;</a:t>
            </a:r>
            <a:r>
              <a:rPr lang="zh-CN" sz="1600"/>
              <a:t>标签</a:t>
            </a:r>
            <a:r>
              <a:rPr lang="zh-CN" altLang="en-US"/>
              <a:t>属于行内块，用于指定行</a:t>
            </a:r>
            <a:r>
              <a:rPr lang="zh-CN" sz="1600"/>
              <a:t>内元素</a:t>
            </a:r>
            <a:endParaRPr sz="1600"/>
          </a:p>
          <a:p>
            <a:r>
              <a:rPr lang="zh-CN" altLang="en-US" sz="1600"/>
              <a:t>通过</a:t>
            </a:r>
            <a:r>
              <a:t>&lt;span&gt;</a:t>
            </a:r>
            <a:r>
              <a:rPr lang="zh-CN" altLang="en-US"/>
              <a:t>标签来</a:t>
            </a:r>
            <a:r>
              <a:rPr lang="zh-CN" sz="1600"/>
              <a:t>选择特定</a:t>
            </a:r>
            <a:r>
              <a:rPr lang="zh-CN" altLang="en-US" sz="1600"/>
              <a:t>的</a:t>
            </a:r>
            <a:r>
              <a:rPr lang="zh-CN" sz="1600"/>
              <a:t>文本，以便赋予特殊的样式；</a:t>
            </a:r>
            <a:endParaRPr sz="1600"/>
          </a:p>
          <a:p>
            <a:endParaRPr sz="1600"/>
          </a:p>
          <a:p>
            <a:pPr>
              <a:buNone/>
            </a:pPr>
            <a:endParaRPr sz="1600"/>
          </a:p>
          <a:p>
            <a:r>
              <a:rPr lang="zh-CN" sz="1600"/>
              <a:t>其中：</a:t>
            </a:r>
          </a:p>
          <a:p>
            <a:pPr lvl="1"/>
            <a:r>
              <a:rPr sz="1400"/>
              <a:t>style</a:t>
            </a:r>
            <a:r>
              <a:rPr lang="zh-CN" sz="1400"/>
              <a:t>属性用于设置</a:t>
            </a:r>
            <a:r>
              <a:rPr sz="1400"/>
              <a:t>span</a:t>
            </a:r>
            <a:r>
              <a:rPr lang="zh-CN" sz="1400"/>
              <a:t>元素的行内样式；</a:t>
            </a:r>
            <a:endParaRPr lang="en-US" altLang="zh-CN" sz="1400"/>
          </a:p>
          <a:p>
            <a:pPr lvl="1"/>
            <a:r>
              <a:rPr sz="1400"/>
              <a:t>class</a:t>
            </a:r>
            <a:r>
              <a:rPr lang="zh-CN" sz="1400"/>
              <a:t>属性用于引用</a:t>
            </a:r>
            <a:r>
              <a:rPr sz="1400"/>
              <a:t>CSS</a:t>
            </a:r>
            <a:r>
              <a:rPr lang="zh-CN" sz="1400"/>
              <a:t>的类选择器；</a:t>
            </a:r>
          </a:p>
          <a:p>
            <a:pPr lvl="1"/>
            <a:r>
              <a:rPr sz="1400"/>
              <a:t>align</a:t>
            </a:r>
            <a:r>
              <a:rPr lang="zh-CN" sz="1400"/>
              <a:t>属性用于设置</a:t>
            </a:r>
            <a:r>
              <a:rPr sz="1400"/>
              <a:t>span</a:t>
            </a:r>
            <a:r>
              <a:rPr lang="zh-CN" sz="1400"/>
              <a:t>元素中的内容的对齐方式，取值范围是</a:t>
            </a:r>
            <a:r>
              <a:rPr sz="1400"/>
              <a:t>left</a:t>
            </a:r>
            <a:r>
              <a:rPr lang="zh-CN" sz="1400"/>
              <a:t>、</a:t>
            </a:r>
            <a:r>
              <a:rPr sz="1400"/>
              <a:t>right</a:t>
            </a:r>
            <a:r>
              <a:rPr lang="zh-CN" sz="1400"/>
              <a:t>、</a:t>
            </a:r>
            <a:r>
              <a:rPr sz="1400"/>
              <a:t>center</a:t>
            </a:r>
            <a:r>
              <a:rPr lang="zh-CN" sz="1400"/>
              <a:t>或</a:t>
            </a:r>
            <a:r>
              <a:rPr sz="1400"/>
              <a:t>justify</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36</a:t>
            </a:fld>
            <a:endParaRPr lang="en-US" altLang="zh-CN"/>
          </a:p>
        </p:txBody>
      </p:sp>
      <p:sp>
        <p:nvSpPr>
          <p:cNvPr id="7" name="文本占位符 6"/>
          <p:cNvSpPr>
            <a:spLocks noGrp="1"/>
          </p:cNvSpPr>
          <p:nvPr>
            <p:ph type="body" sz="quarter" idx="11"/>
          </p:nvPr>
        </p:nvSpPr>
        <p:spPr>
          <a:xfrm>
            <a:off x="740519" y="1824289"/>
            <a:ext cx="7215238" cy="738664"/>
          </a:xfrm>
        </p:spPr>
        <p:txBody>
          <a:bodyPr/>
          <a:lstStyle/>
          <a:p>
            <a:r>
              <a:rPr lang="en-US" sz="1400"/>
              <a:t>&lt;span style="</a:t>
            </a:r>
            <a:r>
              <a:rPr sz="1400"/>
              <a:t>块元素的样式</a:t>
            </a:r>
            <a:r>
              <a:rPr lang="en-US" sz="1400"/>
              <a:t>" class="</a:t>
            </a:r>
            <a:r>
              <a:rPr sz="1400"/>
              <a:t>类选择器名称</a:t>
            </a:r>
            <a:r>
              <a:rPr lang="en-US" sz="1400"/>
              <a:t>" align="</a:t>
            </a:r>
            <a:r>
              <a:rPr sz="1400"/>
              <a:t>对齐方式</a:t>
            </a:r>
            <a:r>
              <a:rPr lang="en-US" sz="1400"/>
              <a:t>"&gt;</a:t>
            </a:r>
          </a:p>
          <a:p>
            <a:r>
              <a:rPr sz="1400"/>
              <a:t>    内容部分</a:t>
            </a:r>
            <a:endParaRPr lang="en-US" sz="1400"/>
          </a:p>
          <a:p>
            <a:r>
              <a:rPr lang="en-US" sz="1400"/>
              <a:t>&lt;/span&gt;</a:t>
            </a:r>
            <a:endParaRPr sz="1400"/>
          </a:p>
        </p:txBody>
      </p:sp>
      <p:sp>
        <p:nvSpPr>
          <p:cNvPr id="6" name="标题 5"/>
          <p:cNvSpPr>
            <a:spLocks noGrp="1"/>
          </p:cNvSpPr>
          <p:nvPr>
            <p:ph type="title"/>
          </p:nvPr>
        </p:nvSpPr>
        <p:spPr>
          <a:prstGeom prst="rect">
            <a:avLst/>
          </a:prstGeom>
        </p:spPr>
        <p:txBody>
          <a:bodyPr>
            <a:normAutofit fontScale="90000"/>
          </a:bodyPr>
          <a:lstStyle/>
          <a:p>
            <a:r>
              <a:rPr lang="en-US" altLang="zh-CN"/>
              <a:t>1.7  </a:t>
            </a:r>
            <a:r>
              <a:rPr lang="en-US"/>
              <a:t>div</a:t>
            </a:r>
            <a:r>
              <a:t>与</a:t>
            </a:r>
            <a:r>
              <a:rPr lang="en-US"/>
              <a:t>span</a:t>
            </a:r>
            <a:r>
              <a:t>标签</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37</a:t>
            </a:fld>
            <a:endParaRPr lang="en-US" altLang="zh-CN"/>
          </a:p>
        </p:txBody>
      </p:sp>
      <p:sp>
        <p:nvSpPr>
          <p:cNvPr id="7" name="文本占位符 6"/>
          <p:cNvSpPr>
            <a:spLocks noGrp="1"/>
          </p:cNvSpPr>
          <p:nvPr>
            <p:ph type="body" sz="quarter" idx="11"/>
          </p:nvPr>
        </p:nvSpPr>
        <p:spPr>
          <a:xfrm>
            <a:off x="285720" y="1000114"/>
            <a:ext cx="8286808" cy="2893100"/>
          </a:xfrm>
        </p:spPr>
        <p:txBody>
          <a:bodyPr/>
          <a:lstStyle/>
          <a:p>
            <a:pPr>
              <a:lnSpc>
                <a:spcPct val="100000"/>
              </a:lnSpc>
            </a:pPr>
            <a:r>
              <a:rPr lang="en-US" sz="1400"/>
              <a:t>&lt;body&gt;</a:t>
            </a:r>
            <a:endParaRPr sz="1400"/>
          </a:p>
          <a:p>
            <a:pPr>
              <a:lnSpc>
                <a:spcPct val="100000"/>
              </a:lnSpc>
            </a:pPr>
            <a:r>
              <a:rPr lang="en-US" sz="1400"/>
              <a:t>  &lt;div style="border:2px #F00 solid;"&gt;</a:t>
            </a:r>
            <a:endParaRPr sz="1400"/>
          </a:p>
          <a:p>
            <a:pPr>
              <a:lnSpc>
                <a:spcPct val="100000"/>
              </a:lnSpc>
            </a:pPr>
            <a:r>
              <a:rPr lang="en-US" sz="1400"/>
              <a:t>   &lt;h3&gt;</a:t>
            </a:r>
            <a:r>
              <a:rPr sz="1400"/>
              <a:t>购物区</a:t>
            </a:r>
            <a:r>
              <a:rPr lang="en-US" sz="1400"/>
              <a:t>&lt;/h3&gt;</a:t>
            </a:r>
            <a:endParaRPr sz="1400"/>
          </a:p>
          <a:p>
            <a:pPr>
              <a:lnSpc>
                <a:spcPct val="100000"/>
              </a:lnSpc>
            </a:pPr>
            <a:r>
              <a:rPr sz="1400"/>
              <a:t>    近年来，随着经济社会和现代物流业的快速发展，带动了</a:t>
            </a:r>
            <a:r>
              <a:rPr lang="en-US" sz="1400" b="1"/>
              <a:t>&lt;span style="color:#30F;</a:t>
            </a:r>
          </a:p>
          <a:p>
            <a:pPr>
              <a:lnSpc>
                <a:spcPct val="100000"/>
              </a:lnSpc>
            </a:pPr>
            <a:r>
              <a:rPr lang="en-US" sz="1400" b="1"/>
              <a:t>    font-</a:t>
            </a:r>
            <a:r>
              <a:rPr lang="en-US" sz="1400" b="1" err="1"/>
              <a:t>weight:bold;font</a:t>
            </a:r>
            <a:r>
              <a:rPr lang="en-US" sz="1400" b="1"/>
              <a:t>-</a:t>
            </a:r>
            <a:r>
              <a:rPr lang="en-US" sz="1400" b="1" err="1"/>
              <a:t>style:italic</a:t>
            </a:r>
            <a:r>
              <a:rPr lang="en-US" sz="1400" b="1"/>
              <a:t>;"&gt;</a:t>
            </a:r>
            <a:r>
              <a:rPr sz="1400"/>
              <a:t>电子商务</a:t>
            </a:r>
            <a:r>
              <a:rPr lang="en-US" sz="1400" b="1"/>
              <a:t>&lt;/span&gt;</a:t>
            </a:r>
            <a:r>
              <a:rPr sz="1400"/>
              <a:t>的快速发展……</a:t>
            </a:r>
          </a:p>
          <a:p>
            <a:pPr>
              <a:lnSpc>
                <a:spcPct val="100000"/>
              </a:lnSpc>
            </a:pPr>
            <a:r>
              <a:rPr lang="en-US" sz="1400"/>
              <a:t>  &lt;/div&gt;</a:t>
            </a:r>
            <a:endParaRPr sz="1400"/>
          </a:p>
          <a:p>
            <a:pPr>
              <a:lnSpc>
                <a:spcPct val="100000"/>
              </a:lnSpc>
            </a:pPr>
            <a:r>
              <a:rPr lang="en-US" sz="1400" b="1"/>
              <a:t>  &lt;div  style="border:2px #F00 dotted;"&gt;</a:t>
            </a:r>
            <a:endParaRPr sz="1400" b="1"/>
          </a:p>
          <a:p>
            <a:pPr>
              <a:lnSpc>
                <a:spcPct val="100000"/>
              </a:lnSpc>
            </a:pPr>
            <a:r>
              <a:rPr lang="en-US" sz="1400"/>
              <a:t>   &lt;h3&gt;</a:t>
            </a:r>
            <a:r>
              <a:rPr sz="1400"/>
              <a:t>影视区</a:t>
            </a:r>
            <a:r>
              <a:rPr lang="en-US" sz="1400"/>
              <a:t>&lt;/h3&gt;</a:t>
            </a:r>
            <a:endParaRPr sz="1400"/>
          </a:p>
          <a:p>
            <a:pPr>
              <a:lnSpc>
                <a:spcPct val="100000"/>
              </a:lnSpc>
            </a:pPr>
            <a:r>
              <a:rPr sz="1400"/>
              <a:t>   能够</a:t>
            </a:r>
            <a:r>
              <a:rPr lang="en-US" sz="1400" b="1">
                <a:solidFill>
                  <a:srgbClr val="0000FF"/>
                </a:solidFill>
              </a:rPr>
              <a:t>&lt;span </a:t>
            </a:r>
            <a:r>
              <a:rPr lang="en-US" sz="1400"/>
              <a:t>style="font-</a:t>
            </a:r>
            <a:r>
              <a:rPr lang="en-US" sz="1400" err="1"/>
              <a:t>weight:bold;font</a:t>
            </a:r>
            <a:r>
              <a:rPr lang="en-US" sz="1400"/>
              <a:t>-</a:t>
            </a:r>
            <a:r>
              <a:rPr lang="en-US" sz="1400" err="1"/>
              <a:t>style:italic</a:t>
            </a:r>
            <a:r>
              <a:rPr lang="en-US" sz="1400"/>
              <a:t>; </a:t>
            </a:r>
          </a:p>
          <a:p>
            <a:pPr>
              <a:lnSpc>
                <a:spcPct val="100000"/>
              </a:lnSpc>
            </a:pPr>
            <a:r>
              <a:rPr lang="en-US" sz="1400"/>
              <a:t>   text-</a:t>
            </a:r>
            <a:r>
              <a:rPr lang="en-US" sz="1400" err="1"/>
              <a:t>decoration:underline</a:t>
            </a:r>
            <a:r>
              <a:rPr lang="en-US" sz="1400"/>
              <a:t>;"&gt;</a:t>
            </a:r>
            <a:r>
              <a:rPr sz="1400"/>
              <a:t>在线收看</a:t>
            </a:r>
            <a:r>
              <a:rPr lang="en-US" sz="1400" b="1">
                <a:solidFill>
                  <a:srgbClr val="0000FF"/>
                </a:solidFill>
              </a:rPr>
              <a:t>&lt;/span&gt;</a:t>
            </a:r>
            <a:r>
              <a:rPr sz="1400"/>
              <a:t>高清电影电视剧、体育直播、游戏竞技</a:t>
            </a:r>
            <a:endParaRPr lang="en-US" sz="1400"/>
          </a:p>
          <a:p>
            <a:pPr>
              <a:lnSpc>
                <a:spcPct val="100000"/>
              </a:lnSpc>
            </a:pPr>
            <a:r>
              <a:rPr sz="1400"/>
              <a:t>   视频、动漫视频、综艺视频、财经资讯视频播放流畅、完全免费，是网民喜爱的休闲娱乐区。</a:t>
            </a:r>
          </a:p>
          <a:p>
            <a:pPr>
              <a:lnSpc>
                <a:spcPct val="100000"/>
              </a:lnSpc>
            </a:pPr>
            <a:r>
              <a:rPr lang="en-US" sz="1400" b="1"/>
              <a:t>  &lt;/div&gt;</a:t>
            </a:r>
          </a:p>
          <a:p>
            <a:pPr>
              <a:lnSpc>
                <a:spcPct val="100000"/>
              </a:lnSpc>
            </a:pPr>
            <a:r>
              <a:rPr lang="en-US" sz="1400"/>
              <a:t>&lt;/body&gt;</a:t>
            </a:r>
            <a:endParaRPr sz="1400"/>
          </a:p>
        </p:txBody>
      </p:sp>
      <p:sp>
        <p:nvSpPr>
          <p:cNvPr id="6" name="标题 5"/>
          <p:cNvSpPr>
            <a:spLocks noGrp="1"/>
          </p:cNvSpPr>
          <p:nvPr>
            <p:ph type="title"/>
          </p:nvPr>
        </p:nvSpPr>
        <p:spPr>
          <a:prstGeom prst="rect">
            <a:avLst/>
          </a:prstGeom>
        </p:spPr>
        <p:txBody>
          <a:bodyPr>
            <a:normAutofit fontScale="90000"/>
          </a:bodyPr>
          <a:lstStyle/>
          <a:p>
            <a:r>
              <a:rPr lang="en-US" altLang="zh-CN"/>
              <a:t>1.7  </a:t>
            </a:r>
            <a:r>
              <a:rPr lang="en-US"/>
              <a:t>div</a:t>
            </a:r>
            <a:r>
              <a:t>与</a:t>
            </a:r>
            <a:r>
              <a:rPr lang="en-US"/>
              <a:t>span</a:t>
            </a:r>
            <a:r>
              <a:t>标签</a:t>
            </a:r>
            <a:endParaRPr lang="zh-CN" altLang="en-US"/>
          </a:p>
        </p:txBody>
      </p:sp>
      <p:pic>
        <p:nvPicPr>
          <p:cNvPr id="8" name="图片 7" descr="C:\Users\Administrator\AppData\Roaming\feiq\RichOle\185051017.bmp"/>
          <p:cNvPicPr/>
          <p:nvPr/>
        </p:nvPicPr>
        <p:blipFill>
          <a:blip r:embed="rId3"/>
          <a:srcRect/>
          <a:stretch>
            <a:fillRect/>
          </a:stretch>
        </p:blipFill>
        <p:spPr bwMode="auto">
          <a:xfrm>
            <a:off x="6660232" y="2786078"/>
            <a:ext cx="2406015" cy="2000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38</a:t>
            </a:fld>
            <a:endParaRPr lang="en-US" altLang="zh-CN"/>
          </a:p>
        </p:txBody>
      </p:sp>
      <p:sp>
        <p:nvSpPr>
          <p:cNvPr id="7" name="文本占位符 6"/>
          <p:cNvSpPr>
            <a:spLocks noGrp="1"/>
          </p:cNvSpPr>
          <p:nvPr>
            <p:ph type="body" sz="quarter" idx="11"/>
          </p:nvPr>
        </p:nvSpPr>
        <p:spPr>
          <a:xfrm>
            <a:off x="1500166" y="1142990"/>
            <a:ext cx="7143800" cy="1357321"/>
          </a:xfrm>
        </p:spPr>
        <p:txBody>
          <a:bodyPr/>
          <a:lstStyle/>
          <a:p>
            <a:r>
              <a:t>如果只是用</a:t>
            </a:r>
            <a:r>
              <a:rPr lang="en-US"/>
              <a:t>&lt;div&gt;</a:t>
            </a:r>
            <a:r>
              <a:t>标签不使用</a:t>
            </a:r>
            <a:r>
              <a:rPr lang="en-US"/>
              <a:t>CSS</a:t>
            </a:r>
            <a:r>
              <a:t>样式，在页面中的效果与</a:t>
            </a:r>
            <a:r>
              <a:rPr lang="en-US"/>
              <a:t>&lt;p&gt;</a:t>
            </a:r>
            <a:r>
              <a:t>基本相同，且独占一行。通过</a:t>
            </a:r>
            <a:r>
              <a:rPr lang="en-US"/>
              <a:t>&lt;div&gt;</a:t>
            </a:r>
            <a:r>
              <a:t>标签可以对页面进行整体划分，并使用</a:t>
            </a:r>
            <a:r>
              <a:rPr lang="en-US"/>
              <a:t>CSS</a:t>
            </a:r>
            <a:r>
              <a:t>进行修饰，以实现页面的布局。</a:t>
            </a:r>
            <a:endParaRPr lang="en-US"/>
          </a:p>
          <a:p>
            <a:r>
              <a:t>有关页面布局将在第</a:t>
            </a:r>
            <a:r>
              <a:rPr lang="en-US"/>
              <a:t>5</a:t>
            </a:r>
            <a:r>
              <a:t>章进行介绍。</a:t>
            </a:r>
          </a:p>
        </p:txBody>
      </p:sp>
      <p:sp>
        <p:nvSpPr>
          <p:cNvPr id="6" name="标题 5"/>
          <p:cNvSpPr>
            <a:spLocks noGrp="1"/>
          </p:cNvSpPr>
          <p:nvPr>
            <p:ph type="title"/>
          </p:nvPr>
        </p:nvSpPr>
        <p:spPr>
          <a:prstGeom prst="rect">
            <a:avLst/>
          </a:prstGeom>
        </p:spPr>
        <p:txBody>
          <a:bodyPr>
            <a:normAutofit fontScale="90000"/>
          </a:bodyPr>
          <a:lstStyle/>
          <a:p>
            <a:r>
              <a:rPr lang="en-US" altLang="zh-CN"/>
              <a:t>1.7  </a:t>
            </a:r>
            <a:r>
              <a:rPr lang="en-US"/>
              <a:t>div</a:t>
            </a:r>
            <a:r>
              <a:t>与</a:t>
            </a:r>
            <a:r>
              <a:rPr lang="en-US"/>
              <a:t>span</a:t>
            </a:r>
            <a:r>
              <a:t>标签</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358240" cy="2357452"/>
          </a:xfrm>
        </p:spPr>
        <p:txBody>
          <a:bodyPr/>
          <a:lstStyle/>
          <a:p>
            <a:r>
              <a:t>URL</a:t>
            </a:r>
            <a:r>
              <a:rPr lang="zh-CN"/>
              <a:t>（</a:t>
            </a:r>
            <a:r>
              <a:t>Uniform Resource Locator</a:t>
            </a:r>
            <a:r>
              <a:rPr lang="zh-CN"/>
              <a:t>，统一资源定位符）用于指定</a:t>
            </a:r>
            <a:r>
              <a:t>Web</a:t>
            </a:r>
            <a:r>
              <a:rPr lang="zh-CN"/>
              <a:t>资源所在的位置，如同在网络上的门牌。</a:t>
            </a:r>
            <a:r>
              <a:t>URL</a:t>
            </a:r>
            <a:r>
              <a:rPr lang="zh-CN"/>
              <a:t>是</a:t>
            </a:r>
            <a:r>
              <a:t>Internet</a:t>
            </a:r>
            <a:r>
              <a:rPr lang="zh-CN"/>
              <a:t>上标准的资源地址，又称为网页地址或网址。</a:t>
            </a:r>
          </a:p>
          <a:p>
            <a:r>
              <a:t>URL</a:t>
            </a:r>
            <a:r>
              <a:rPr lang="zh-CN"/>
              <a:t>包含</a:t>
            </a:r>
            <a:r>
              <a:t>3</a:t>
            </a:r>
            <a:r>
              <a:rPr lang="zh-CN"/>
              <a:t>个关键部分：协议、主机地址和文件路径</a:t>
            </a:r>
            <a:endParaRPr/>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39</a:t>
            </a:fld>
            <a:endParaRPr lang="en-US" altLang="zh-CN"/>
          </a:p>
        </p:txBody>
      </p:sp>
      <p:sp>
        <p:nvSpPr>
          <p:cNvPr id="10" name="标题 5"/>
          <p:cNvSpPr>
            <a:spLocks noGrp="1"/>
          </p:cNvSpPr>
          <p:nvPr>
            <p:ph type="title"/>
          </p:nvPr>
        </p:nvSpPr>
        <p:spPr>
          <a:xfrm>
            <a:off x="957266" y="134542"/>
            <a:ext cx="4471990" cy="508383"/>
          </a:xfrm>
          <a:prstGeom prst="rect">
            <a:avLst/>
          </a:prstGeom>
        </p:spPr>
        <p:txBody>
          <a:bodyPr>
            <a:normAutofit fontScale="90000"/>
          </a:bodyPr>
          <a:lstStyle/>
          <a:p>
            <a:r>
              <a:rPr lang="en-US" altLang="zh-CN"/>
              <a:t>1.8  URL</a:t>
            </a:r>
            <a:r>
              <a:t>简介</a:t>
            </a:r>
            <a:endParaRPr lang="zh-CN" altLang="en-US"/>
          </a:p>
        </p:txBody>
      </p:sp>
      <p:sp>
        <p:nvSpPr>
          <p:cNvPr id="1413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Picture 2"/>
          <p:cNvPicPr>
            <a:picLocks noChangeAspect="1" noChangeArrowheads="1"/>
          </p:cNvPicPr>
          <p:nvPr/>
        </p:nvPicPr>
        <p:blipFill>
          <a:blip r:embed="rId3"/>
          <a:srcRect/>
          <a:stretch>
            <a:fillRect/>
          </a:stretch>
        </p:blipFill>
        <p:spPr bwMode="auto">
          <a:xfrm>
            <a:off x="1643042" y="2643188"/>
            <a:ext cx="5534025" cy="113347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err="1">
                <a:ea typeface="Adobe 黑体 Std R"/>
              </a:rPr>
              <a:t>学习路线</a:t>
            </a:r>
            <a:endParaRPr sz="2500">
              <a:ea typeface="Adobe 黑体 Std R"/>
            </a:endParaRPr>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a:t>
            </a:fld>
            <a:endParaRPr lang="en-US" altLang="zh-CN"/>
          </a:p>
        </p:txBody>
      </p:sp>
      <p:sp>
        <p:nvSpPr>
          <p:cNvPr id="36867" name="Rectangle 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686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Picture 4"/>
          <p:cNvPicPr>
            <a:picLocks noChangeAspect="1" noChangeArrowheads="1"/>
          </p:cNvPicPr>
          <p:nvPr/>
        </p:nvPicPr>
        <p:blipFill>
          <a:blip r:embed="rId3"/>
          <a:srcRect/>
          <a:stretch>
            <a:fillRect/>
          </a:stretch>
        </p:blipFill>
        <p:spPr bwMode="auto">
          <a:xfrm>
            <a:off x="714348" y="800113"/>
            <a:ext cx="7427913" cy="36290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0"/>
            <a:ext cx="8207375" cy="3500459"/>
          </a:xfrm>
        </p:spPr>
        <p:txBody>
          <a:bodyPr/>
          <a:lstStyle/>
          <a:p>
            <a:r>
              <a:rPr lang="zh-CN"/>
              <a:t>协议、主机地址和文件路径共同组成了一个完整的</a:t>
            </a:r>
            <a:r>
              <a:t>URL</a:t>
            </a:r>
            <a:r>
              <a:rPr lang="zh-CN"/>
              <a:t>：</a:t>
            </a:r>
          </a:p>
          <a:p>
            <a:pPr lvl="1">
              <a:lnSpc>
                <a:spcPct val="150000"/>
              </a:lnSpc>
            </a:pPr>
            <a:r>
              <a:rPr lang="zh-CN" sz="1400"/>
              <a:t>网页通常采用</a:t>
            </a:r>
            <a:r>
              <a:rPr sz="1400"/>
              <a:t>HTTP</a:t>
            </a:r>
            <a:r>
              <a:rPr lang="zh-CN" sz="1400"/>
              <a:t>超文本传输协议传递信息，对应的网址基本使用</a:t>
            </a:r>
            <a:r>
              <a:rPr sz="1400"/>
              <a:t>http://</a:t>
            </a:r>
            <a:r>
              <a:rPr lang="zh-CN" sz="1400"/>
              <a:t>前缀</a:t>
            </a:r>
            <a:endParaRPr lang="en-US" altLang="zh-CN" sz="1400"/>
          </a:p>
          <a:p>
            <a:pPr lvl="1">
              <a:lnSpc>
                <a:spcPct val="150000"/>
              </a:lnSpc>
            </a:pPr>
            <a:r>
              <a:rPr lang="zh-CN" sz="1400"/>
              <a:t>电子商务等网站对安全性更高时，多采用</a:t>
            </a:r>
            <a:r>
              <a:rPr sz="1400"/>
              <a:t>https</a:t>
            </a:r>
            <a:r>
              <a:rPr lang="zh-CN" sz="1400"/>
              <a:t>协议（</a:t>
            </a:r>
            <a:r>
              <a:rPr sz="1400"/>
              <a:t>https://</a:t>
            </a:r>
            <a:r>
              <a:rPr lang="zh-CN" sz="1400"/>
              <a:t>前缀）</a:t>
            </a:r>
            <a:endParaRPr lang="en-US" altLang="zh-CN" sz="1400"/>
          </a:p>
          <a:p>
            <a:pPr lvl="1">
              <a:lnSpc>
                <a:spcPct val="150000"/>
              </a:lnSpc>
            </a:pPr>
            <a:r>
              <a:rPr lang="zh-CN" sz="1400"/>
              <a:t>文件上传下载时，多采用</a:t>
            </a:r>
            <a:r>
              <a:rPr sz="1400"/>
              <a:t>ftp://</a:t>
            </a:r>
            <a:r>
              <a:rPr lang="zh-CN" sz="1400"/>
              <a:t>前缀</a:t>
            </a:r>
          </a:p>
          <a:p>
            <a:pPr lvl="1">
              <a:lnSpc>
                <a:spcPct val="150000"/>
              </a:lnSpc>
            </a:pPr>
            <a:r>
              <a:rPr lang="zh-CN" sz="1400"/>
              <a:t>主机地址（</a:t>
            </a:r>
            <a:r>
              <a:rPr sz="1400"/>
              <a:t>Host Address</a:t>
            </a:r>
            <a:r>
              <a:rPr lang="zh-CN" sz="1400"/>
              <a:t>）一般是网站的域名，如</a:t>
            </a:r>
            <a:r>
              <a:rPr sz="1400"/>
              <a:t>www.itshixun.com</a:t>
            </a:r>
            <a:endParaRPr lang="en-US" altLang="zh-CN" sz="1400"/>
          </a:p>
          <a:p>
            <a:pPr lvl="1">
              <a:lnSpc>
                <a:spcPct val="150000"/>
              </a:lnSpc>
            </a:pPr>
            <a:r>
              <a:rPr lang="zh-CN" sz="1400"/>
              <a:t>主机地址也可以使用</a:t>
            </a:r>
            <a:r>
              <a:rPr sz="1400"/>
              <a:t>IP</a:t>
            </a:r>
            <a:r>
              <a:rPr lang="zh-CN" sz="1400"/>
              <a:t>地址（数字形式），例如：</a:t>
            </a:r>
            <a:r>
              <a:rPr sz="1400"/>
              <a:t>192.168.1.100</a:t>
            </a:r>
            <a:r>
              <a:rPr lang="zh-CN" sz="1400"/>
              <a:t>、</a:t>
            </a:r>
            <a:r>
              <a:rPr sz="1400"/>
              <a:t>115.239.210.27</a:t>
            </a:r>
            <a:r>
              <a:rPr lang="zh-CN" sz="1400"/>
              <a:t>等</a:t>
            </a:r>
          </a:p>
          <a:p>
            <a:pPr lvl="1">
              <a:lnSpc>
                <a:spcPct val="150000"/>
              </a:lnSpc>
            </a:pPr>
            <a:r>
              <a:rPr lang="zh-CN" sz="1400"/>
              <a:t>文件路径通常与网站的目录结构相对应，以斜杠（</a:t>
            </a:r>
            <a:r>
              <a:rPr sz="1400"/>
              <a:t>/</a:t>
            </a:r>
            <a:r>
              <a:rPr lang="zh-CN" sz="1400"/>
              <a:t>）开始，以文件夹名或文件名结束，中间可以包含一级或多级目录，例如：</a:t>
            </a:r>
            <a:r>
              <a:rPr sz="1400"/>
              <a:t>/web/test/index.html</a:t>
            </a:r>
            <a:r>
              <a:rPr lang="zh-CN" sz="1400"/>
              <a:t>或</a:t>
            </a:r>
            <a:r>
              <a:rPr sz="1400"/>
              <a:t>/web/test/</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2130"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灯片编号占位符 8"/>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40</a:t>
            </a:fld>
            <a:endParaRPr lang="en-US" altLang="zh-CN"/>
          </a:p>
        </p:txBody>
      </p:sp>
      <p:sp>
        <p:nvSpPr>
          <p:cNvPr id="12" name="标题 5"/>
          <p:cNvSpPr>
            <a:spLocks noGrp="1"/>
          </p:cNvSpPr>
          <p:nvPr>
            <p:ph type="title"/>
          </p:nvPr>
        </p:nvSpPr>
        <p:spPr>
          <a:prstGeom prst="rect">
            <a:avLst/>
          </a:prstGeom>
        </p:spPr>
        <p:txBody>
          <a:bodyPr>
            <a:normAutofit fontScale="90000"/>
          </a:bodyPr>
          <a:lstStyle/>
          <a:p>
            <a:r>
              <a:rPr lang="en-US" altLang="zh-CN"/>
              <a:t>1.8  URL</a:t>
            </a:r>
            <a:r>
              <a:t>简介</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t>绝对路径是指一个完整的路径</a:t>
            </a:r>
            <a:endParaRPr/>
          </a:p>
          <a:p>
            <a:pPr lvl="1"/>
            <a:r>
              <a:rPr sz="1500"/>
              <a:t>http://www.itshixun.com/movie/index.htm</a:t>
            </a:r>
            <a:r>
              <a:rPr lang="en-US" altLang="zh-CN" sz="1500"/>
              <a:t>l</a:t>
            </a:r>
          </a:p>
          <a:p>
            <a:pPr lvl="1"/>
            <a:r>
              <a:rPr altLang="zh-CN" sz="1600"/>
              <a:t>d:/web/movie/index.html</a:t>
            </a:r>
          </a:p>
          <a:p>
            <a:r>
              <a:rPr lang="zh-CN" altLang="en-US"/>
              <a:t>绝对地址相对比较长，而网站的每个页面可能包含很多链接，页面代码显得比较臃肿。</a:t>
            </a:r>
          </a:p>
          <a:p>
            <a:endParaRPr lang="zh-CN"/>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2130"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灯片编号占位符 8"/>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41</a:t>
            </a:fld>
            <a:endParaRPr lang="en-US" altLang="zh-CN"/>
          </a:p>
        </p:txBody>
      </p:sp>
      <p:sp>
        <p:nvSpPr>
          <p:cNvPr id="12" name="标题 5"/>
          <p:cNvSpPr>
            <a:spLocks noGrp="1"/>
          </p:cNvSpPr>
          <p:nvPr>
            <p:ph type="title"/>
          </p:nvPr>
        </p:nvSpPr>
        <p:spPr>
          <a:prstGeom prst="rect">
            <a:avLst/>
          </a:prstGeom>
        </p:spPr>
        <p:txBody>
          <a:bodyPr>
            <a:normAutofit fontScale="90000"/>
          </a:bodyPr>
          <a:lstStyle/>
          <a:p>
            <a:r>
              <a:rPr lang="en-US" altLang="zh-CN"/>
              <a:t>1.8.1  </a:t>
            </a:r>
            <a:r>
              <a:t>绝对路径</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sz="1600"/>
              <a:t>相对路径</a:t>
            </a:r>
            <a:r>
              <a:rPr lang="zh-CN" altLang="en-US" sz="1600"/>
              <a:t>比绝对路径</a:t>
            </a:r>
            <a:r>
              <a:rPr lang="zh-CN" sz="1600"/>
              <a:t>更加简洁，</a:t>
            </a:r>
            <a:r>
              <a:rPr lang="zh-CN" altLang="en-US" sz="1600"/>
              <a:t>方便</a:t>
            </a:r>
            <a:r>
              <a:rPr lang="zh-CN" sz="1600"/>
              <a:t>后期</a:t>
            </a:r>
            <a:r>
              <a:rPr lang="zh-CN" altLang="en-US" sz="1600"/>
              <a:t>网站的</a:t>
            </a:r>
            <a:r>
              <a:rPr lang="zh-CN" sz="1600"/>
              <a:t>维护</a:t>
            </a:r>
          </a:p>
          <a:p>
            <a:r>
              <a:rPr lang="zh-CN" sz="1600"/>
              <a:t>当浏览器访问</a:t>
            </a:r>
            <a:r>
              <a:rPr sz="1600"/>
              <a:t>Web</a:t>
            </a:r>
            <a:r>
              <a:rPr lang="zh-CN" sz="1600"/>
              <a:t>资源时，浏览器需要完整的</a:t>
            </a:r>
            <a:r>
              <a:rPr sz="1600"/>
              <a:t>URL</a:t>
            </a:r>
            <a:r>
              <a:rPr lang="zh-CN" sz="1600"/>
              <a:t>才能获取到资源内容；当页面中提供的地址是相对路径时，浏览器会将相对</a:t>
            </a:r>
            <a:r>
              <a:rPr sz="1600"/>
              <a:t>URL</a:t>
            </a:r>
            <a:r>
              <a:rPr lang="zh-CN" sz="1600"/>
              <a:t>转成完整的绝对</a:t>
            </a:r>
            <a:r>
              <a:rPr sz="1600"/>
              <a:t>URL</a:t>
            </a:r>
            <a:r>
              <a:rPr lang="zh-CN" sz="1600"/>
              <a:t>后再获取资源。</a:t>
            </a:r>
            <a:endParaRPr sz="1600"/>
          </a:p>
          <a:p>
            <a:r>
              <a:rPr lang="zh-CN" altLang="en-US"/>
              <a:t>相对路径的访问方式有以下几种形式</a:t>
            </a:r>
            <a:r>
              <a:rPr lang="zh-CN" altLang="en-US" sz="1600"/>
              <a:t>：</a:t>
            </a:r>
            <a:endParaRPr sz="1600"/>
          </a:p>
          <a:p>
            <a:pPr lvl="1"/>
            <a:r>
              <a:rPr lang="zh-CN" sz="1400"/>
              <a:t>同一目录</a:t>
            </a:r>
            <a:endParaRPr sz="1400"/>
          </a:p>
          <a:p>
            <a:pPr lvl="1"/>
            <a:r>
              <a:rPr lang="zh-CN" sz="1400"/>
              <a:t>子目录</a:t>
            </a:r>
            <a:endParaRPr sz="1400"/>
          </a:p>
          <a:p>
            <a:pPr lvl="1"/>
            <a:r>
              <a:rPr lang="zh-CN" sz="1400"/>
              <a:t>父目录</a:t>
            </a:r>
            <a:endParaRPr sz="1400"/>
          </a:p>
          <a:p>
            <a:pPr lvl="1"/>
            <a:r>
              <a:rPr lang="zh-CN" sz="1400"/>
              <a:t>根目录</a:t>
            </a:r>
          </a:p>
          <a:p>
            <a:endParaRPr lang="zh-CN" sz="1600"/>
          </a:p>
          <a:p>
            <a:endParaRPr lang="zh-CN"/>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2130"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灯片编号占位符 8"/>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42</a:t>
            </a:fld>
            <a:endParaRPr lang="en-US" altLang="zh-CN"/>
          </a:p>
        </p:txBody>
      </p:sp>
      <p:sp>
        <p:nvSpPr>
          <p:cNvPr id="12" name="标题 5"/>
          <p:cNvSpPr>
            <a:spLocks noGrp="1"/>
          </p:cNvSpPr>
          <p:nvPr>
            <p:ph type="title"/>
          </p:nvPr>
        </p:nvSpPr>
        <p:spPr>
          <a:prstGeom prst="rect">
            <a:avLst/>
          </a:prstGeom>
        </p:spPr>
        <p:txBody>
          <a:bodyPr>
            <a:normAutofit fontScale="90000"/>
          </a:bodyPr>
          <a:lstStyle/>
          <a:p>
            <a:r>
              <a:rPr lang="en-US" altLang="zh-CN"/>
              <a:t>1.8.2  </a:t>
            </a:r>
            <a:r>
              <a:t>相对路径</a:t>
            </a:r>
            <a:endParaRPr lang="zh-CN" altLang="en-US"/>
          </a:p>
        </p:txBody>
      </p:sp>
      <p:sp>
        <p:nvSpPr>
          <p:cNvPr id="207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Picture 2"/>
          <p:cNvPicPr>
            <a:picLocks noChangeAspect="1" noChangeArrowheads="1"/>
          </p:cNvPicPr>
          <p:nvPr/>
        </p:nvPicPr>
        <p:blipFill>
          <a:blip r:embed="rId3"/>
          <a:srcRect/>
          <a:stretch>
            <a:fillRect/>
          </a:stretch>
        </p:blipFill>
        <p:spPr bwMode="auto">
          <a:xfrm>
            <a:off x="4572000" y="2143122"/>
            <a:ext cx="2004376" cy="2786082"/>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43</a:t>
            </a:fld>
            <a:endParaRPr lang="en-US" altLang="zh-CN"/>
          </a:p>
        </p:txBody>
      </p:sp>
      <p:sp>
        <p:nvSpPr>
          <p:cNvPr id="8" name="内容占位符 7"/>
          <p:cNvSpPr>
            <a:spLocks noGrp="1"/>
          </p:cNvSpPr>
          <p:nvPr>
            <p:ph type="body" sz="quarter" idx="11"/>
          </p:nvPr>
        </p:nvSpPr>
        <p:spPr>
          <a:xfrm>
            <a:off x="1428728" y="1071552"/>
            <a:ext cx="7072362" cy="1071570"/>
          </a:xfrm>
        </p:spPr>
        <p:txBody>
          <a:bodyPr/>
          <a:lstStyle/>
          <a:p>
            <a:r>
              <a:rPr lang="en-US" err="1"/>
              <a:t>相对路径仅适用于链接相同网站中的内容，不能用于链接其他域名下的资源</a:t>
            </a:r>
            <a:r>
              <a:rPr lang="en-US"/>
              <a:t>。</a:t>
            </a:r>
          </a:p>
          <a:p>
            <a:r>
              <a:rPr lang="en-US" err="1"/>
              <a:t>根目录方式在本地访问时无法实现，只有站点内容上传到Web服务器上才能展示效果</a:t>
            </a:r>
            <a:r>
              <a:rPr lang="en-US"/>
              <a:t>。</a:t>
            </a:r>
          </a:p>
          <a:p>
            <a:endParaRPr lang="en-US" altLang="zh-CN"/>
          </a:p>
          <a:p>
            <a:r>
              <a:rPr lang="en-US" altLang="zh-CN"/>
              <a:t>./</a:t>
            </a:r>
            <a:r>
              <a:rPr lang="en-US" altLang="zh-CN" err="1"/>
              <a:t>appweb</a:t>
            </a:r>
            <a:r>
              <a:rPr lang="en-US" altLang="zh-CN"/>
              <a:t>/index.html</a:t>
            </a:r>
            <a:endParaRPr/>
          </a:p>
        </p:txBody>
      </p:sp>
      <p:sp>
        <p:nvSpPr>
          <p:cNvPr id="12" name="标题 5"/>
          <p:cNvSpPr>
            <a:spLocks noGrp="1"/>
          </p:cNvSpPr>
          <p:nvPr>
            <p:ph type="title"/>
          </p:nvPr>
        </p:nvSpPr>
        <p:spPr>
          <a:prstGeom prst="rect">
            <a:avLst/>
          </a:prstGeom>
        </p:spPr>
        <p:txBody>
          <a:bodyPr>
            <a:normAutofit fontScale="90000"/>
          </a:bodyPr>
          <a:lstStyle/>
          <a:p>
            <a:r>
              <a:rPr lang="en-US" altLang="zh-CN"/>
              <a:t>1.8.2  </a:t>
            </a:r>
            <a:r>
              <a:t>相对路径</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32130" name="Rectangle 2"/>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078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sz="1600"/>
              <a:t>在页面中，使用</a:t>
            </a:r>
            <a:r>
              <a:rPr sz="1600"/>
              <a:t>&lt;img /&gt;</a:t>
            </a:r>
            <a:r>
              <a:rPr lang="zh-CN" sz="1600"/>
              <a:t>标签向</a:t>
            </a:r>
            <a:r>
              <a:rPr sz="1600"/>
              <a:t>HTML</a:t>
            </a:r>
            <a:r>
              <a:rPr lang="zh-CN" sz="1600"/>
              <a:t>文档中添加一幅图像</a:t>
            </a:r>
            <a:endParaRPr sz="1600"/>
          </a:p>
          <a:p>
            <a:endParaRPr sz="1600"/>
          </a:p>
          <a:p>
            <a:endParaRPr lang="zh-CN" sz="1600"/>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44</a:t>
            </a:fld>
            <a:endParaRPr lang="en-US" altLang="zh-CN"/>
          </a:p>
        </p:txBody>
      </p:sp>
      <p:sp>
        <p:nvSpPr>
          <p:cNvPr id="7" name="文本占位符 6"/>
          <p:cNvSpPr>
            <a:spLocks noGrp="1"/>
          </p:cNvSpPr>
          <p:nvPr>
            <p:ph type="body" sz="quarter" idx="11"/>
          </p:nvPr>
        </p:nvSpPr>
        <p:spPr>
          <a:xfrm>
            <a:off x="1000100" y="1428742"/>
            <a:ext cx="7072362" cy="307777"/>
          </a:xfrm>
        </p:spPr>
        <p:txBody>
          <a:bodyPr/>
          <a:lstStyle/>
          <a:p>
            <a:r>
              <a:rPr lang="en-US" sz="1400"/>
              <a:t>&lt;</a:t>
            </a:r>
            <a:r>
              <a:rPr lang="en-US" sz="1400" err="1"/>
              <a:t>img</a:t>
            </a:r>
            <a:r>
              <a:rPr lang="en-US" sz="1400"/>
              <a:t> </a:t>
            </a:r>
            <a:r>
              <a:rPr lang="en-US" sz="1400" err="1"/>
              <a:t>src</a:t>
            </a:r>
            <a:r>
              <a:rPr lang="en-US" sz="1400"/>
              <a:t>="</a:t>
            </a:r>
            <a:r>
              <a:rPr lang="en-US" sz="1400" err="1"/>
              <a:t>url</a:t>
            </a:r>
            <a:r>
              <a:rPr lang="en-US" sz="1400"/>
              <a:t>" alt=" " .../&gt;</a:t>
            </a:r>
            <a:endParaRPr sz="1400"/>
          </a:p>
        </p:txBody>
      </p:sp>
      <p:sp>
        <p:nvSpPr>
          <p:cNvPr id="6" name="标题 5"/>
          <p:cNvSpPr>
            <a:spLocks noGrp="1"/>
          </p:cNvSpPr>
          <p:nvPr>
            <p:ph type="title"/>
          </p:nvPr>
        </p:nvSpPr>
        <p:spPr>
          <a:prstGeom prst="rect">
            <a:avLst/>
          </a:prstGeom>
        </p:spPr>
        <p:txBody>
          <a:bodyPr>
            <a:normAutofit fontScale="90000"/>
          </a:bodyPr>
          <a:lstStyle/>
          <a:p>
            <a:r>
              <a:rPr lang="en-US" altLang="zh-CN"/>
              <a:t>1.9  </a:t>
            </a:r>
            <a:r>
              <a:t>图像标签</a:t>
            </a:r>
            <a:endParaRPr lang="zh-CN" altLang="en-US"/>
          </a:p>
        </p:txBody>
      </p:sp>
      <p:graphicFrame>
        <p:nvGraphicFramePr>
          <p:cNvPr id="8" name="Group 96"/>
          <p:cNvGraphicFramePr>
            <a:graphicFrameLocks noGrp="1"/>
          </p:cNvGraphicFramePr>
          <p:nvPr/>
        </p:nvGraphicFramePr>
        <p:xfrm>
          <a:off x="752503" y="1857370"/>
          <a:ext cx="7462835" cy="2955203"/>
        </p:xfrm>
        <a:graphic>
          <a:graphicData uri="http://schemas.openxmlformats.org/drawingml/2006/table">
            <a:tbl>
              <a:tblPr/>
              <a:tblGrid>
                <a:gridCol w="1676357">
                  <a:extLst>
                    <a:ext uri="{9D8B030D-6E8A-4147-A177-3AD203B41FA5}">
                      <a16:colId xmlns:a16="http://schemas.microsoft.com/office/drawing/2014/main" val="20000"/>
                    </a:ext>
                  </a:extLst>
                </a:gridCol>
                <a:gridCol w="5786478">
                  <a:extLst>
                    <a:ext uri="{9D8B030D-6E8A-4147-A177-3AD203B41FA5}">
                      <a16:colId xmlns:a16="http://schemas.microsoft.com/office/drawing/2014/main" val="20001"/>
                    </a:ext>
                  </a:extLst>
                </a:gridCol>
              </a:tblGrid>
              <a:tr h="365763">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属性名</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78634">
                <a:tc>
                  <a:txBody>
                    <a:bodyPr/>
                    <a:lstStyle/>
                    <a:p>
                      <a:pPr algn="just">
                        <a:spcAft>
                          <a:spcPts val="0"/>
                        </a:spcAft>
                      </a:pPr>
                      <a:r>
                        <a:rPr lang="en-US" altLang="en-US" sz="1400" b="0" kern="1200" dirty="0">
                          <a:solidFill>
                            <a:schemeClr val="tx1"/>
                          </a:solidFill>
                          <a:latin typeface="微软雅黑" pitchFamily="34" charset="-122"/>
                          <a:ea typeface="微软雅黑" pitchFamily="34" charset="-122"/>
                          <a:cs typeface="+mn-cs"/>
                        </a:rPr>
                        <a:t>src</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Times New Roman"/>
                          <a:ea typeface="宋体"/>
                          <a:cs typeface="Times New Roman"/>
                        </a:rPr>
                        <a:t>图像的地址，可以是绝对</a:t>
                      </a:r>
                      <a:r>
                        <a:rPr lang="en-US" sz="1400" kern="100" dirty="0">
                          <a:latin typeface="Times New Roman"/>
                          <a:ea typeface="宋体"/>
                          <a:cs typeface="Times New Roman"/>
                        </a:rPr>
                        <a:t>URL</a:t>
                      </a:r>
                      <a:r>
                        <a:rPr lang="zh-CN" sz="1400" kern="100" dirty="0">
                          <a:latin typeface="Times New Roman"/>
                          <a:ea typeface="宋体"/>
                          <a:cs typeface="Times New Roman"/>
                        </a:rPr>
                        <a:t>，也可以是相对</a:t>
                      </a:r>
                      <a:r>
                        <a:rPr lang="en-US" sz="1400" kern="100" dirty="0">
                          <a:latin typeface="Times New Roman"/>
                          <a:ea typeface="宋体"/>
                          <a:cs typeface="Times New Roman"/>
                        </a:rPr>
                        <a:t>URL</a:t>
                      </a:r>
                      <a:endParaRPr lang="zh-CN" sz="1400" kern="100" dirty="0">
                        <a:latin typeface="Calibri"/>
                        <a:ea typeface="宋体"/>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518386">
                <a:tc>
                  <a:txBody>
                    <a:bodyPr/>
                    <a:lstStyle/>
                    <a:p>
                      <a:pPr algn="just">
                        <a:spcAft>
                          <a:spcPts val="0"/>
                        </a:spcAft>
                      </a:pPr>
                      <a:r>
                        <a:rPr lang="en-US" altLang="en-US" sz="1400" b="0" kern="1200" dirty="0">
                          <a:solidFill>
                            <a:schemeClr val="tx1"/>
                          </a:solidFill>
                          <a:latin typeface="微软雅黑" pitchFamily="34" charset="-122"/>
                          <a:ea typeface="微软雅黑" pitchFamily="34" charset="-122"/>
                          <a:cs typeface="+mn-cs"/>
                        </a:rPr>
                        <a:t>alt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Times New Roman"/>
                          <a:ea typeface="宋体"/>
                          <a:cs typeface="Times New Roman"/>
                        </a:rPr>
                        <a:t>图像的文本描述。浏览器无法显示图像时，该文本作为图像的替代；</a:t>
                      </a:r>
                      <a:endParaRPr lang="zh-CN" sz="1400" kern="100" dirty="0">
                        <a:latin typeface="Calibri"/>
                        <a:ea typeface="宋体"/>
                        <a:cs typeface="Times New Roman"/>
                      </a:endParaRPr>
                    </a:p>
                    <a:p>
                      <a:pPr algn="just">
                        <a:spcAft>
                          <a:spcPts val="0"/>
                        </a:spcAft>
                      </a:pPr>
                      <a:r>
                        <a:rPr lang="zh-CN" sz="1400" kern="100" dirty="0">
                          <a:latin typeface="Times New Roman"/>
                          <a:ea typeface="宋体"/>
                          <a:cs typeface="Times New Roman"/>
                        </a:rPr>
                        <a:t>描述文本能够更好的帮助搜索引擎对页面进行索引</a:t>
                      </a:r>
                      <a:endParaRPr lang="zh-CN" sz="1400" kern="100" dirty="0">
                        <a:latin typeface="Calibri"/>
                        <a:ea typeface="宋体"/>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479444">
                <a:tc>
                  <a:txBody>
                    <a:bodyPr/>
                    <a:lstStyle/>
                    <a:p>
                      <a:pPr algn="just">
                        <a:spcAft>
                          <a:spcPts val="0"/>
                        </a:spcAft>
                      </a:pPr>
                      <a:r>
                        <a:rPr lang="en-US" altLang="en-US" sz="1400" b="0" kern="1200" dirty="0">
                          <a:solidFill>
                            <a:schemeClr val="tx1"/>
                          </a:solidFill>
                          <a:latin typeface="微软雅黑" pitchFamily="34" charset="-122"/>
                          <a:ea typeface="微软雅黑" pitchFamily="34" charset="-122"/>
                          <a:cs typeface="+mn-cs"/>
                        </a:rPr>
                        <a:t>height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Times New Roman"/>
                          <a:ea typeface="宋体"/>
                          <a:cs typeface="Times New Roman"/>
                        </a:rPr>
                        <a:t>指定图像的高度，可以是固定值，也是百分比（占外层容器的百分比）</a:t>
                      </a:r>
                      <a:endParaRPr lang="zh-CN" sz="1400" kern="100" dirty="0">
                        <a:latin typeface="Calibri"/>
                        <a:ea typeface="宋体"/>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479444">
                <a:tc>
                  <a:txBody>
                    <a:bodyPr/>
                    <a:lstStyle/>
                    <a:p>
                      <a:pPr algn="just">
                        <a:spcAft>
                          <a:spcPts val="0"/>
                        </a:spcAft>
                      </a:pPr>
                      <a:r>
                        <a:rPr lang="en-US" altLang="en-US" sz="1400" b="0" kern="1200" dirty="0">
                          <a:solidFill>
                            <a:schemeClr val="tx1"/>
                          </a:solidFill>
                          <a:latin typeface="微软雅黑" pitchFamily="34" charset="-122"/>
                          <a:ea typeface="微软雅黑" pitchFamily="34" charset="-122"/>
                          <a:cs typeface="+mn-cs"/>
                        </a:rPr>
                        <a:t>width</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Times New Roman"/>
                          <a:ea typeface="宋体"/>
                          <a:cs typeface="Times New Roman"/>
                        </a:rPr>
                        <a:t>指定图像的宽度，可以是固定值，也是百分比（占外层容器的百分比）</a:t>
                      </a:r>
                      <a:endParaRPr lang="zh-CN" sz="1400" kern="100" dirty="0">
                        <a:latin typeface="Calibri"/>
                        <a:ea typeface="宋体"/>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404464">
                <a:tc>
                  <a:txBody>
                    <a:bodyPr/>
                    <a:lstStyle/>
                    <a:p>
                      <a:pPr algn="just">
                        <a:spcAft>
                          <a:spcPts val="0"/>
                        </a:spcAft>
                      </a:pPr>
                      <a:r>
                        <a:rPr lang="en-US" altLang="en-US" sz="1400" b="0" kern="1200" dirty="0">
                          <a:solidFill>
                            <a:schemeClr val="tx1"/>
                          </a:solidFill>
                          <a:latin typeface="微软雅黑" pitchFamily="34" charset="-122"/>
                          <a:ea typeface="微软雅黑" pitchFamily="34" charset="-122"/>
                          <a:cs typeface="+mn-cs"/>
                        </a:rPr>
                        <a:t>align</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400" kern="100" dirty="0">
                          <a:latin typeface="Times New Roman"/>
                          <a:ea typeface="宋体"/>
                          <a:cs typeface="Times New Roman"/>
                        </a:rPr>
                        <a:t>图像的对齐方式：</a:t>
                      </a:r>
                      <a:r>
                        <a:rPr lang="en-US" sz="1400" kern="100" dirty="0">
                          <a:latin typeface="Times New Roman"/>
                          <a:ea typeface="宋体"/>
                          <a:cs typeface="Times New Roman"/>
                        </a:rPr>
                        <a:t>top</a:t>
                      </a:r>
                      <a:r>
                        <a:rPr lang="zh-CN" sz="1400" kern="100" dirty="0">
                          <a:latin typeface="Times New Roman"/>
                          <a:ea typeface="宋体"/>
                          <a:cs typeface="Times New Roman"/>
                        </a:rPr>
                        <a:t>、</a:t>
                      </a:r>
                      <a:r>
                        <a:rPr lang="en-US" sz="1400" kern="100" dirty="0">
                          <a:latin typeface="Times New Roman"/>
                          <a:ea typeface="宋体"/>
                          <a:cs typeface="Times New Roman"/>
                        </a:rPr>
                        <a:t>bottom</a:t>
                      </a:r>
                      <a:r>
                        <a:rPr lang="zh-CN" sz="1400" kern="100" dirty="0">
                          <a:latin typeface="Times New Roman"/>
                          <a:ea typeface="宋体"/>
                          <a:cs typeface="Times New Roman"/>
                        </a:rPr>
                        <a:t>、</a:t>
                      </a:r>
                      <a:r>
                        <a:rPr lang="en-US" sz="1400" kern="100" dirty="0">
                          <a:latin typeface="Times New Roman"/>
                          <a:ea typeface="宋体"/>
                          <a:cs typeface="Times New Roman"/>
                        </a:rPr>
                        <a:t>middle</a:t>
                      </a:r>
                      <a:r>
                        <a:rPr lang="zh-CN" sz="1400" kern="100" dirty="0">
                          <a:latin typeface="Times New Roman"/>
                          <a:ea typeface="宋体"/>
                          <a:cs typeface="Times New Roman"/>
                        </a:rPr>
                        <a:t>、</a:t>
                      </a:r>
                      <a:r>
                        <a:rPr lang="en-US" sz="1400" kern="100" dirty="0">
                          <a:latin typeface="Times New Roman"/>
                          <a:ea typeface="宋体"/>
                          <a:cs typeface="Times New Roman"/>
                        </a:rPr>
                        <a:t>left</a:t>
                      </a:r>
                      <a:r>
                        <a:rPr lang="zh-CN" sz="1400" kern="100" dirty="0">
                          <a:latin typeface="Times New Roman"/>
                          <a:ea typeface="宋体"/>
                          <a:cs typeface="Times New Roman"/>
                        </a:rPr>
                        <a:t>、</a:t>
                      </a:r>
                      <a:r>
                        <a:rPr lang="en-US" sz="1400" kern="100" dirty="0">
                          <a:latin typeface="Times New Roman"/>
                          <a:ea typeface="宋体"/>
                          <a:cs typeface="Times New Roman"/>
                        </a:rPr>
                        <a:t>right</a:t>
                      </a:r>
                      <a:endParaRPr lang="zh-CN" sz="1400" kern="100" dirty="0">
                        <a:latin typeface="Calibri"/>
                        <a:ea typeface="宋体"/>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29067">
                <a:tc>
                  <a:txBody>
                    <a:bodyPr/>
                    <a:lstStyle/>
                    <a:p>
                      <a:pPr algn="just">
                        <a:spcAft>
                          <a:spcPts val="0"/>
                        </a:spcAft>
                      </a:pPr>
                      <a:r>
                        <a:rPr lang="en-US" altLang="en-US" sz="1400" b="0" kern="1200" dirty="0">
                          <a:solidFill>
                            <a:schemeClr val="tx1"/>
                          </a:solidFill>
                          <a:latin typeface="微软雅黑" pitchFamily="34" charset="-122"/>
                          <a:ea typeface="微软雅黑" pitchFamily="34" charset="-122"/>
                          <a:cs typeface="+mn-cs"/>
                        </a:rPr>
                        <a:t>border</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400" kern="100" dirty="0">
                          <a:latin typeface="Times New Roman"/>
                          <a:ea typeface="宋体"/>
                          <a:cs typeface="Times New Roman"/>
                        </a:rPr>
                        <a:t>指定图像边框的宽度</a:t>
                      </a:r>
                      <a:endParaRPr lang="zh-CN" sz="1400" kern="100" dirty="0">
                        <a:latin typeface="Calibri"/>
                        <a:ea typeface="宋体"/>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7286644" y="4714890"/>
            <a:ext cx="1439863" cy="214314"/>
          </a:xfrm>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45</a:t>
            </a:fld>
            <a:endParaRPr lang="en-US" altLang="zh-CN"/>
          </a:p>
        </p:txBody>
      </p:sp>
      <p:sp>
        <p:nvSpPr>
          <p:cNvPr id="4" name="文本占位符 3"/>
          <p:cNvSpPr>
            <a:spLocks noGrp="1"/>
          </p:cNvSpPr>
          <p:nvPr>
            <p:ph type="body" sz="quarter" idx="11"/>
          </p:nvPr>
        </p:nvSpPr>
        <p:spPr>
          <a:xfrm>
            <a:off x="642910" y="1142990"/>
            <a:ext cx="6357956" cy="3323987"/>
          </a:xfrm>
        </p:spPr>
        <p:txBody>
          <a:bodyPr/>
          <a:lstStyle/>
          <a:p>
            <a:pPr>
              <a:lnSpc>
                <a:spcPct val="100000"/>
              </a:lnSpc>
            </a:pPr>
            <a:r>
              <a:rPr lang="en-US" sz="1400"/>
              <a:t>&lt;html&gt;</a:t>
            </a:r>
            <a:endParaRPr sz="1400"/>
          </a:p>
          <a:p>
            <a:pPr>
              <a:lnSpc>
                <a:spcPct val="100000"/>
              </a:lnSpc>
            </a:pPr>
            <a:r>
              <a:rPr lang="en-US" sz="1400"/>
              <a:t>&lt;head&gt;</a:t>
            </a:r>
            <a:endParaRPr sz="1400"/>
          </a:p>
          <a:p>
            <a:pPr>
              <a:lnSpc>
                <a:spcPct val="100000"/>
              </a:lnSpc>
            </a:pPr>
            <a:r>
              <a:rPr lang="en-US" sz="1400"/>
              <a:t>    &lt;meta http-equiv="Content-Type" content="text/html; </a:t>
            </a:r>
            <a:r>
              <a:rPr lang="en-US" sz="1400" err="1"/>
              <a:t>charset</a:t>
            </a:r>
            <a:r>
              <a:rPr lang="en-US" sz="1400"/>
              <a:t>=utf-8" /&gt;</a:t>
            </a:r>
            <a:endParaRPr sz="1400"/>
          </a:p>
          <a:p>
            <a:pPr>
              <a:lnSpc>
                <a:spcPct val="100000"/>
              </a:lnSpc>
            </a:pPr>
            <a:r>
              <a:rPr lang="en-US" sz="1400"/>
              <a:t>    &lt;title&gt;</a:t>
            </a:r>
            <a:r>
              <a:rPr sz="1400"/>
              <a:t>图像标签的使用</a:t>
            </a:r>
            <a:r>
              <a:rPr lang="en-US" sz="1400"/>
              <a:t>&lt;/title&gt;</a:t>
            </a:r>
            <a:endParaRPr sz="1400"/>
          </a:p>
          <a:p>
            <a:pPr>
              <a:lnSpc>
                <a:spcPct val="100000"/>
              </a:lnSpc>
            </a:pPr>
            <a:r>
              <a:rPr lang="en-US" sz="1400"/>
              <a:t>&lt;/head&gt;</a:t>
            </a:r>
            <a:endParaRPr sz="1400"/>
          </a:p>
          <a:p>
            <a:pPr>
              <a:lnSpc>
                <a:spcPct val="100000"/>
              </a:lnSpc>
            </a:pPr>
            <a:r>
              <a:rPr lang="en-US" sz="1400"/>
              <a:t>&lt;body&gt;</a:t>
            </a:r>
            <a:endParaRPr sz="1400"/>
          </a:p>
          <a:p>
            <a:pPr>
              <a:lnSpc>
                <a:spcPct val="100000"/>
              </a:lnSpc>
            </a:pPr>
            <a:r>
              <a:rPr lang="en-US" sz="1400"/>
              <a:t>    &lt;</a:t>
            </a:r>
            <a:r>
              <a:rPr lang="en-US" sz="1400" err="1"/>
              <a:t>img</a:t>
            </a:r>
            <a:r>
              <a:rPr lang="en-US" sz="1400"/>
              <a:t> </a:t>
            </a:r>
            <a:r>
              <a:rPr lang="en-US" sz="1400" err="1"/>
              <a:t>src</a:t>
            </a:r>
            <a:r>
              <a:rPr lang="en-US" sz="1400"/>
              <a:t>="logo.jpg" alt="</a:t>
            </a:r>
            <a:r>
              <a:rPr sz="1400"/>
              <a:t>青软实训</a:t>
            </a:r>
            <a:r>
              <a:rPr lang="en-US" sz="1400"/>
              <a:t>logo" /&gt;</a:t>
            </a:r>
            <a:endParaRPr sz="1400"/>
          </a:p>
          <a:p>
            <a:pPr>
              <a:lnSpc>
                <a:spcPct val="100000"/>
              </a:lnSpc>
            </a:pPr>
            <a:r>
              <a:rPr lang="en-US" sz="1400"/>
              <a:t>    &lt;</a:t>
            </a:r>
            <a:r>
              <a:rPr lang="en-US" sz="1400" err="1"/>
              <a:t>img</a:t>
            </a:r>
            <a:r>
              <a:rPr lang="en-US" sz="1400"/>
              <a:t> </a:t>
            </a:r>
            <a:r>
              <a:rPr lang="en-US" sz="1400" err="1"/>
              <a:t>src</a:t>
            </a:r>
            <a:r>
              <a:rPr lang="en-US" sz="1400"/>
              <a:t>="images/logo.jpg" /&gt;</a:t>
            </a:r>
            <a:endParaRPr sz="1400"/>
          </a:p>
          <a:p>
            <a:pPr>
              <a:lnSpc>
                <a:spcPct val="100000"/>
              </a:lnSpc>
            </a:pPr>
            <a:r>
              <a:rPr lang="en-US" sz="1400"/>
              <a:t>    &lt;</a:t>
            </a:r>
            <a:r>
              <a:rPr lang="en-US" sz="1400" err="1"/>
              <a:t>img</a:t>
            </a:r>
            <a:r>
              <a:rPr lang="en-US" sz="1400"/>
              <a:t> </a:t>
            </a:r>
            <a:r>
              <a:rPr lang="en-US" sz="1400" err="1"/>
              <a:t>src</a:t>
            </a:r>
            <a:r>
              <a:rPr lang="en-US" sz="1400"/>
              <a:t>="images/logo.jpg" alt="</a:t>
            </a:r>
            <a:r>
              <a:rPr sz="1400"/>
              <a:t>青软实训</a:t>
            </a:r>
            <a:r>
              <a:rPr lang="en-US" sz="1400"/>
              <a:t>logo" width="138" height="72" /&gt;</a:t>
            </a:r>
            <a:endParaRPr sz="1400"/>
          </a:p>
          <a:p>
            <a:pPr>
              <a:lnSpc>
                <a:spcPct val="100000"/>
              </a:lnSpc>
            </a:pPr>
            <a:r>
              <a:rPr lang="en-US" sz="1400"/>
              <a:t>    &lt;</a:t>
            </a:r>
            <a:r>
              <a:rPr lang="en-US" sz="1400" err="1"/>
              <a:t>img</a:t>
            </a:r>
            <a:r>
              <a:rPr lang="en-US" sz="1400"/>
              <a:t> </a:t>
            </a:r>
            <a:r>
              <a:rPr lang="en-US" sz="1400" err="1"/>
              <a:t>src</a:t>
            </a:r>
            <a:r>
              <a:rPr lang="en-US" sz="1400"/>
              <a:t>="images/logo.jpg" border="2" width="60%" /&gt;</a:t>
            </a:r>
            <a:endParaRPr sz="1400"/>
          </a:p>
          <a:p>
            <a:pPr>
              <a:lnSpc>
                <a:spcPct val="100000"/>
              </a:lnSpc>
            </a:pPr>
            <a:r>
              <a:rPr lang="en-US" sz="1400"/>
              <a:t>&lt;/body&gt;</a:t>
            </a:r>
            <a:endParaRPr sz="1400"/>
          </a:p>
          <a:p>
            <a:pPr>
              <a:lnSpc>
                <a:spcPct val="100000"/>
              </a:lnSpc>
            </a:pPr>
            <a:r>
              <a:rPr lang="en-US" sz="1400"/>
              <a:t>&lt;/html&gt;</a:t>
            </a:r>
            <a:endParaRPr sz="1400"/>
          </a:p>
          <a:p>
            <a:pPr>
              <a:lnSpc>
                <a:spcPct val="100000"/>
              </a:lnSpc>
            </a:pPr>
            <a:endParaRPr lang="zh-CN" altLang="en-US" sz="1400"/>
          </a:p>
        </p:txBody>
      </p:sp>
      <p:sp>
        <p:nvSpPr>
          <p:cNvPr id="5" name="标题 4"/>
          <p:cNvSpPr>
            <a:spLocks noGrp="1"/>
          </p:cNvSpPr>
          <p:nvPr>
            <p:ph type="title"/>
          </p:nvPr>
        </p:nvSpPr>
        <p:spPr/>
        <p:txBody>
          <a:bodyPr>
            <a:normAutofit fontScale="90000"/>
          </a:bodyPr>
          <a:lstStyle/>
          <a:p>
            <a:r>
              <a:rPr lang="en-US" altLang="zh-CN"/>
              <a:t>1.9  </a:t>
            </a:r>
            <a:r>
              <a:t>图像标签</a:t>
            </a:r>
            <a:endParaRPr lang="zh-CN" altLang="en-US"/>
          </a:p>
        </p:txBody>
      </p:sp>
      <p:pic>
        <p:nvPicPr>
          <p:cNvPr id="6" name="图片 5" descr="C:\Users\ADMINI~1\AppData\Local\Temp\SNAGHTMLa97092b.PNG"/>
          <p:cNvPicPr/>
          <p:nvPr/>
        </p:nvPicPr>
        <p:blipFill>
          <a:blip r:embed="rId2"/>
          <a:srcRect/>
          <a:stretch>
            <a:fillRect/>
          </a:stretch>
        </p:blipFill>
        <p:spPr bwMode="auto">
          <a:xfrm>
            <a:off x="6775482" y="2112972"/>
            <a:ext cx="2368550" cy="1816100"/>
          </a:xfrm>
          <a:prstGeom prst="rect">
            <a:avLst/>
          </a:prstGeom>
          <a:noFill/>
          <a:ln w="9525">
            <a:noFill/>
            <a:miter lim="800000"/>
            <a:headEnd/>
            <a:tailEnd/>
          </a:ln>
        </p:spPr>
      </p:pic>
      <p:sp>
        <p:nvSpPr>
          <p:cNvPr id="7" name="圆角矩形标注 6"/>
          <p:cNvSpPr>
            <a:spLocks noChangeArrowheads="1"/>
          </p:cNvSpPr>
          <p:nvPr/>
        </p:nvSpPr>
        <p:spPr bwMode="auto">
          <a:xfrm>
            <a:off x="4286248" y="4000510"/>
            <a:ext cx="3143272" cy="642942"/>
          </a:xfrm>
          <a:prstGeom prst="wedgeRoundRectCallout">
            <a:avLst>
              <a:gd name="adj1" fmla="val -19"/>
              <a:gd name="adj2" fmla="val -9553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600" i="0">
                <a:solidFill>
                  <a:srgbClr val="000000"/>
                </a:solidFill>
                <a:latin typeface="Adobe 宋体 Std L" pitchFamily="18" charset="-122"/>
                <a:ea typeface="Adobe 宋体 Std L" pitchFamily="18" charset="-122"/>
              </a:rPr>
              <a:t>宽度是百分比，会随外层容器的改变而改变</a:t>
            </a:r>
          </a:p>
        </p:txBody>
      </p:sp>
      <p:sp>
        <p:nvSpPr>
          <p:cNvPr id="8" name="圆角矩形标注 7"/>
          <p:cNvSpPr>
            <a:spLocks noChangeArrowheads="1"/>
          </p:cNvSpPr>
          <p:nvPr/>
        </p:nvSpPr>
        <p:spPr bwMode="auto">
          <a:xfrm>
            <a:off x="4214810" y="1785932"/>
            <a:ext cx="3786214" cy="642942"/>
          </a:xfrm>
          <a:prstGeom prst="wedgeRoundRectCallout">
            <a:avLst>
              <a:gd name="adj1" fmla="val -56611"/>
              <a:gd name="adj2" fmla="val 10149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600" i="0">
                <a:solidFill>
                  <a:srgbClr val="000000"/>
                </a:solidFill>
                <a:latin typeface="Adobe 宋体 Std L" pitchFamily="18" charset="-122"/>
                <a:ea typeface="Adobe 宋体 Std L" pitchFamily="18" charset="-122"/>
              </a:rPr>
              <a:t>没有找到图像资源，显示的是</a:t>
            </a:r>
            <a:r>
              <a:rPr lang="en-US" altLang="zh-CN" sz="1600" i="0">
                <a:solidFill>
                  <a:srgbClr val="000000"/>
                </a:solidFill>
                <a:latin typeface="Adobe 宋体 Std L" pitchFamily="18" charset="-122"/>
                <a:ea typeface="Adobe 宋体 Std L" pitchFamily="18" charset="-122"/>
              </a:rPr>
              <a:t>alt</a:t>
            </a:r>
            <a:r>
              <a:rPr lang="zh-CN" altLang="en-US" sz="1600" i="0">
                <a:solidFill>
                  <a:srgbClr val="000000"/>
                </a:solidFill>
                <a:latin typeface="Adobe 宋体 Std L" pitchFamily="18" charset="-122"/>
                <a:ea typeface="Adobe 宋体 Std L" pitchFamily="18" charset="-122"/>
              </a:rPr>
              <a:t>属性值</a:t>
            </a:r>
          </a:p>
        </p:txBody>
      </p:sp>
      <p:sp>
        <p:nvSpPr>
          <p:cNvPr id="9" name="矩形 8"/>
          <p:cNvSpPr/>
          <p:nvPr/>
        </p:nvSpPr>
        <p:spPr bwMode="auto">
          <a:xfrm>
            <a:off x="1142976" y="2643188"/>
            <a:ext cx="4357718" cy="2857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latin typeface="Adobe 宋体 Std L" pitchFamily="18" charset="-122"/>
              <a:ea typeface="Adobe 宋体 Std L" pitchFamily="18" charset="-122"/>
            </a:endParaRPr>
          </a:p>
        </p:txBody>
      </p:sp>
      <p:sp>
        <p:nvSpPr>
          <p:cNvPr id="10" name="矩形 9"/>
          <p:cNvSpPr/>
          <p:nvPr/>
        </p:nvSpPr>
        <p:spPr bwMode="auto">
          <a:xfrm>
            <a:off x="5143504" y="3500444"/>
            <a:ext cx="1285884" cy="2857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i="0">
              <a:latin typeface="Adobe 宋体 Std L" pitchFamily="18" charset="-122"/>
              <a:ea typeface="Adobe 宋体 Std L"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sz="1600"/>
              <a:t>当浏览者点击链接</a:t>
            </a:r>
            <a:r>
              <a:rPr lang="zh-CN" altLang="en-US"/>
              <a:t>（</a:t>
            </a:r>
            <a:r>
              <a:t>HyperLink</a:t>
            </a:r>
            <a:r>
              <a:rPr lang="zh-CN" altLang="en-US"/>
              <a:t>）</a:t>
            </a:r>
            <a:r>
              <a:rPr lang="zh-CN" sz="1600"/>
              <a:t>时，可以直接转向对应的网页、图片、文件或邮箱等资源；</a:t>
            </a:r>
            <a:endParaRPr sz="1600"/>
          </a:p>
          <a:p>
            <a:pPr>
              <a:buNone/>
            </a:pPr>
            <a:endParaRPr sz="1600"/>
          </a:p>
          <a:p>
            <a:r>
              <a:rPr lang="zh-CN" sz="1600"/>
              <a:t>常见的超链接有以下几种类型：</a:t>
            </a:r>
            <a:r>
              <a:rPr lang="zh-CN" sz="1600">
                <a:solidFill>
                  <a:srgbClr val="FF0000"/>
                </a:solidFill>
              </a:rPr>
              <a:t>文本链接</a:t>
            </a:r>
            <a:r>
              <a:rPr lang="zh-CN" sz="1600"/>
              <a:t>、锚点链接、图像链接、图像热区链接、</a:t>
            </a:r>
            <a:r>
              <a:rPr sz="1600"/>
              <a:t>Email</a:t>
            </a:r>
            <a:r>
              <a:rPr lang="zh-CN" sz="1600"/>
              <a:t>链接、</a:t>
            </a:r>
            <a:r>
              <a:rPr sz="1600">
                <a:solidFill>
                  <a:srgbClr val="FF0000"/>
                </a:solidFill>
              </a:rPr>
              <a:t>JavaScript</a:t>
            </a:r>
            <a:r>
              <a:rPr lang="zh-CN" sz="1600">
                <a:solidFill>
                  <a:srgbClr val="FF0000"/>
                </a:solidFill>
              </a:rPr>
              <a:t>链接</a:t>
            </a:r>
            <a:r>
              <a:rPr lang="zh-CN" sz="1600"/>
              <a:t>、</a:t>
            </a:r>
            <a:r>
              <a:rPr lang="zh-CN" sz="1600">
                <a:solidFill>
                  <a:srgbClr val="FF0000"/>
                </a:solidFill>
              </a:rPr>
              <a:t>空链接</a:t>
            </a:r>
            <a:endParaRPr lang="zh-CN" altLang="en-US">
              <a:solidFill>
                <a:srgbClr val="FF0000"/>
              </a:solidFill>
            </a:endParaRPr>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46</a:t>
            </a:fld>
            <a:endParaRPr lang="en-US" altLang="zh-CN"/>
          </a:p>
        </p:txBody>
      </p:sp>
      <p:sp>
        <p:nvSpPr>
          <p:cNvPr id="7" name="文本占位符 6"/>
          <p:cNvSpPr>
            <a:spLocks noGrp="1"/>
          </p:cNvSpPr>
          <p:nvPr>
            <p:ph type="body" sz="quarter" idx="11"/>
          </p:nvPr>
        </p:nvSpPr>
        <p:spPr>
          <a:xfrm>
            <a:off x="1000100" y="1643056"/>
            <a:ext cx="6357956" cy="338554"/>
          </a:xfrm>
        </p:spPr>
        <p:txBody>
          <a:bodyPr/>
          <a:lstStyle/>
          <a:p>
            <a:r>
              <a:rPr lang="en-US" sz="1600"/>
              <a:t>&lt;a </a:t>
            </a:r>
            <a:r>
              <a:rPr lang="en-US" sz="1600" err="1"/>
              <a:t>href</a:t>
            </a:r>
            <a:r>
              <a:rPr lang="en-US" sz="1600"/>
              <a:t>="</a:t>
            </a:r>
            <a:r>
              <a:rPr lang="en-US" sz="1600" b="1" err="1">
                <a:solidFill>
                  <a:srgbClr val="0000FF"/>
                </a:solidFill>
              </a:rPr>
              <a:t>url</a:t>
            </a:r>
            <a:r>
              <a:rPr lang="en-US" sz="1600"/>
              <a:t>" name=" " target=" "&gt;</a:t>
            </a:r>
            <a:r>
              <a:rPr sz="1600"/>
              <a:t>链接内容</a:t>
            </a:r>
            <a:r>
              <a:rPr lang="en-US" altLang="zh-CN" sz="1600"/>
              <a:t>&lt;/</a:t>
            </a:r>
            <a:r>
              <a:rPr lang="en-US" sz="1600"/>
              <a:t>a&gt;</a:t>
            </a:r>
            <a:endParaRPr lang="en-US" altLang="zh-CN" sz="1600"/>
          </a:p>
        </p:txBody>
      </p:sp>
      <p:sp>
        <p:nvSpPr>
          <p:cNvPr id="10" name="标题 9"/>
          <p:cNvSpPr>
            <a:spLocks noGrp="1"/>
          </p:cNvSpPr>
          <p:nvPr>
            <p:ph type="title"/>
          </p:nvPr>
        </p:nvSpPr>
        <p:spPr/>
        <p:txBody>
          <a:bodyPr>
            <a:normAutofit fontScale="90000"/>
          </a:bodyPr>
          <a:lstStyle/>
          <a:p>
            <a:r>
              <a:rPr lang="en-US" altLang="zh-CN"/>
              <a:t>1.10  </a:t>
            </a:r>
            <a:r>
              <a:t>超链接标签</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571501"/>
          </a:xfrm>
        </p:spPr>
        <p:txBody>
          <a:bodyPr/>
          <a:lstStyle/>
          <a:p>
            <a:r>
              <a:rPr lang="zh-CN" sz="1600"/>
              <a:t>文本链接是指链接内容是</a:t>
            </a:r>
            <a:r>
              <a:rPr lang="zh-CN" sz="1600">
                <a:solidFill>
                  <a:srgbClr val="0000FF"/>
                </a:solidFill>
              </a:rPr>
              <a:t>文本内容</a:t>
            </a:r>
            <a:r>
              <a:rPr lang="zh-CN" sz="1600"/>
              <a:t>。链接目标可以是站内链接，也可以是站外链接；</a:t>
            </a:r>
            <a:endParaRPr sz="1600"/>
          </a:p>
          <a:p>
            <a:endParaRPr sz="1600"/>
          </a:p>
          <a:p>
            <a:endParaRPr lang="zh-CN" sz="1600"/>
          </a:p>
          <a:p>
            <a:pPr>
              <a:buNone/>
            </a:pPr>
            <a:endParaRPr/>
          </a:p>
          <a:p>
            <a:pPr>
              <a:buNone/>
            </a:pPr>
            <a:endParaRPr/>
          </a:p>
        </p:txBody>
      </p:sp>
      <p:sp>
        <p:nvSpPr>
          <p:cNvPr id="15" name="灯片编号占位符 14"/>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47</a:t>
            </a:fld>
            <a:endParaRPr lang="en-US" altLang="zh-CN"/>
          </a:p>
        </p:txBody>
      </p:sp>
      <p:sp>
        <p:nvSpPr>
          <p:cNvPr id="6" name="文本占位符 5"/>
          <p:cNvSpPr>
            <a:spLocks noGrp="1"/>
          </p:cNvSpPr>
          <p:nvPr>
            <p:ph type="body" sz="quarter" idx="11"/>
          </p:nvPr>
        </p:nvSpPr>
        <p:spPr>
          <a:xfrm>
            <a:off x="714348" y="3857634"/>
            <a:ext cx="7286676" cy="785818"/>
          </a:xfrm>
        </p:spPr>
        <p:txBody>
          <a:bodyPr/>
          <a:lstStyle/>
          <a:p>
            <a:r>
              <a:rPr sz="1400"/>
              <a:t> </a:t>
            </a:r>
            <a:r>
              <a:rPr lang="en-US" altLang="zh-CN" sz="1400" b="1">
                <a:latin typeface="Adobe 宋体 Std L" pitchFamily="18" charset="-122"/>
                <a:ea typeface="Adobe 宋体 Std L" pitchFamily="18" charset="-122"/>
              </a:rPr>
              <a:t>&lt;a&gt;</a:t>
            </a:r>
            <a:r>
              <a:rPr sz="1400" b="1">
                <a:latin typeface="Adobe 宋体 Std L" pitchFamily="18" charset="-122"/>
                <a:ea typeface="Adobe 宋体 Std L" pitchFamily="18" charset="-122"/>
              </a:rPr>
              <a:t>标签的</a:t>
            </a:r>
            <a:r>
              <a:rPr lang="en-US" altLang="zh-CN" sz="1400" b="1">
                <a:latin typeface="Adobe 宋体 Std L" pitchFamily="18" charset="-122"/>
                <a:ea typeface="Adobe 宋体 Std L" pitchFamily="18" charset="-122"/>
              </a:rPr>
              <a:t>title</a:t>
            </a:r>
            <a:r>
              <a:rPr sz="1400" b="1">
                <a:latin typeface="Adobe 宋体 Std L" pitchFamily="18" charset="-122"/>
                <a:ea typeface="Adobe 宋体 Std L" pitchFamily="18" charset="-122"/>
              </a:rPr>
              <a:t>属性用于给链接添加标题，当鼠标悬停在超链接之上时，会提供该链接的更多相关信息。</a:t>
            </a:r>
          </a:p>
        </p:txBody>
      </p:sp>
      <p:sp>
        <p:nvSpPr>
          <p:cNvPr id="10" name="文本占位符 9"/>
          <p:cNvSpPr>
            <a:spLocks noGrp="1"/>
          </p:cNvSpPr>
          <p:nvPr>
            <p:ph type="body" sz="quarter" idx="12"/>
          </p:nvPr>
        </p:nvSpPr>
        <p:spPr>
          <a:xfrm>
            <a:off x="714348" y="1500181"/>
            <a:ext cx="7358114" cy="857256"/>
          </a:xfrm>
        </p:spPr>
        <p:txBody>
          <a:bodyPr/>
          <a:lstStyle/>
          <a:p>
            <a:r>
              <a:rPr lang="en-US" sz="1400" b="1"/>
              <a:t>&lt;a </a:t>
            </a:r>
            <a:r>
              <a:rPr lang="en-US" sz="1400" b="1" err="1"/>
              <a:t>href</a:t>
            </a:r>
            <a:r>
              <a:rPr lang="en-US" sz="1400" b="1"/>
              <a:t>="../index.html" </a:t>
            </a:r>
            <a:r>
              <a:rPr lang="en-US" sz="1400"/>
              <a:t>title="</a:t>
            </a:r>
            <a:r>
              <a:rPr sz="1400"/>
              <a:t>网站首页</a:t>
            </a:r>
            <a:r>
              <a:rPr lang="en-US" altLang="zh-CN" sz="1400"/>
              <a:t>"</a:t>
            </a:r>
            <a:r>
              <a:rPr lang="en-US" altLang="zh-CN" sz="1400" b="1"/>
              <a:t>&gt;</a:t>
            </a:r>
            <a:r>
              <a:rPr sz="1400"/>
              <a:t>首页</a:t>
            </a:r>
            <a:r>
              <a:rPr lang="en-US" altLang="zh-CN" sz="1400" b="1"/>
              <a:t>&lt;/</a:t>
            </a:r>
            <a:r>
              <a:rPr lang="en-US" sz="1400" b="1"/>
              <a:t>a&gt;</a:t>
            </a:r>
            <a:r>
              <a:rPr lang="en-US" sz="1400"/>
              <a:t>&lt;</a:t>
            </a:r>
            <a:r>
              <a:rPr lang="en-US" sz="1400" err="1"/>
              <a:t>br</a:t>
            </a:r>
            <a:r>
              <a:rPr lang="en-US" sz="1400"/>
              <a:t> /&gt;</a:t>
            </a:r>
          </a:p>
          <a:p>
            <a:r>
              <a:rPr lang="en-US" sz="1400" b="1"/>
              <a:t>&lt;a </a:t>
            </a:r>
            <a:r>
              <a:rPr lang="en-US" sz="1400" b="1" err="1"/>
              <a:t>href</a:t>
            </a:r>
            <a:r>
              <a:rPr lang="en-US" sz="1400" b="1"/>
              <a:t>="list.html" title="</a:t>
            </a:r>
            <a:r>
              <a:rPr sz="1400" b="1"/>
              <a:t>本教程提供的列表示例页面</a:t>
            </a:r>
            <a:r>
              <a:rPr lang="en-US" altLang="zh-CN" sz="1400" b="1"/>
              <a:t>"&gt;</a:t>
            </a:r>
            <a:r>
              <a:rPr sz="1400"/>
              <a:t>列表示例</a:t>
            </a:r>
            <a:r>
              <a:rPr lang="en-US" altLang="zh-CN" sz="1400" b="1"/>
              <a:t>&lt;/</a:t>
            </a:r>
            <a:r>
              <a:rPr lang="en-US" sz="1400" b="1"/>
              <a:t>a&gt;</a:t>
            </a:r>
            <a:r>
              <a:rPr lang="en-US" sz="1400"/>
              <a:t>&lt;</a:t>
            </a:r>
            <a:r>
              <a:rPr lang="en-US" sz="1400" err="1"/>
              <a:t>br</a:t>
            </a:r>
            <a:r>
              <a:rPr lang="en-US" sz="1400"/>
              <a:t> /&gt;</a:t>
            </a:r>
          </a:p>
          <a:p>
            <a:r>
              <a:rPr lang="en-US" sz="1400" b="1"/>
              <a:t>&lt;a </a:t>
            </a:r>
            <a:r>
              <a:rPr lang="en-US" sz="1400" b="1" err="1"/>
              <a:t>href</a:t>
            </a:r>
            <a:r>
              <a:rPr lang="en-US" sz="1400" b="1"/>
              <a:t>="http://www.baidu.com"&gt;</a:t>
            </a:r>
            <a:r>
              <a:rPr sz="1400"/>
              <a:t>百度</a:t>
            </a:r>
            <a:r>
              <a:rPr lang="en-US" altLang="zh-CN" sz="1400" b="1"/>
              <a:t>&lt;/</a:t>
            </a:r>
            <a:r>
              <a:rPr lang="en-US" sz="1400" b="1"/>
              <a:t>a&gt;</a:t>
            </a:r>
            <a:r>
              <a:rPr lang="en-US" sz="1400"/>
              <a:t> &lt;</a:t>
            </a:r>
            <a:r>
              <a:rPr lang="en-US" sz="1400" err="1"/>
              <a:t>br</a:t>
            </a:r>
            <a:r>
              <a:rPr lang="en-US" sz="1400"/>
              <a:t> /&gt;</a:t>
            </a:r>
          </a:p>
        </p:txBody>
      </p:sp>
      <p:sp>
        <p:nvSpPr>
          <p:cNvPr id="17" name="标题 16"/>
          <p:cNvSpPr>
            <a:spLocks noGrp="1"/>
          </p:cNvSpPr>
          <p:nvPr>
            <p:ph type="title"/>
          </p:nvPr>
        </p:nvSpPr>
        <p:spPr/>
        <p:txBody>
          <a:bodyPr>
            <a:normAutofit fontScale="90000"/>
          </a:bodyPr>
          <a:lstStyle/>
          <a:p>
            <a:r>
              <a:rPr lang="en-US"/>
              <a:t>1.10.1  </a:t>
            </a:r>
            <a:r>
              <a:t>文本链接与锚点链接</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descr="C:\Users\guoqy\AppData\Local\Temp\SNAGHTMLbc3900c.PNG"/>
          <p:cNvPicPr/>
          <p:nvPr/>
        </p:nvPicPr>
        <p:blipFill>
          <a:blip r:embed="rId3"/>
          <a:srcRect/>
          <a:stretch>
            <a:fillRect/>
          </a:stretch>
        </p:blipFill>
        <p:spPr bwMode="auto">
          <a:xfrm>
            <a:off x="3214678" y="2500312"/>
            <a:ext cx="1445714" cy="1165714"/>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sz="1600"/>
              <a:t>锚点链接分为同一页面的锚点链接和跨页面的锚点链接</a:t>
            </a:r>
            <a:r>
              <a:rPr lang="zh-CN" altLang="en-US" sz="1600"/>
              <a:t>，</a:t>
            </a:r>
            <a:r>
              <a:rPr lang="zh-CN" sz="1600"/>
              <a:t>实现</a:t>
            </a:r>
            <a:r>
              <a:rPr lang="zh-CN" altLang="en-US" sz="1600"/>
              <a:t>步骤如下</a:t>
            </a:r>
            <a:r>
              <a:rPr lang="zh-CN" sz="1600"/>
              <a:t>：</a:t>
            </a:r>
          </a:p>
          <a:p>
            <a:pPr marL="800100" lvl="1" indent="-342900">
              <a:lnSpc>
                <a:spcPct val="150000"/>
              </a:lnSpc>
              <a:buNone/>
            </a:pPr>
            <a:r>
              <a:rPr sz="1400"/>
              <a:t>（</a:t>
            </a:r>
            <a:r>
              <a:rPr lang="en-US" sz="1400"/>
              <a:t>1</a:t>
            </a:r>
            <a:r>
              <a:rPr sz="1400"/>
              <a:t>）</a:t>
            </a:r>
            <a:r>
              <a:rPr lang="zh-CN" sz="1400"/>
              <a:t>在目标页面中，使用</a:t>
            </a:r>
            <a:r>
              <a:rPr sz="1400"/>
              <a:t>&lt;a&gt;</a:t>
            </a:r>
            <a:r>
              <a:rPr lang="zh-CN" sz="1400"/>
              <a:t>标签创建锚点标记</a:t>
            </a:r>
            <a:endParaRPr lang="en-US" altLang="zh-CN" sz="1400"/>
          </a:p>
          <a:p>
            <a:pPr marL="800100" lvl="1" indent="-342900">
              <a:lnSpc>
                <a:spcPct val="150000"/>
              </a:lnSpc>
              <a:buNone/>
            </a:pPr>
            <a:r>
              <a:rPr sz="1400"/>
              <a:t>（</a:t>
            </a:r>
            <a:r>
              <a:rPr lang="en-US" sz="1400"/>
              <a:t>2</a:t>
            </a:r>
            <a:r>
              <a:rPr sz="1400"/>
              <a:t>）</a:t>
            </a:r>
            <a:r>
              <a:rPr lang="zh-CN" sz="1400"/>
              <a:t>在页面中，创建超链接链接到锚点</a:t>
            </a:r>
            <a:endParaRPr lang="en-US" altLang="zh-CN" sz="1400"/>
          </a:p>
          <a:p>
            <a:pPr marL="800100" lvl="1" indent="-342900">
              <a:lnSpc>
                <a:spcPct val="150000"/>
              </a:lnSpc>
              <a:buNone/>
            </a:pPr>
            <a:r>
              <a:rPr lang="en-US" sz="1400"/>
              <a:t>		</a:t>
            </a:r>
            <a:r>
              <a:rPr sz="1400">
                <a:solidFill>
                  <a:srgbClr val="0000FF"/>
                </a:solidFill>
              </a:rPr>
              <a:t>&lt;a&gt;</a:t>
            </a:r>
            <a:r>
              <a:rPr lang="zh-CN" sz="1400">
                <a:solidFill>
                  <a:srgbClr val="0000FF"/>
                </a:solidFill>
              </a:rPr>
              <a:t>标签的</a:t>
            </a:r>
            <a:r>
              <a:rPr sz="1400">
                <a:solidFill>
                  <a:srgbClr val="0000FF"/>
                </a:solidFill>
              </a:rPr>
              <a:t>href</a:t>
            </a:r>
            <a:r>
              <a:rPr lang="zh-CN" sz="1400">
                <a:solidFill>
                  <a:srgbClr val="0000FF"/>
                </a:solidFill>
              </a:rPr>
              <a:t>属性是由“</a:t>
            </a:r>
            <a:r>
              <a:rPr sz="1400">
                <a:solidFill>
                  <a:srgbClr val="0000FF"/>
                </a:solidFill>
              </a:rPr>
              <a:t>#</a:t>
            </a:r>
            <a:r>
              <a:rPr lang="zh-CN" sz="1400">
                <a:solidFill>
                  <a:srgbClr val="0000FF"/>
                </a:solidFill>
              </a:rPr>
              <a:t>”</a:t>
            </a:r>
            <a:r>
              <a:rPr sz="1400">
                <a:solidFill>
                  <a:srgbClr val="0000FF"/>
                </a:solidFill>
              </a:rPr>
              <a:t>+</a:t>
            </a:r>
            <a:r>
              <a:rPr lang="zh-CN" sz="1400">
                <a:solidFill>
                  <a:srgbClr val="0000FF"/>
                </a:solidFill>
              </a:rPr>
              <a:t>“目标锚点名称”两部分构成</a:t>
            </a:r>
            <a:endParaRPr>
              <a:solidFill>
                <a:srgbClr val="0000FF"/>
              </a:solidFill>
            </a:endParaRPr>
          </a:p>
        </p:txBody>
      </p:sp>
      <p:sp>
        <p:nvSpPr>
          <p:cNvPr id="15" name="灯片编号占位符 14"/>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48</a:t>
            </a:fld>
            <a:endParaRPr lang="en-US" altLang="zh-CN"/>
          </a:p>
        </p:txBody>
      </p:sp>
      <p:sp>
        <p:nvSpPr>
          <p:cNvPr id="18" name="文本占位符 17"/>
          <p:cNvSpPr>
            <a:spLocks noGrp="1"/>
          </p:cNvSpPr>
          <p:nvPr>
            <p:ph type="body" sz="quarter" idx="11"/>
          </p:nvPr>
        </p:nvSpPr>
        <p:spPr>
          <a:xfrm>
            <a:off x="642910" y="2571750"/>
            <a:ext cx="7286676" cy="738664"/>
          </a:xfrm>
        </p:spPr>
        <p:txBody>
          <a:bodyPr/>
          <a:lstStyle/>
          <a:p>
            <a:pPr>
              <a:lnSpc>
                <a:spcPct val="100000"/>
              </a:lnSpc>
            </a:pPr>
            <a:r>
              <a:rPr lang="en-US" sz="1400"/>
              <a:t>&lt;a id="</a:t>
            </a:r>
            <a:r>
              <a:rPr lang="en-US" sz="1400" b="1" err="1"/>
              <a:t>myAnchor</a:t>
            </a:r>
            <a:r>
              <a:rPr lang="en-US" sz="1400"/>
              <a:t>"&gt;</a:t>
            </a:r>
            <a:r>
              <a:rPr sz="1400"/>
              <a:t>这里是我创建的锚点位置</a:t>
            </a:r>
            <a:r>
              <a:rPr lang="en-US" sz="1400"/>
              <a:t>&lt;/a&gt;	</a:t>
            </a:r>
            <a:r>
              <a:rPr lang="en-US" sz="1400" b="1"/>
              <a:t>    &lt;!--</a:t>
            </a:r>
            <a:r>
              <a:rPr sz="1400" b="1"/>
              <a:t>推荐使用</a:t>
            </a:r>
            <a:r>
              <a:rPr lang="en-US" sz="1400" b="1"/>
              <a:t>--&gt;</a:t>
            </a:r>
            <a:endParaRPr sz="1400" b="1"/>
          </a:p>
          <a:p>
            <a:pPr>
              <a:lnSpc>
                <a:spcPct val="100000"/>
              </a:lnSpc>
            </a:pPr>
            <a:r>
              <a:rPr lang="en-US" sz="1400"/>
              <a:t>&lt;a name="</a:t>
            </a:r>
            <a:r>
              <a:rPr lang="en-US" sz="1400" err="1"/>
              <a:t>otherAnchor</a:t>
            </a:r>
            <a:r>
              <a:rPr lang="en-US" sz="1400"/>
              <a:t>"&gt;</a:t>
            </a:r>
            <a:r>
              <a:rPr sz="1400"/>
              <a:t>这里是我创建的锚点位置</a:t>
            </a:r>
            <a:r>
              <a:rPr lang="en-US" sz="1400"/>
              <a:t>&lt;/a&gt;   </a:t>
            </a:r>
          </a:p>
          <a:p>
            <a:pPr marL="0" lvl="7" indent="0" fontAlgn="base">
              <a:lnSpc>
                <a:spcPct val="100000"/>
              </a:lnSpc>
              <a:spcBef>
                <a:spcPct val="0"/>
              </a:spcBef>
              <a:spcAft>
                <a:spcPct val="0"/>
              </a:spcAft>
              <a:buClr>
                <a:schemeClr val="accent1"/>
              </a:buClr>
              <a:buNone/>
            </a:pPr>
            <a:r>
              <a:rPr lang="en-US" sz="1400"/>
              <a:t>&lt;a </a:t>
            </a:r>
            <a:r>
              <a:rPr lang="en-US" sz="1400" err="1"/>
              <a:t>href</a:t>
            </a:r>
            <a:r>
              <a:rPr lang="en-US" sz="1400"/>
              <a:t>="</a:t>
            </a:r>
            <a:r>
              <a:rPr lang="en-US" sz="1400" b="1"/>
              <a:t>#</a:t>
            </a:r>
            <a:r>
              <a:rPr lang="en-US" sz="1400" b="1" err="1"/>
              <a:t>myAnchor</a:t>
            </a:r>
            <a:r>
              <a:rPr lang="en-US" sz="1400"/>
              <a:t>"&gt;</a:t>
            </a:r>
            <a:r>
              <a:rPr lang="zh-CN" altLang="en-US" sz="1400"/>
              <a:t>链接到锚点位置</a:t>
            </a:r>
            <a:r>
              <a:rPr lang="en-US" altLang="zh-CN" sz="1400"/>
              <a:t>&lt;/</a:t>
            </a:r>
            <a:r>
              <a:rPr lang="en-US" sz="1400"/>
              <a:t>a&gt;</a:t>
            </a:r>
            <a:endParaRPr lang="en-US" altLang="zh-CN" sz="1400"/>
          </a:p>
        </p:txBody>
      </p:sp>
      <p:sp>
        <p:nvSpPr>
          <p:cNvPr id="17" name="标题 16"/>
          <p:cNvSpPr>
            <a:spLocks noGrp="1"/>
          </p:cNvSpPr>
          <p:nvPr>
            <p:ph type="title"/>
          </p:nvPr>
        </p:nvSpPr>
        <p:spPr/>
        <p:txBody>
          <a:bodyPr>
            <a:normAutofit fontScale="90000"/>
          </a:bodyPr>
          <a:lstStyle/>
          <a:p>
            <a:r>
              <a:rPr lang="en-US"/>
              <a:t>1.10.1  </a:t>
            </a:r>
            <a:r>
              <a:t>文本链接与锚点链接</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t>跨页面的锚点链接</a:t>
            </a:r>
            <a:endParaRPr/>
          </a:p>
          <a:p>
            <a:pPr lvl="1"/>
            <a:r>
              <a:rPr sz="1400"/>
              <a:t>href</a:t>
            </a:r>
            <a:r>
              <a:rPr lang="zh-CN" sz="1400"/>
              <a:t>属性由“目标页面的绝对</a:t>
            </a:r>
            <a:r>
              <a:rPr lang="zh-CN" sz="1400">
                <a:solidFill>
                  <a:srgbClr val="0000FF"/>
                </a:solidFill>
              </a:rPr>
              <a:t>路径</a:t>
            </a:r>
            <a:r>
              <a:rPr lang="zh-CN" sz="1400"/>
              <a:t>（或相对路径）”</a:t>
            </a:r>
            <a:r>
              <a:rPr sz="1400"/>
              <a:t>+</a:t>
            </a:r>
            <a:r>
              <a:rPr lang="zh-CN" sz="1400"/>
              <a:t>“</a:t>
            </a:r>
            <a:r>
              <a:rPr sz="1400">
                <a:solidFill>
                  <a:srgbClr val="0000FF"/>
                </a:solidFill>
              </a:rPr>
              <a:t>#</a:t>
            </a:r>
            <a:r>
              <a:rPr lang="zh-CN" sz="1400"/>
              <a:t>”</a:t>
            </a:r>
            <a:r>
              <a:rPr sz="1400"/>
              <a:t>+</a:t>
            </a:r>
            <a:r>
              <a:rPr lang="zh-CN" sz="1400"/>
              <a:t>“</a:t>
            </a:r>
            <a:r>
              <a:rPr lang="zh-CN" sz="1400">
                <a:solidFill>
                  <a:srgbClr val="0000FF"/>
                </a:solidFill>
              </a:rPr>
              <a:t>目标锚点名称</a:t>
            </a:r>
            <a:r>
              <a:rPr lang="zh-CN" sz="1400"/>
              <a:t>”构成</a:t>
            </a:r>
            <a:endParaRPr lang="zh-CN" altLang="en-US" sz="1400"/>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49</a:t>
            </a:fld>
            <a:endParaRPr lang="en-US" altLang="zh-CN"/>
          </a:p>
        </p:txBody>
      </p:sp>
      <p:sp>
        <p:nvSpPr>
          <p:cNvPr id="7" name="文本占位符 6"/>
          <p:cNvSpPr>
            <a:spLocks noGrp="1"/>
          </p:cNvSpPr>
          <p:nvPr>
            <p:ph type="body" sz="quarter" idx="12"/>
          </p:nvPr>
        </p:nvSpPr>
        <p:spPr>
          <a:xfrm>
            <a:off x="571472" y="2000246"/>
            <a:ext cx="7643866" cy="500066"/>
          </a:xfrm>
        </p:spPr>
        <p:txBody>
          <a:bodyPr/>
          <a:lstStyle/>
          <a:p>
            <a:r>
              <a:rPr lang="en-US"/>
              <a:t>&lt;a </a:t>
            </a:r>
            <a:r>
              <a:rPr lang="en-US" err="1"/>
              <a:t>href</a:t>
            </a:r>
            <a:r>
              <a:rPr lang="en-US"/>
              <a:t>="/chapter01/</a:t>
            </a:r>
            <a:r>
              <a:rPr lang="en-US" err="1"/>
              <a:t>anchorLinkDemo.html</a:t>
            </a:r>
            <a:r>
              <a:rPr lang="en-US" b="1" err="1"/>
              <a:t>#myAnchor</a:t>
            </a:r>
            <a:r>
              <a:rPr lang="en-US"/>
              <a:t>"&gt;</a:t>
            </a:r>
            <a:r>
              <a:t>锚点位置</a:t>
            </a:r>
            <a:r>
              <a:rPr lang="en-US" altLang="zh-CN"/>
              <a:t>&lt;/</a:t>
            </a:r>
            <a:r>
              <a:rPr lang="en-US"/>
              <a:t>a&gt;</a:t>
            </a:r>
          </a:p>
        </p:txBody>
      </p:sp>
      <p:sp>
        <p:nvSpPr>
          <p:cNvPr id="6" name="标题 16"/>
          <p:cNvSpPr>
            <a:spLocks noGrp="1"/>
          </p:cNvSpPr>
          <p:nvPr>
            <p:ph type="title"/>
          </p:nvPr>
        </p:nvSpPr>
        <p:spPr/>
        <p:txBody>
          <a:bodyPr>
            <a:normAutofit fontScale="90000"/>
          </a:bodyPr>
          <a:lstStyle/>
          <a:p>
            <a:r>
              <a:rPr lang="en-US"/>
              <a:t>1.10.1  </a:t>
            </a:r>
            <a:r>
              <a:t>文本链接与锚点链接</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sz="1600"/>
              <a:t>1989</a:t>
            </a:r>
            <a:r>
              <a:rPr lang="zh-CN" sz="1600"/>
              <a:t>年英国计算机科学家</a:t>
            </a:r>
            <a:r>
              <a:rPr sz="1600"/>
              <a:t>Tim Berners-Lee</a:t>
            </a:r>
            <a:r>
              <a:rPr lang="zh-CN" sz="1600"/>
              <a:t>开发出一个简易的</a:t>
            </a:r>
            <a:r>
              <a:rPr lang="zh-CN" sz="1600">
                <a:solidFill>
                  <a:srgbClr val="00B0F0"/>
                </a:solidFill>
              </a:rPr>
              <a:t>超文本浏览</a:t>
            </a:r>
            <a:r>
              <a:rPr sz="1600">
                <a:solidFill>
                  <a:srgbClr val="00B0F0"/>
                </a:solidFill>
              </a:rPr>
              <a:t>/</a:t>
            </a:r>
            <a:r>
              <a:rPr lang="zh-CN" sz="1600">
                <a:solidFill>
                  <a:srgbClr val="00B0F0"/>
                </a:solidFill>
              </a:rPr>
              <a:t>编辑器</a:t>
            </a:r>
            <a:r>
              <a:rPr lang="zh-CN" sz="1600"/>
              <a:t>，并可通过网络传输</a:t>
            </a:r>
            <a:r>
              <a:rPr lang="zh-CN" altLang="en-US" sz="1600"/>
              <a:t>；并</a:t>
            </a:r>
            <a:r>
              <a:rPr lang="zh-CN" sz="1600"/>
              <a:t>将其定名为万维网（</a:t>
            </a:r>
            <a:r>
              <a:rPr sz="1600"/>
              <a:t>World Wide Web</a:t>
            </a:r>
            <a:r>
              <a:rPr lang="zh-CN" sz="1600"/>
              <a:t>），即</a:t>
            </a:r>
            <a:r>
              <a:rPr sz="1600"/>
              <a:t>WWW</a:t>
            </a:r>
            <a:r>
              <a:rPr lang="zh-CN" sz="1600"/>
              <a:t>。</a:t>
            </a:r>
            <a:endParaRPr sz="1600"/>
          </a:p>
          <a:p>
            <a:r>
              <a:rPr sz="1600"/>
              <a:t>1993</a:t>
            </a:r>
            <a:r>
              <a:rPr lang="zh-CN" sz="1600"/>
              <a:t>年，第一个图形界面浏览器</a:t>
            </a:r>
            <a:r>
              <a:rPr sz="1600">
                <a:solidFill>
                  <a:srgbClr val="00B0F0"/>
                </a:solidFill>
              </a:rPr>
              <a:t>NCSA Mosaic</a:t>
            </a:r>
            <a:r>
              <a:rPr lang="zh-CN" sz="1600"/>
              <a:t>开发成功；</a:t>
            </a:r>
            <a:endParaRPr sz="1600"/>
          </a:p>
          <a:p>
            <a:r>
              <a:rPr sz="1600"/>
              <a:t>1995</a:t>
            </a:r>
            <a:r>
              <a:rPr lang="zh-CN" sz="1600"/>
              <a:t>年网景公司的</a:t>
            </a:r>
            <a:r>
              <a:rPr sz="1600">
                <a:solidFill>
                  <a:srgbClr val="00B0F0"/>
                </a:solidFill>
              </a:rPr>
              <a:t>Netscape Navigator</a:t>
            </a:r>
            <a:r>
              <a:rPr lang="zh-CN" sz="1600"/>
              <a:t>浏览器问世；随后微软公司也推出了</a:t>
            </a:r>
            <a:r>
              <a:rPr sz="1600"/>
              <a:t>IE</a:t>
            </a:r>
            <a:r>
              <a:rPr lang="zh-CN" sz="1600">
                <a:solidFill>
                  <a:srgbClr val="00B0F0"/>
                </a:solidFill>
              </a:rPr>
              <a:t>（</a:t>
            </a:r>
            <a:r>
              <a:rPr sz="1600">
                <a:solidFill>
                  <a:srgbClr val="00B0F0"/>
                </a:solidFill>
              </a:rPr>
              <a:t>Internet Explorer</a:t>
            </a:r>
            <a:r>
              <a:rPr lang="zh-CN" sz="1600">
                <a:solidFill>
                  <a:srgbClr val="00B0F0"/>
                </a:solidFill>
              </a:rPr>
              <a:t>）</a:t>
            </a:r>
            <a:r>
              <a:rPr lang="zh-CN" sz="1600"/>
              <a:t>浏览器。</a:t>
            </a:r>
          </a:p>
          <a:p>
            <a:r>
              <a:rPr lang="zh-CN" sz="1600"/>
              <a:t>通过浏览器可以访问服务器上的信息，包括文本数据以及图片、声音、视频等数据。</a:t>
            </a:r>
            <a:endParaRPr sz="1600"/>
          </a:p>
          <a:p>
            <a:r>
              <a:rPr lang="zh-CN" sz="1600"/>
              <a:t>而</a:t>
            </a:r>
            <a:r>
              <a:rPr sz="1600"/>
              <a:t>HTML</a:t>
            </a:r>
            <a:r>
              <a:rPr lang="zh-CN" sz="1600"/>
              <a:t>的出现，有效的帮助浏览器解析服务器传递过来的信息，并以友好的形式呈现给用户。</a:t>
            </a:r>
          </a:p>
          <a:p>
            <a:endParaRPr lang="zh-CN" altLang="en-US"/>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a:t>1.1  </a:t>
            </a:r>
            <a:r>
              <a:rPr lang="en-US" sz="2500" err="1"/>
              <a:t>Internet起源</a:t>
            </a:r>
            <a:endParaRPr lang="en-US" sz="2500"/>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r>
              <a:t>图片链接</a:t>
            </a:r>
            <a:r>
              <a:rPr lang="zh-CN" altLang="en-US"/>
              <a:t>也是</a:t>
            </a:r>
            <a:r>
              <a:t>使用</a:t>
            </a:r>
            <a:r>
              <a:rPr lang="en-US" altLang="zh-CN"/>
              <a:t>&lt;a&gt;</a:t>
            </a:r>
            <a:r>
              <a:t>标签来实现</a:t>
            </a:r>
          </a:p>
          <a:p>
            <a:r>
              <a:t>将</a:t>
            </a:r>
            <a:r>
              <a:rPr lang="en-US" altLang="zh-CN"/>
              <a:t>&lt;</a:t>
            </a:r>
            <a:r>
              <a:rPr lang="en-US" altLang="zh-CN" err="1"/>
              <a:t>img</a:t>
            </a:r>
            <a:r>
              <a:rPr lang="en-US" altLang="zh-CN"/>
              <a:t> /&gt;</a:t>
            </a:r>
            <a:r>
              <a:t>标签放在</a:t>
            </a:r>
            <a:r>
              <a:rPr lang="en-US" altLang="zh-CN"/>
              <a:t>&lt;a&gt;</a:t>
            </a:r>
            <a:r>
              <a:t>和</a:t>
            </a:r>
            <a:r>
              <a:rPr lang="en-US" altLang="zh-CN"/>
              <a:t>&lt;/a&gt;</a:t>
            </a:r>
            <a:r>
              <a:t>标签之间即可</a:t>
            </a:r>
          </a:p>
          <a:p>
            <a:pPr>
              <a:buNone/>
            </a:pPr>
            <a:endParaRPr lang="zh-CN"/>
          </a:p>
          <a:p>
            <a:endParaRPr lang="en-US"/>
          </a:p>
          <a:p>
            <a:endParaRPr lang="zh-CN"/>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50</a:t>
            </a:fld>
            <a:endParaRPr lang="en-US" altLang="zh-CN"/>
          </a:p>
        </p:txBody>
      </p:sp>
      <p:sp>
        <p:nvSpPr>
          <p:cNvPr id="11" name="文本占位符 10"/>
          <p:cNvSpPr>
            <a:spLocks noGrp="1"/>
          </p:cNvSpPr>
          <p:nvPr>
            <p:ph type="body" sz="quarter" idx="11"/>
          </p:nvPr>
        </p:nvSpPr>
        <p:spPr>
          <a:xfrm>
            <a:off x="785786" y="1857370"/>
            <a:ext cx="6357956" cy="1323439"/>
          </a:xfrm>
        </p:spPr>
        <p:txBody>
          <a:bodyPr/>
          <a:lstStyle/>
          <a:p>
            <a:r>
              <a:rPr lang="en-US"/>
              <a:t>&lt;body&gt;</a:t>
            </a:r>
            <a:endParaRPr/>
          </a:p>
          <a:p>
            <a:r>
              <a:rPr lang="en-US"/>
              <a:t>    </a:t>
            </a:r>
            <a:r>
              <a:rPr lang="en-US" b="1"/>
              <a:t>&lt;a </a:t>
            </a:r>
            <a:r>
              <a:rPr lang="en-US" b="1" err="1"/>
              <a:t>href</a:t>
            </a:r>
            <a:r>
              <a:rPr lang="en-US" b="1"/>
              <a:t>="http://www.itshixun.com"&gt;</a:t>
            </a:r>
            <a:endParaRPr/>
          </a:p>
          <a:p>
            <a:r>
              <a:rPr lang="en-US" b="1"/>
              <a:t>        &lt;</a:t>
            </a:r>
            <a:r>
              <a:rPr lang="en-US" b="1" err="1"/>
              <a:t>img</a:t>
            </a:r>
            <a:r>
              <a:rPr lang="en-US" b="1"/>
              <a:t> </a:t>
            </a:r>
            <a:r>
              <a:rPr lang="en-US" b="1" err="1"/>
              <a:t>src</a:t>
            </a:r>
            <a:r>
              <a:rPr lang="en-US" b="1"/>
              <a:t>="images/logo.jpg"/&gt;</a:t>
            </a:r>
            <a:endParaRPr/>
          </a:p>
          <a:p>
            <a:r>
              <a:rPr lang="en-US" b="1"/>
              <a:t>    &lt;/a&gt;</a:t>
            </a:r>
            <a:endParaRPr/>
          </a:p>
          <a:p>
            <a:r>
              <a:rPr lang="en-US"/>
              <a:t>&lt;/body&gt;</a:t>
            </a:r>
            <a:endParaRPr/>
          </a:p>
        </p:txBody>
      </p:sp>
      <p:sp>
        <p:nvSpPr>
          <p:cNvPr id="8" name="标题 7"/>
          <p:cNvSpPr>
            <a:spLocks noGrp="1"/>
          </p:cNvSpPr>
          <p:nvPr>
            <p:ph type="title"/>
          </p:nvPr>
        </p:nvSpPr>
        <p:spPr>
          <a:xfrm>
            <a:off x="957266" y="134542"/>
            <a:ext cx="5329246" cy="508383"/>
          </a:xfrm>
        </p:spPr>
        <p:txBody>
          <a:bodyPr>
            <a:normAutofit fontScale="90000"/>
          </a:bodyPr>
          <a:lstStyle/>
          <a:p>
            <a:r>
              <a:rPr lang="en-US"/>
              <a:t>1</a:t>
            </a:r>
            <a:r>
              <a:rPr lang="en-US" altLang="zh-CN"/>
              <a:t>.10.2  </a:t>
            </a:r>
            <a:r>
              <a:t>图片链接与图片热区链接</a:t>
            </a:r>
            <a:endParaRPr lang="zh-CN" altLang="en-US"/>
          </a:p>
        </p:txBody>
      </p:sp>
      <p:pic>
        <p:nvPicPr>
          <p:cNvPr id="12" name="图片 11" descr="C:\Users\guoqy\AppData\Local\Temp\SNAGHTMLa9623bd.PNG"/>
          <p:cNvPicPr/>
          <p:nvPr/>
        </p:nvPicPr>
        <p:blipFill>
          <a:blip r:embed="rId2"/>
          <a:srcRect/>
          <a:stretch>
            <a:fillRect/>
          </a:stretch>
        </p:blipFill>
        <p:spPr bwMode="auto">
          <a:xfrm>
            <a:off x="2285984" y="3429006"/>
            <a:ext cx="2554230" cy="112776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500040" y="857241"/>
            <a:ext cx="8358240" cy="2357452"/>
          </a:xfrm>
        </p:spPr>
        <p:txBody>
          <a:bodyPr/>
          <a:lstStyle/>
          <a:p>
            <a:r>
              <a:rPr lang="zh-CN" sz="1600"/>
              <a:t>图片热区链接是指在同一个图片中不同的部分链接到不同的目标位置，比一般的图片链接更加灵活。</a:t>
            </a:r>
            <a:endParaRPr sz="1600"/>
          </a:p>
          <a:p>
            <a:r>
              <a:rPr lang="zh-CN" sz="1600"/>
              <a:t>在图片中设置“热区”</a:t>
            </a:r>
            <a:r>
              <a:rPr lang="zh-CN" altLang="en-US" sz="1600"/>
              <a:t>的</a:t>
            </a:r>
            <a:r>
              <a:rPr lang="zh-CN" sz="1600"/>
              <a:t>步骤如下：</a:t>
            </a:r>
          </a:p>
          <a:p>
            <a:pPr lvl="1"/>
            <a:r>
              <a:rPr lang="zh-CN" sz="1400"/>
              <a:t>通过</a:t>
            </a:r>
            <a:r>
              <a:rPr sz="1400"/>
              <a:t>&lt;map&gt;</a:t>
            </a:r>
            <a:r>
              <a:rPr lang="zh-CN" sz="1400"/>
              <a:t>标签定义一个客户端图像映射（</a:t>
            </a:r>
            <a:r>
              <a:rPr sz="1400"/>
              <a:t>image-map</a:t>
            </a:r>
            <a:r>
              <a:rPr lang="zh-CN" sz="1400"/>
              <a:t>），可以包含一个或多个图像的映射区域（</a:t>
            </a:r>
            <a:r>
              <a:rPr sz="1400"/>
              <a:t>&lt;area&gt;</a:t>
            </a:r>
            <a:r>
              <a:rPr lang="zh-CN" sz="1400"/>
              <a:t>），而每个</a:t>
            </a:r>
            <a:r>
              <a:rPr sz="1400"/>
              <a:t>&lt;area&gt;</a:t>
            </a:r>
            <a:r>
              <a:rPr lang="zh-CN" sz="1400"/>
              <a:t>区域拥有一个独立的链接。</a:t>
            </a:r>
          </a:p>
          <a:p>
            <a:pPr lvl="1"/>
            <a:r>
              <a:rPr lang="zh-CN" sz="1400"/>
              <a:t>将</a:t>
            </a:r>
            <a:r>
              <a:rPr sz="1400"/>
              <a:t>&lt;img /&gt;</a:t>
            </a:r>
            <a:r>
              <a:rPr lang="zh-CN" sz="1400"/>
              <a:t>标签</a:t>
            </a:r>
            <a:r>
              <a:rPr sz="1400"/>
              <a:t>usemap</a:t>
            </a:r>
            <a:r>
              <a:rPr lang="zh-CN" sz="1400"/>
              <a:t>属性与</a:t>
            </a:r>
            <a:r>
              <a:rPr sz="1400"/>
              <a:t>&lt;map&gt;</a:t>
            </a:r>
            <a:r>
              <a:rPr lang="zh-CN" sz="1400"/>
              <a:t>标签的</a:t>
            </a:r>
            <a:r>
              <a:rPr sz="1400"/>
              <a:t>name</a:t>
            </a:r>
            <a:r>
              <a:rPr lang="zh-CN" sz="1400"/>
              <a:t>属性相关联，实现图片与映射之间的联系。</a:t>
            </a: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51</a:t>
            </a:fld>
            <a:endParaRPr lang="en-US" altLang="zh-CN"/>
          </a:p>
        </p:txBody>
      </p:sp>
      <p:sp>
        <p:nvSpPr>
          <p:cNvPr id="8" name="标题 7"/>
          <p:cNvSpPr>
            <a:spLocks noGrp="1"/>
          </p:cNvSpPr>
          <p:nvPr>
            <p:ph type="title"/>
          </p:nvPr>
        </p:nvSpPr>
        <p:spPr>
          <a:xfrm>
            <a:off x="957266" y="134542"/>
            <a:ext cx="5114932" cy="508383"/>
          </a:xfrm>
        </p:spPr>
        <p:txBody>
          <a:bodyPr>
            <a:normAutofit fontScale="90000"/>
          </a:bodyPr>
          <a:lstStyle/>
          <a:p>
            <a:r>
              <a:rPr lang="en-US"/>
              <a:t>1</a:t>
            </a:r>
            <a:r>
              <a:rPr lang="en-US" altLang="zh-CN"/>
              <a:t>.10.2  </a:t>
            </a:r>
            <a:r>
              <a:t>图片链接与图片热区链接</a:t>
            </a:r>
            <a:endParaRPr lang="zh-CN" altLang="en-US"/>
          </a:p>
        </p:txBody>
      </p:sp>
      <p:graphicFrame>
        <p:nvGraphicFramePr>
          <p:cNvPr id="5" name="Group 96"/>
          <p:cNvGraphicFramePr>
            <a:graphicFrameLocks noGrp="1"/>
          </p:cNvGraphicFramePr>
          <p:nvPr/>
        </p:nvGraphicFramePr>
        <p:xfrm>
          <a:off x="785786" y="3000378"/>
          <a:ext cx="7786742" cy="1491382"/>
        </p:xfrm>
        <a:graphic>
          <a:graphicData uri="http://schemas.openxmlformats.org/drawingml/2006/table">
            <a:tbl>
              <a:tblPr/>
              <a:tblGrid>
                <a:gridCol w="854652">
                  <a:extLst>
                    <a:ext uri="{9D8B030D-6E8A-4147-A177-3AD203B41FA5}">
                      <a16:colId xmlns:a16="http://schemas.microsoft.com/office/drawing/2014/main" val="20000"/>
                    </a:ext>
                  </a:extLst>
                </a:gridCol>
                <a:gridCol w="1306967">
                  <a:extLst>
                    <a:ext uri="{9D8B030D-6E8A-4147-A177-3AD203B41FA5}">
                      <a16:colId xmlns:a16="http://schemas.microsoft.com/office/drawing/2014/main" val="20001"/>
                    </a:ext>
                  </a:extLst>
                </a:gridCol>
                <a:gridCol w="1863465">
                  <a:extLst>
                    <a:ext uri="{9D8B030D-6E8A-4147-A177-3AD203B41FA5}">
                      <a16:colId xmlns:a16="http://schemas.microsoft.com/office/drawing/2014/main" val="20002"/>
                    </a:ext>
                  </a:extLst>
                </a:gridCol>
                <a:gridCol w="3761658">
                  <a:extLst>
                    <a:ext uri="{9D8B030D-6E8A-4147-A177-3AD203B41FA5}">
                      <a16:colId xmlns:a16="http://schemas.microsoft.com/office/drawing/2014/main" val="20003"/>
                    </a:ext>
                  </a:extLst>
                </a:gridCol>
              </a:tblGrid>
              <a:tr h="328495">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形状</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sz="1600" b="1" kern="1200" dirty="0">
                          <a:solidFill>
                            <a:schemeClr val="bg1"/>
                          </a:solidFill>
                          <a:latin typeface="Arial" panose="020B0604020202020204" pitchFamily="34" charset="0"/>
                          <a:ea typeface="华文细黑" panose="02010600040101010101" pitchFamily="2" charset="-122"/>
                          <a:cs typeface="+mn-cs"/>
                        </a:rPr>
                        <a:t>Shape</a:t>
                      </a:r>
                      <a:r>
                        <a:rPr kumimoji="1" lang="zh-CN" altLang="en-US" sz="1600" b="1" kern="1200" dirty="0">
                          <a:solidFill>
                            <a:schemeClr val="bg1"/>
                          </a:solidFill>
                          <a:latin typeface="Arial" panose="020B0604020202020204" pitchFamily="34" charset="0"/>
                          <a:ea typeface="华文细黑" panose="02010600040101010101" pitchFamily="2" charset="-122"/>
                          <a:cs typeface="+mn-cs"/>
                        </a:rPr>
                        <a:t>属性</a:t>
                      </a:r>
                      <a:endParaRPr kumimoji="0" lang="zh-CN" altLang="en-US" sz="1600" b="1" i="0" u="none" strike="noStrike" cap="none" normalizeH="0" baseline="0" dirty="0">
                        <a:ln>
                          <a:noFill/>
                        </a:ln>
                        <a:solidFill>
                          <a:schemeClr val="bg1"/>
                        </a:solidFill>
                        <a:effectLst/>
                        <a:latin typeface="Adobe 仿宋 Std R" pitchFamily="18" charset="-122"/>
                        <a:ea typeface="Adobe 仿宋 Std R" pitchFamily="18" charset="-122"/>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kern="1200" dirty="0" err="1">
                          <a:solidFill>
                            <a:schemeClr val="bg1"/>
                          </a:solidFill>
                          <a:latin typeface="+mn-lt"/>
                          <a:ea typeface="+mn-ea"/>
                          <a:cs typeface="+mn-cs"/>
                        </a:rPr>
                        <a:t>Coords</a:t>
                      </a:r>
                      <a:r>
                        <a:rPr lang="zh-CN" altLang="en-US" sz="1600" b="1" kern="1200" dirty="0">
                          <a:solidFill>
                            <a:schemeClr val="bg1"/>
                          </a:solidFill>
                          <a:latin typeface="+mn-lt"/>
                          <a:ea typeface="+mn-ea"/>
                          <a:cs typeface="+mn-cs"/>
                        </a:rPr>
                        <a:t>参数</a:t>
                      </a:r>
                      <a:endParaRPr kumimoji="0" lang="zh-CN" altLang="en-US" sz="1600" b="1" i="0" u="none" strike="noStrike" cap="none" normalizeH="0" baseline="0" dirty="0">
                        <a:ln>
                          <a:noFill/>
                        </a:ln>
                        <a:solidFill>
                          <a:schemeClr val="bg1"/>
                        </a:solidFill>
                        <a:effectLst/>
                        <a:latin typeface="Adobe 仿宋 Std R" pitchFamily="18" charset="-122"/>
                        <a:ea typeface="Adobe 仿宋 Std R" pitchFamily="18" charset="-122"/>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a:solidFill>
                            <a:schemeClr val="bg1"/>
                          </a:solidFill>
                          <a:latin typeface="+mn-lt"/>
                          <a:ea typeface="+mn-ea"/>
                          <a:cs typeface="+mn-cs"/>
                        </a:rPr>
                        <a:t>描 述</a:t>
                      </a:r>
                      <a:endParaRPr kumimoji="0" lang="zh-CN" altLang="en-US" sz="1600" b="1" i="0" u="none" strike="noStrike" cap="none" normalizeH="0" baseline="0" dirty="0">
                        <a:ln>
                          <a:noFill/>
                        </a:ln>
                        <a:solidFill>
                          <a:schemeClr val="bg1"/>
                        </a:solidFill>
                        <a:effectLst/>
                        <a:latin typeface="Adobe 仿宋 Std R" pitchFamily="18" charset="-122"/>
                        <a:ea typeface="Adobe 仿宋 Std R" pitchFamily="18" charset="-122"/>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02658">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圆形</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circle</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x,y,r</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点</a:t>
                      </a:r>
                      <a:r>
                        <a:rPr lang="en-US" altLang="en-US" sz="1400" b="0" kern="1200" dirty="0">
                          <a:solidFill>
                            <a:schemeClr val="tx1"/>
                          </a:solidFill>
                          <a:latin typeface="微软雅黑" pitchFamily="34" charset="-122"/>
                          <a:ea typeface="微软雅黑" pitchFamily="34" charset="-122"/>
                          <a:cs typeface="+mn-cs"/>
                        </a:rPr>
                        <a:t>(x,y)</a:t>
                      </a:r>
                      <a:r>
                        <a:rPr lang="zh-CN" altLang="en-US" sz="1400" b="0" kern="1200" dirty="0">
                          <a:solidFill>
                            <a:schemeClr val="tx1"/>
                          </a:solidFill>
                          <a:latin typeface="微软雅黑" pitchFamily="34" charset="-122"/>
                          <a:ea typeface="微软雅黑" pitchFamily="34" charset="-122"/>
                          <a:cs typeface="+mn-cs"/>
                        </a:rPr>
                        <a:t>是圆心坐标，</a:t>
                      </a:r>
                      <a:r>
                        <a:rPr lang="en-US" altLang="en-US" sz="1400" b="0" kern="1200" dirty="0">
                          <a:solidFill>
                            <a:schemeClr val="tx1"/>
                          </a:solidFill>
                          <a:latin typeface="微软雅黑" pitchFamily="34" charset="-122"/>
                          <a:ea typeface="微软雅黑" pitchFamily="34" charset="-122"/>
                          <a:cs typeface="+mn-cs"/>
                        </a:rPr>
                        <a:t>r</a:t>
                      </a:r>
                      <a:r>
                        <a:rPr lang="zh-CN" altLang="en-US" sz="1400" b="0" kern="1200" dirty="0">
                          <a:solidFill>
                            <a:schemeClr val="tx1"/>
                          </a:solidFill>
                          <a:latin typeface="微软雅黑" pitchFamily="34" charset="-122"/>
                          <a:ea typeface="微软雅黑" pitchFamily="34" charset="-122"/>
                          <a:cs typeface="+mn-cs"/>
                        </a:rPr>
                        <a:t>是圆的半径</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14368">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矩形</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en-US" altLang="en-US" sz="1400" b="0" kern="1200" dirty="0" err="1">
                          <a:solidFill>
                            <a:schemeClr val="tx1"/>
                          </a:solidFill>
                          <a:latin typeface="微软雅黑" pitchFamily="34" charset="-122"/>
                          <a:ea typeface="微软雅黑" pitchFamily="34" charset="-122"/>
                          <a:cs typeface="+mn-cs"/>
                        </a:rPr>
                        <a:t>rect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x1,y1,x2,y2</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点</a:t>
                      </a:r>
                      <a:r>
                        <a:rPr lang="en-US" altLang="en-US" sz="1400" b="0" kern="1200" dirty="0">
                          <a:solidFill>
                            <a:schemeClr val="tx1"/>
                          </a:solidFill>
                          <a:latin typeface="微软雅黑" pitchFamily="34" charset="-122"/>
                          <a:ea typeface="微软雅黑" pitchFamily="34" charset="-122"/>
                          <a:cs typeface="+mn-cs"/>
                        </a:rPr>
                        <a:t>(x1,y1)</a:t>
                      </a:r>
                      <a:r>
                        <a:rPr lang="zh-CN" altLang="en-US" sz="1400" b="0" kern="1200" dirty="0">
                          <a:solidFill>
                            <a:schemeClr val="tx1"/>
                          </a:solidFill>
                          <a:latin typeface="微软雅黑" pitchFamily="34" charset="-122"/>
                          <a:ea typeface="微软雅黑" pitchFamily="34" charset="-122"/>
                          <a:cs typeface="+mn-cs"/>
                        </a:rPr>
                        <a:t>矩形左上角坐标，点</a:t>
                      </a:r>
                      <a:r>
                        <a:rPr lang="en-US" altLang="en-US" sz="1400" b="0" kern="1200" dirty="0">
                          <a:solidFill>
                            <a:schemeClr val="tx1"/>
                          </a:solidFill>
                          <a:latin typeface="微软雅黑" pitchFamily="34" charset="-122"/>
                          <a:ea typeface="微软雅黑" pitchFamily="34" charset="-122"/>
                          <a:cs typeface="+mn-cs"/>
                        </a:rPr>
                        <a:t>(x2,y2)</a:t>
                      </a:r>
                      <a:r>
                        <a:rPr lang="zh-CN" altLang="en-US" sz="1400" b="0" kern="1200" dirty="0">
                          <a:solidFill>
                            <a:schemeClr val="tx1"/>
                          </a:solidFill>
                          <a:latin typeface="微软雅黑" pitchFamily="34" charset="-122"/>
                          <a:ea typeface="微软雅黑" pitchFamily="34" charset="-122"/>
                          <a:cs typeface="+mn-cs"/>
                        </a:rPr>
                        <a:t>矩形的右下角坐标</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83240">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多边形</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poly</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x1,y1,x2,y2,x3,y3...</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点</a:t>
                      </a:r>
                      <a:r>
                        <a:rPr lang="en-US" altLang="en-US" sz="1400" b="0" kern="1200" dirty="0">
                          <a:solidFill>
                            <a:schemeClr val="tx1"/>
                          </a:solidFill>
                          <a:latin typeface="微软雅黑" pitchFamily="34" charset="-122"/>
                          <a:ea typeface="微软雅黑" pitchFamily="34" charset="-122"/>
                          <a:cs typeface="+mn-cs"/>
                        </a:rPr>
                        <a:t>(x1,y1)</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(x2,y2)</a:t>
                      </a:r>
                      <a:r>
                        <a:rPr lang="zh-CN" altLang="en-US" sz="1400" b="0" kern="1200" dirty="0">
                          <a:solidFill>
                            <a:schemeClr val="tx1"/>
                          </a:solidFill>
                          <a:latin typeface="微软雅黑" pitchFamily="34" charset="-122"/>
                          <a:ea typeface="微软雅黑" pitchFamily="34" charset="-122"/>
                          <a:cs typeface="+mn-cs"/>
                        </a:rPr>
                        <a:t>、</a:t>
                      </a:r>
                      <a:r>
                        <a:rPr lang="en-US" altLang="en-US" sz="1400" b="0" kern="1200" dirty="0">
                          <a:solidFill>
                            <a:schemeClr val="tx1"/>
                          </a:solidFill>
                          <a:latin typeface="微软雅黑" pitchFamily="34" charset="-122"/>
                          <a:ea typeface="微软雅黑" pitchFamily="34" charset="-122"/>
                          <a:cs typeface="+mn-cs"/>
                        </a:rPr>
                        <a:t>(x3,y3) ...</a:t>
                      </a:r>
                      <a:r>
                        <a:rPr lang="zh-CN" altLang="en-US" sz="1400" b="0" kern="1200" dirty="0">
                          <a:solidFill>
                            <a:schemeClr val="tx1"/>
                          </a:solidFill>
                          <a:latin typeface="微软雅黑" pitchFamily="34" charset="-122"/>
                          <a:ea typeface="微软雅黑" pitchFamily="34" charset="-122"/>
                          <a:cs typeface="+mn-cs"/>
                        </a:rPr>
                        <a:t>是多边形的各个点的坐标</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52</a:t>
            </a:fld>
            <a:endParaRPr lang="en-US" altLang="zh-CN"/>
          </a:p>
        </p:txBody>
      </p:sp>
      <p:sp>
        <p:nvSpPr>
          <p:cNvPr id="8" name="文本占位符 7"/>
          <p:cNvSpPr>
            <a:spLocks noGrp="1"/>
          </p:cNvSpPr>
          <p:nvPr>
            <p:ph type="body" sz="quarter" idx="11"/>
          </p:nvPr>
        </p:nvSpPr>
        <p:spPr>
          <a:xfrm>
            <a:off x="142876" y="928676"/>
            <a:ext cx="8786842" cy="2062103"/>
          </a:xfrm>
        </p:spPr>
        <p:txBody>
          <a:bodyPr/>
          <a:lstStyle/>
          <a:p>
            <a:r>
              <a:rPr lang="en-US"/>
              <a:t>&lt;body&gt;</a:t>
            </a:r>
            <a:endParaRPr/>
          </a:p>
          <a:p>
            <a:r>
              <a:rPr lang="en-US"/>
              <a:t>    &lt;map </a:t>
            </a:r>
            <a:r>
              <a:rPr lang="en-US">
                <a:solidFill>
                  <a:srgbClr val="FF0000"/>
                </a:solidFill>
              </a:rPr>
              <a:t>name="</a:t>
            </a:r>
            <a:r>
              <a:rPr lang="en-US" b="1" err="1">
                <a:solidFill>
                  <a:srgbClr val="FF0000"/>
                </a:solidFill>
              </a:rPr>
              <a:t>myMap</a:t>
            </a:r>
            <a:r>
              <a:rPr lang="en-US">
                <a:solidFill>
                  <a:srgbClr val="FF0000"/>
                </a:solidFill>
              </a:rPr>
              <a:t>"&gt;</a:t>
            </a:r>
            <a:endParaRPr>
              <a:solidFill>
                <a:srgbClr val="FF0000"/>
              </a:solidFill>
            </a:endParaRPr>
          </a:p>
          <a:p>
            <a:r>
              <a:rPr lang="en-US"/>
              <a:t>      &lt;area shape="</a:t>
            </a:r>
            <a:r>
              <a:rPr lang="en-US" b="1"/>
              <a:t>circle</a:t>
            </a:r>
            <a:r>
              <a:rPr lang="en-US"/>
              <a:t>" </a:t>
            </a:r>
            <a:r>
              <a:rPr lang="en-US" err="1"/>
              <a:t>coords</a:t>
            </a:r>
            <a:r>
              <a:rPr lang="en-US"/>
              <a:t>="32,35,31" </a:t>
            </a:r>
            <a:r>
              <a:rPr lang="en-US" err="1"/>
              <a:t>href</a:t>
            </a:r>
            <a:r>
              <a:rPr lang="en-US"/>
              <a:t>="http://</a:t>
            </a:r>
            <a:r>
              <a:rPr lang="en-US" altLang="zh-CN"/>
              <a:t>xx</a:t>
            </a:r>
            <a:r>
              <a:rPr lang="en-US"/>
              <a:t>.com" /&gt;</a:t>
            </a:r>
            <a:endParaRPr/>
          </a:p>
          <a:p>
            <a:r>
              <a:rPr lang="en-US"/>
              <a:t>      &lt;area shape="</a:t>
            </a:r>
            <a:r>
              <a:rPr lang="en-US" b="1" err="1"/>
              <a:t>rect</a:t>
            </a:r>
            <a:r>
              <a:rPr lang="en-US"/>
              <a:t>" </a:t>
            </a:r>
            <a:r>
              <a:rPr lang="en-US" err="1"/>
              <a:t>coords</a:t>
            </a:r>
            <a:r>
              <a:rPr lang="en-US"/>
              <a:t>="62,8,103,66" </a:t>
            </a:r>
            <a:r>
              <a:rPr lang="en-US" err="1"/>
              <a:t>href</a:t>
            </a:r>
            <a:r>
              <a:rPr lang="en-US"/>
              <a:t>="http://</a:t>
            </a:r>
            <a:r>
              <a:rPr lang="en-US" altLang="zh-CN"/>
              <a:t>xx.</a:t>
            </a:r>
            <a:r>
              <a:rPr lang="en-US"/>
              <a:t>cn" /&gt;</a:t>
            </a:r>
            <a:endParaRPr/>
          </a:p>
          <a:p>
            <a:r>
              <a:rPr lang="en-US"/>
              <a:t>      &lt;area shape="</a:t>
            </a:r>
            <a:r>
              <a:rPr lang="en-US" b="1"/>
              <a:t>poly</a:t>
            </a:r>
            <a:r>
              <a:rPr lang="en-US"/>
              <a:t>" </a:t>
            </a:r>
            <a:r>
              <a:rPr lang="en-US" err="1"/>
              <a:t>coords</a:t>
            </a:r>
            <a:r>
              <a:rPr lang="en-US"/>
              <a:t>="114,73,133,11,107,11" </a:t>
            </a:r>
            <a:r>
              <a:rPr lang="en-US" err="1"/>
              <a:t>href</a:t>
            </a:r>
            <a:r>
              <a:rPr lang="en-US"/>
              <a:t>="#" /&gt;</a:t>
            </a:r>
            <a:endParaRPr/>
          </a:p>
          <a:p>
            <a:r>
              <a:rPr lang="en-US"/>
              <a:t>    &lt;/map&gt;</a:t>
            </a:r>
            <a:endParaRPr/>
          </a:p>
          <a:p>
            <a:r>
              <a:rPr lang="en-US"/>
              <a:t>    &lt;</a:t>
            </a:r>
            <a:r>
              <a:rPr lang="en-US" err="1"/>
              <a:t>img</a:t>
            </a:r>
            <a:r>
              <a:rPr lang="en-US"/>
              <a:t> </a:t>
            </a:r>
            <a:r>
              <a:rPr lang="en-US" err="1"/>
              <a:t>src</a:t>
            </a:r>
            <a:r>
              <a:rPr lang="en-US"/>
              <a:t>="images/logo.jpg" </a:t>
            </a:r>
            <a:r>
              <a:rPr lang="en-US" b="1" err="1">
                <a:solidFill>
                  <a:srgbClr val="FF0000"/>
                </a:solidFill>
              </a:rPr>
              <a:t>usemap</a:t>
            </a:r>
            <a:r>
              <a:rPr lang="en-US" b="1">
                <a:solidFill>
                  <a:srgbClr val="FF0000"/>
                </a:solidFill>
              </a:rPr>
              <a:t>="#</a:t>
            </a:r>
            <a:r>
              <a:rPr lang="en-US" b="1" err="1">
                <a:solidFill>
                  <a:srgbClr val="FF0000"/>
                </a:solidFill>
              </a:rPr>
              <a:t>myMap</a:t>
            </a:r>
            <a:r>
              <a:rPr lang="en-US" b="1">
                <a:solidFill>
                  <a:srgbClr val="FF0000"/>
                </a:solidFill>
              </a:rPr>
              <a:t>"</a:t>
            </a:r>
            <a:r>
              <a:rPr lang="en-US">
                <a:solidFill>
                  <a:srgbClr val="FF0000"/>
                </a:solidFill>
              </a:rPr>
              <a:t> </a:t>
            </a:r>
            <a:r>
              <a:rPr lang="en-US"/>
              <a:t>border="0"/&gt;</a:t>
            </a:r>
            <a:endParaRPr/>
          </a:p>
          <a:p>
            <a:r>
              <a:rPr lang="en-US"/>
              <a:t>&lt;/body&gt;</a:t>
            </a:r>
            <a:endParaRPr/>
          </a:p>
        </p:txBody>
      </p:sp>
      <p:sp>
        <p:nvSpPr>
          <p:cNvPr id="6" name="标题 5"/>
          <p:cNvSpPr>
            <a:spLocks noGrp="1"/>
          </p:cNvSpPr>
          <p:nvPr>
            <p:ph type="title"/>
          </p:nvPr>
        </p:nvSpPr>
        <p:spPr>
          <a:xfrm>
            <a:off x="957266" y="134542"/>
            <a:ext cx="4972056" cy="508383"/>
          </a:xfrm>
        </p:spPr>
        <p:txBody>
          <a:bodyPr>
            <a:normAutofit fontScale="90000"/>
          </a:bodyPr>
          <a:lstStyle/>
          <a:p>
            <a:r>
              <a:rPr lang="en-US" altLang="zh-CN"/>
              <a:t>1.10.2  </a:t>
            </a:r>
            <a:r>
              <a:t>图片链接与图片热区链接</a:t>
            </a:r>
            <a:endParaRPr lang="zh-CN" altLang="en-US"/>
          </a:p>
        </p:txBody>
      </p:sp>
      <p:pic>
        <p:nvPicPr>
          <p:cNvPr id="9" name="图片 8"/>
          <p:cNvPicPr/>
          <p:nvPr/>
        </p:nvPicPr>
        <p:blipFill>
          <a:blip r:embed="rId2"/>
          <a:srcRect/>
          <a:stretch>
            <a:fillRect/>
          </a:stretch>
        </p:blipFill>
        <p:spPr bwMode="auto">
          <a:xfrm>
            <a:off x="2699792" y="3238542"/>
            <a:ext cx="3071834" cy="1571636"/>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000"/>
              <a:t>空链接</a:t>
            </a:r>
            <a:endParaRPr sz="2000"/>
          </a:p>
          <a:p>
            <a:pPr lvl="1"/>
            <a:r>
              <a:rPr sz="1400"/>
              <a:t>空链接是未指派的链接，多用于向页面中的对象或文本附加行为时使用</a:t>
            </a:r>
          </a:p>
          <a:p>
            <a:pPr lvl="1"/>
            <a:r>
              <a:rPr sz="1400"/>
              <a:t>href属性为“#”</a:t>
            </a:r>
          </a:p>
          <a:p>
            <a:endParaRPr/>
          </a:p>
          <a:p>
            <a:r>
              <a:rPr sz="2000"/>
              <a:t>Email</a:t>
            </a:r>
            <a:r>
              <a:rPr lang="zh-CN" sz="2000"/>
              <a:t>链接</a:t>
            </a:r>
            <a:endParaRPr sz="2000"/>
          </a:p>
          <a:p>
            <a:pPr lvl="1"/>
            <a:r>
              <a:rPr altLang="zh-CN" sz="1400"/>
              <a:t>浏览者可以通过点击</a:t>
            </a:r>
            <a:r>
              <a:rPr sz="1400"/>
              <a:t>Email</a:t>
            </a:r>
            <a:r>
              <a:rPr altLang="zh-CN" sz="1400"/>
              <a:t>链接</a:t>
            </a:r>
            <a:r>
              <a:rPr sz="1400"/>
              <a:t>时</a:t>
            </a:r>
            <a:r>
              <a:rPr altLang="zh-CN" sz="1400"/>
              <a:t>，操作系统会使用默认的程序打开一封新的电子邮件，并准备好发送该电子邮件到链接指向的地址</a:t>
            </a:r>
          </a:p>
          <a:p>
            <a:pPr lvl="1"/>
            <a:r>
              <a:rPr altLang="zh-CN" sz="1400"/>
              <a:t>href属性由“mailto：”+“邮箱地址”两部分构成</a:t>
            </a:r>
          </a:p>
          <a:p>
            <a:endParaRPr lang="zh-CN"/>
          </a:p>
          <a:p>
            <a:endParaRPr lang="zh-CN"/>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53</a:t>
            </a:fld>
            <a:endParaRPr lang="en-US" altLang="zh-CN"/>
          </a:p>
        </p:txBody>
      </p:sp>
      <p:sp>
        <p:nvSpPr>
          <p:cNvPr id="6" name="文本占位符 5"/>
          <p:cNvSpPr>
            <a:spLocks noGrp="1"/>
          </p:cNvSpPr>
          <p:nvPr>
            <p:ph type="body" sz="quarter" idx="11"/>
          </p:nvPr>
        </p:nvSpPr>
        <p:spPr>
          <a:xfrm>
            <a:off x="1043608" y="1952150"/>
            <a:ext cx="6357956" cy="338554"/>
          </a:xfrm>
        </p:spPr>
        <p:txBody>
          <a:bodyPr/>
          <a:lstStyle/>
          <a:p>
            <a:r>
              <a:rPr lang="en-US"/>
              <a:t>&lt;a </a:t>
            </a:r>
            <a:r>
              <a:rPr lang="en-US" b="1" err="1"/>
              <a:t>href</a:t>
            </a:r>
            <a:r>
              <a:rPr lang="en-US" b="1"/>
              <a:t>="#"</a:t>
            </a:r>
            <a:r>
              <a:rPr lang="en-US"/>
              <a:t> &gt;</a:t>
            </a:r>
            <a:r>
              <a:t>空连接</a:t>
            </a:r>
            <a:r>
              <a:rPr lang="en-US"/>
              <a:t>&lt;/a&gt;</a:t>
            </a:r>
            <a:endParaRPr/>
          </a:p>
        </p:txBody>
      </p:sp>
      <p:sp>
        <p:nvSpPr>
          <p:cNvPr id="5" name="标题 4"/>
          <p:cNvSpPr>
            <a:spLocks noGrp="1"/>
          </p:cNvSpPr>
          <p:nvPr>
            <p:ph type="title"/>
          </p:nvPr>
        </p:nvSpPr>
        <p:spPr/>
        <p:txBody>
          <a:bodyPr>
            <a:normAutofit fontScale="90000"/>
          </a:bodyPr>
          <a:lstStyle/>
          <a:p>
            <a:r>
              <a:rPr lang="en-US"/>
              <a:t>1.10.3  </a:t>
            </a:r>
            <a:r>
              <a:t>其他超链接</a:t>
            </a:r>
            <a:endParaRPr lang="zh-CN" altLang="en-US"/>
          </a:p>
        </p:txBody>
      </p:sp>
      <p:pic>
        <p:nvPicPr>
          <p:cNvPr id="7" name="图片 6" descr="C:\Users\ADMINI~1\AppData\Local\Temp\SNAGHTMLc1328e3.PNG"/>
          <p:cNvPicPr/>
          <p:nvPr/>
        </p:nvPicPr>
        <p:blipFill>
          <a:blip r:embed="rId3"/>
          <a:srcRect/>
          <a:stretch>
            <a:fillRect/>
          </a:stretch>
        </p:blipFill>
        <p:spPr bwMode="auto">
          <a:xfrm>
            <a:off x="5786414" y="3076521"/>
            <a:ext cx="3357586" cy="18716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34" y="785800"/>
            <a:ext cx="8207375" cy="2357452"/>
          </a:xfrm>
        </p:spPr>
        <p:txBody>
          <a:bodyPr/>
          <a:lstStyle/>
          <a:p>
            <a:r>
              <a:rPr lang="zh-CN" altLang="en-US" sz="2000"/>
              <a:t>JavaScript链接</a:t>
            </a:r>
          </a:p>
          <a:p>
            <a:pPr>
              <a:buNone/>
            </a:pPr>
            <a:r>
              <a:t>	</a:t>
            </a:r>
            <a:r>
              <a:rPr lang="zh-CN"/>
              <a:t>还有一种超链接可以实现对</a:t>
            </a:r>
            <a:r>
              <a:t>JavaScript</a:t>
            </a:r>
            <a:r>
              <a:rPr lang="zh-CN"/>
              <a:t>脚本的调用</a:t>
            </a:r>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54</a:t>
            </a:fld>
            <a:endParaRPr lang="en-US" altLang="zh-CN"/>
          </a:p>
        </p:txBody>
      </p:sp>
      <p:sp>
        <p:nvSpPr>
          <p:cNvPr id="4" name="文本占位符 3"/>
          <p:cNvSpPr>
            <a:spLocks noGrp="1"/>
          </p:cNvSpPr>
          <p:nvPr>
            <p:ph type="body" sz="quarter" idx="11"/>
          </p:nvPr>
        </p:nvSpPr>
        <p:spPr>
          <a:xfrm>
            <a:off x="571472" y="1785932"/>
            <a:ext cx="8572528" cy="1815882"/>
          </a:xfrm>
        </p:spPr>
        <p:txBody>
          <a:bodyPr/>
          <a:lstStyle/>
          <a:p>
            <a:r>
              <a:rPr lang="en-US" sz="1400"/>
              <a:t>&lt;body&gt;</a:t>
            </a:r>
            <a:endParaRPr sz="1400"/>
          </a:p>
          <a:p>
            <a:r>
              <a:rPr lang="en-US" sz="1400"/>
              <a:t>  &lt;a </a:t>
            </a:r>
            <a:r>
              <a:rPr lang="en-US" sz="1400" b="1" err="1"/>
              <a:t>href</a:t>
            </a:r>
            <a:r>
              <a:rPr lang="en-US" sz="1400" b="1"/>
              <a:t>="</a:t>
            </a:r>
            <a:r>
              <a:rPr lang="en-US" sz="1400" b="1" err="1"/>
              <a:t>JavaScript:alert</a:t>
            </a:r>
            <a:r>
              <a:rPr lang="en-US" sz="1400" b="1"/>
              <a:t>('</a:t>
            </a:r>
            <a:r>
              <a:rPr sz="1400" b="1"/>
              <a:t>你好，欢迎来到</a:t>
            </a:r>
            <a:r>
              <a:rPr lang="en-US" sz="1400" b="1"/>
              <a:t>Web</a:t>
            </a:r>
            <a:r>
              <a:rPr sz="1400" b="1"/>
              <a:t>前端设计课堂</a:t>
            </a:r>
            <a:r>
              <a:rPr lang="en-US" sz="1400" b="1"/>
              <a:t>');"</a:t>
            </a:r>
            <a:r>
              <a:rPr lang="en-US" sz="1400"/>
              <a:t>&gt;</a:t>
            </a:r>
            <a:endParaRPr sz="1400"/>
          </a:p>
          <a:p>
            <a:r>
              <a:rPr lang="en-US" sz="1400"/>
              <a:t>     JavaScript</a:t>
            </a:r>
            <a:r>
              <a:rPr sz="1400"/>
              <a:t>链接，弹出提醒信息。</a:t>
            </a:r>
          </a:p>
          <a:p>
            <a:r>
              <a:rPr lang="en-US" sz="1400"/>
              <a:t>  &lt;/a&gt;</a:t>
            </a:r>
            <a:endParaRPr sz="1400"/>
          </a:p>
          <a:p>
            <a:r>
              <a:rPr lang="en-US" sz="1400"/>
              <a:t>  &lt;a </a:t>
            </a:r>
            <a:r>
              <a:rPr lang="en-US" sz="1400" b="1" err="1"/>
              <a:t>href</a:t>
            </a:r>
            <a:r>
              <a:rPr lang="en-US" sz="1400" b="1"/>
              <a:t>="</a:t>
            </a:r>
            <a:r>
              <a:rPr lang="en-US" sz="1400" b="1" err="1"/>
              <a:t>JavaScript:void</a:t>
            </a:r>
            <a:r>
              <a:rPr lang="en-US" sz="1400" b="1"/>
              <a:t>(0);" </a:t>
            </a:r>
            <a:r>
              <a:rPr lang="en-US" sz="1400" b="1" err="1"/>
              <a:t>onClick</a:t>
            </a:r>
            <a:r>
              <a:rPr lang="en-US" sz="1400" b="1"/>
              <a:t>="alert('</a:t>
            </a:r>
            <a:r>
              <a:rPr sz="1400" b="1"/>
              <a:t>欢迎来到</a:t>
            </a:r>
            <a:r>
              <a:rPr lang="en-US" sz="1400" b="1"/>
              <a:t>Web</a:t>
            </a:r>
            <a:r>
              <a:rPr sz="1400" b="1"/>
              <a:t>前端设计课堂</a:t>
            </a:r>
            <a:r>
              <a:rPr lang="en-US" sz="1400" b="1"/>
              <a:t>');"</a:t>
            </a:r>
            <a:r>
              <a:rPr lang="en-US" sz="1400"/>
              <a:t>&gt;</a:t>
            </a:r>
            <a:endParaRPr sz="1400"/>
          </a:p>
          <a:p>
            <a:r>
              <a:rPr lang="en-US" sz="1400"/>
              <a:t>     JavaScript</a:t>
            </a:r>
            <a:r>
              <a:rPr sz="1400"/>
              <a:t>链接，弹出提醒信息。</a:t>
            </a:r>
          </a:p>
          <a:p>
            <a:r>
              <a:rPr lang="en-US" sz="1400"/>
              <a:t>  &lt;/a&gt;</a:t>
            </a:r>
            <a:endParaRPr sz="1400"/>
          </a:p>
          <a:p>
            <a:r>
              <a:rPr lang="en-US" sz="1400"/>
              <a:t>&lt;/body&gt;</a:t>
            </a:r>
            <a:endParaRPr sz="1400"/>
          </a:p>
        </p:txBody>
      </p:sp>
      <p:sp>
        <p:nvSpPr>
          <p:cNvPr id="6" name="标题 4"/>
          <p:cNvSpPr>
            <a:spLocks noGrp="1"/>
          </p:cNvSpPr>
          <p:nvPr>
            <p:ph type="title"/>
          </p:nvPr>
        </p:nvSpPr>
        <p:spPr/>
        <p:txBody>
          <a:bodyPr>
            <a:normAutofit fontScale="90000"/>
          </a:bodyPr>
          <a:lstStyle/>
          <a:p>
            <a:r>
              <a:rPr lang="en-US"/>
              <a:t>1.10.3  </a:t>
            </a:r>
            <a:r>
              <a:t>其他超链接</a:t>
            </a:r>
            <a:endParaRPr lang="zh-CN" altLang="en-US"/>
          </a:p>
        </p:txBody>
      </p:sp>
      <p:sp>
        <p:nvSpPr>
          <p:cNvPr id="8" name="圆角矩形标注 7"/>
          <p:cNvSpPr>
            <a:spLocks noChangeArrowheads="1"/>
          </p:cNvSpPr>
          <p:nvPr/>
        </p:nvSpPr>
        <p:spPr bwMode="auto">
          <a:xfrm>
            <a:off x="928662" y="3714758"/>
            <a:ext cx="2428892" cy="642942"/>
          </a:xfrm>
          <a:prstGeom prst="wedgeRoundRectCallout">
            <a:avLst>
              <a:gd name="adj1" fmla="val -2430"/>
              <a:gd name="adj2" fmla="val -135997"/>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600" b="1" i="0">
                <a:solidFill>
                  <a:srgbClr val="000000"/>
                </a:solidFill>
                <a:latin typeface="Adobe 宋体 Std L" pitchFamily="18" charset="-122"/>
                <a:ea typeface="Adobe 宋体 Std L" pitchFamily="18" charset="-122"/>
              </a:rPr>
              <a:t>上述两种写法是等效的</a:t>
            </a:r>
          </a:p>
        </p:txBody>
      </p:sp>
      <p:pic>
        <p:nvPicPr>
          <p:cNvPr id="9" name="图片 8" descr="C:\Users\ADMINI~1\AppData\Local\Temp\SNAGHTMLfa029fe.PNG"/>
          <p:cNvPicPr/>
          <p:nvPr/>
        </p:nvPicPr>
        <p:blipFill>
          <a:blip r:embed="rId2"/>
          <a:srcRect/>
          <a:stretch>
            <a:fillRect/>
          </a:stretch>
        </p:blipFill>
        <p:spPr bwMode="auto">
          <a:xfrm>
            <a:off x="4286248" y="3143254"/>
            <a:ext cx="3308350" cy="1708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t>默认情况下，链接会在当前活动窗口打开目标链接文档，目标文档的内容将替换当前显示的页面内容。</a:t>
            </a:r>
            <a:endParaRPr/>
          </a:p>
          <a:p>
            <a:r>
              <a:t>&lt;a&gt;</a:t>
            </a:r>
            <a:r>
              <a:rPr lang="zh-CN"/>
              <a:t>标签的</a:t>
            </a:r>
            <a:r>
              <a:t>target</a:t>
            </a:r>
            <a:r>
              <a:rPr lang="zh-CN"/>
              <a:t>属性可以改变目标文档的显示窗口。</a:t>
            </a:r>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55</a:t>
            </a:fld>
            <a:endParaRPr lang="en-US" altLang="zh-CN"/>
          </a:p>
        </p:txBody>
      </p:sp>
      <p:sp>
        <p:nvSpPr>
          <p:cNvPr id="4" name="文本占位符 3"/>
          <p:cNvSpPr>
            <a:spLocks noGrp="1"/>
          </p:cNvSpPr>
          <p:nvPr>
            <p:ph type="body" sz="quarter" idx="11"/>
          </p:nvPr>
        </p:nvSpPr>
        <p:spPr>
          <a:xfrm>
            <a:off x="395536" y="4088249"/>
            <a:ext cx="8215370" cy="428628"/>
          </a:xfrm>
        </p:spPr>
        <p:txBody>
          <a:bodyPr/>
          <a:lstStyle/>
          <a:p>
            <a:r>
              <a:rPr lang="en-US"/>
              <a:t>&lt;a </a:t>
            </a:r>
            <a:r>
              <a:rPr lang="en-US" err="1"/>
              <a:t>href</a:t>
            </a:r>
            <a:r>
              <a:rPr lang="en-US"/>
              <a:t>="http://www.itshixun.com" </a:t>
            </a:r>
            <a:r>
              <a:rPr lang="en-US" b="1"/>
              <a:t>target="_blank"</a:t>
            </a:r>
            <a:r>
              <a:rPr lang="en-US"/>
              <a:t>&gt;</a:t>
            </a:r>
            <a:r>
              <a:t>打开目标链接</a:t>
            </a:r>
            <a:r>
              <a:rPr lang="en-US"/>
              <a:t>&lt;/a&gt;</a:t>
            </a:r>
            <a:endParaRPr/>
          </a:p>
        </p:txBody>
      </p:sp>
      <p:sp>
        <p:nvSpPr>
          <p:cNvPr id="5" name="标题 4"/>
          <p:cNvSpPr>
            <a:spLocks noGrp="1"/>
          </p:cNvSpPr>
          <p:nvPr>
            <p:ph type="title"/>
          </p:nvPr>
        </p:nvSpPr>
        <p:spPr/>
        <p:txBody>
          <a:bodyPr>
            <a:normAutofit fontScale="90000"/>
          </a:bodyPr>
          <a:lstStyle/>
          <a:p>
            <a:r>
              <a:rPr lang="en-US"/>
              <a:t>1.10.4  </a:t>
            </a:r>
            <a:r>
              <a:t>超链接的</a:t>
            </a:r>
            <a:r>
              <a:rPr lang="en-US"/>
              <a:t>target</a:t>
            </a:r>
            <a:r>
              <a:t>属性</a:t>
            </a:r>
            <a:endParaRPr lang="zh-CN" altLang="en-US"/>
          </a:p>
        </p:txBody>
      </p:sp>
      <p:graphicFrame>
        <p:nvGraphicFramePr>
          <p:cNvPr id="6" name="Group 96"/>
          <p:cNvGraphicFramePr>
            <a:graphicFrameLocks noGrp="1"/>
          </p:cNvGraphicFramePr>
          <p:nvPr>
            <p:extLst>
              <p:ext uri="{D42A27DB-BD31-4B8C-83A1-F6EECF244321}">
                <p14:modId xmlns:p14="http://schemas.microsoft.com/office/powerpoint/2010/main" val="3459962500"/>
              </p:ext>
            </p:extLst>
          </p:nvPr>
        </p:nvGraphicFramePr>
        <p:xfrm>
          <a:off x="820472" y="2190157"/>
          <a:ext cx="7135285" cy="1615569"/>
        </p:xfrm>
        <a:graphic>
          <a:graphicData uri="http://schemas.openxmlformats.org/drawingml/2006/table">
            <a:tbl>
              <a:tblPr/>
              <a:tblGrid>
                <a:gridCol w="1581884">
                  <a:extLst>
                    <a:ext uri="{9D8B030D-6E8A-4147-A177-3AD203B41FA5}">
                      <a16:colId xmlns:a16="http://schemas.microsoft.com/office/drawing/2014/main" val="20000"/>
                    </a:ext>
                  </a:extLst>
                </a:gridCol>
                <a:gridCol w="5553401">
                  <a:extLst>
                    <a:ext uri="{9D8B030D-6E8A-4147-A177-3AD203B41FA5}">
                      <a16:colId xmlns:a16="http://schemas.microsoft.com/office/drawing/2014/main" val="20001"/>
                    </a:ext>
                  </a:extLst>
                </a:gridCol>
              </a:tblGrid>
              <a:tr h="298255">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值</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1600" b="1" kern="1200" dirty="0">
                          <a:solidFill>
                            <a:schemeClr val="bg1"/>
                          </a:solidFill>
                          <a:latin typeface="+mn-lt"/>
                          <a:ea typeface="+mn-ea"/>
                          <a:cs typeface="+mn-cs"/>
                        </a:rPr>
                        <a:t>描 述</a:t>
                      </a:r>
                      <a:endParaRPr kumimoji="0" lang="zh-CN" altLang="en-US" sz="1600" b="1" i="0" u="none" strike="noStrike" cap="none" normalizeH="0" baseline="0" dirty="0">
                        <a:ln>
                          <a:noFill/>
                        </a:ln>
                        <a:solidFill>
                          <a:schemeClr val="bg1"/>
                        </a:solidFill>
                        <a:effectLst/>
                        <a:latin typeface="Adobe 仿宋 Std R" pitchFamily="18" charset="-122"/>
                        <a:ea typeface="Adobe 仿宋 Std R" pitchFamily="18" charset="-122"/>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206454">
                <a:tc>
                  <a:txBody>
                    <a:bodyPr/>
                    <a:lstStyle/>
                    <a:p>
                      <a:pPr marL="0" algn="just" defTabSz="914400" rtl="0" eaLnBrk="1" latinLnBrk="0" hangingPunct="1">
                        <a:spcAft>
                          <a:spcPts val="0"/>
                        </a:spcAft>
                      </a:pPr>
                      <a:r>
                        <a:rPr lang="en-US" altLang="en-US" sz="1400" b="0" kern="1200" dirty="0">
                          <a:solidFill>
                            <a:srgbClr val="FF0000"/>
                          </a:solidFill>
                          <a:latin typeface="微软雅黑" pitchFamily="34" charset="-122"/>
                          <a:ea typeface="微软雅黑" pitchFamily="34" charset="-122"/>
                          <a:cs typeface="+mn-cs"/>
                        </a:rPr>
                        <a:t>_blank</a:t>
                      </a:r>
                      <a:endParaRPr lang="zh-CN" altLang="en-US" sz="1400" b="0" kern="1200" dirty="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在新窗口中打开被链接文档。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282656">
                <a:tc>
                  <a:txBody>
                    <a:bodyPr/>
                    <a:lstStyle/>
                    <a:p>
                      <a:pPr marL="0" algn="just" defTabSz="914400" rtl="0" eaLnBrk="1" latinLnBrk="0" hangingPunct="1">
                        <a:spcAft>
                          <a:spcPts val="0"/>
                        </a:spcAft>
                      </a:pPr>
                      <a:r>
                        <a:rPr lang="en-US" altLang="en-US" sz="1400" b="0" kern="1200" dirty="0">
                          <a:solidFill>
                            <a:srgbClr val="FF0000"/>
                          </a:solidFill>
                          <a:latin typeface="微软雅黑" pitchFamily="34" charset="-122"/>
                          <a:ea typeface="微软雅黑" pitchFamily="34" charset="-122"/>
                          <a:cs typeface="+mn-cs"/>
                        </a:rPr>
                        <a:t>_self</a:t>
                      </a:r>
                      <a:endParaRPr lang="zh-CN" altLang="en-US" sz="1400" b="0" kern="1200" dirty="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默认值。在相同的框架中打开被链接文档。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61423">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_parent</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在父框架集中打开被链接文档。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61423">
                <a:tc>
                  <a:txBody>
                    <a:bodyPr/>
                    <a:lstStyle/>
                    <a:p>
                      <a:pPr marL="0" algn="just" defTabSz="914400" rtl="0" eaLnBrk="1" latinLnBrk="0" hangingPunct="1">
                        <a:spcAft>
                          <a:spcPts val="0"/>
                        </a:spcAft>
                      </a:pPr>
                      <a:r>
                        <a:rPr lang="en-US" altLang="en-US" sz="1400" b="0" kern="1200" dirty="0">
                          <a:solidFill>
                            <a:schemeClr val="tx1"/>
                          </a:solidFill>
                          <a:latin typeface="微软雅黑" pitchFamily="34" charset="-122"/>
                          <a:ea typeface="微软雅黑" pitchFamily="34" charset="-122"/>
                          <a:cs typeface="+mn-cs"/>
                        </a:rPr>
                        <a:t>_top</a:t>
                      </a:r>
                      <a:endParaRPr lang="zh-CN" altLang="en-US" sz="14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altLang="en-US" sz="1400" b="0" kern="1200" dirty="0">
                          <a:solidFill>
                            <a:schemeClr val="tx1"/>
                          </a:solidFill>
                          <a:latin typeface="微软雅黑" pitchFamily="34" charset="-122"/>
                          <a:ea typeface="微软雅黑" pitchFamily="34" charset="-122"/>
                          <a:cs typeface="+mn-cs"/>
                        </a:rPr>
                        <a:t>在整个窗口中打开被链接文档。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261423">
                <a:tc>
                  <a:txBody>
                    <a:bodyPr/>
                    <a:lstStyle/>
                    <a:p>
                      <a:pPr marL="0" algn="just" defTabSz="914400" rtl="0" eaLnBrk="1" latinLnBrk="0" hangingPunct="1">
                        <a:spcAft>
                          <a:spcPts val="0"/>
                        </a:spcAft>
                      </a:pPr>
                      <a:r>
                        <a:rPr lang="en-US" altLang="en-US" sz="1400" b="0" kern="1200" dirty="0" err="1">
                          <a:solidFill>
                            <a:srgbClr val="FF0000"/>
                          </a:solidFill>
                          <a:latin typeface="微软雅黑" pitchFamily="34" charset="-122"/>
                          <a:ea typeface="微软雅黑" pitchFamily="34" charset="-122"/>
                          <a:cs typeface="+mn-cs"/>
                        </a:rPr>
                        <a:t>frameName</a:t>
                      </a:r>
                      <a:endParaRPr lang="zh-CN" altLang="en-US" sz="1400" b="0" kern="1200" dirty="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altLang="en-US" sz="1400" b="0" kern="1200" dirty="0">
                          <a:solidFill>
                            <a:srgbClr val="FF0000"/>
                          </a:solidFill>
                          <a:latin typeface="微软雅黑" pitchFamily="34" charset="-122"/>
                          <a:ea typeface="微软雅黑" pitchFamily="34" charset="-122"/>
                          <a:cs typeface="+mn-cs"/>
                        </a:rPr>
                        <a:t>在指定的框架中打开被链接文档。</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1"/>
            <a:ext cx="8207375" cy="3857649"/>
          </a:xfrm>
        </p:spPr>
        <p:txBody>
          <a:bodyPr/>
          <a:lstStyle/>
          <a:p>
            <a:pPr lvl="0"/>
            <a:r>
              <a:rPr sz="1600"/>
              <a:t>HTML</a:t>
            </a:r>
            <a:r>
              <a:rPr lang="zh-CN" sz="1600"/>
              <a:t>是一种描述性标记语言</a:t>
            </a:r>
            <a:r>
              <a:rPr sz="1600"/>
              <a:t>,</a:t>
            </a:r>
            <a:r>
              <a:rPr lang="zh-CN" sz="1600"/>
              <a:t>通常以后缀</a:t>
            </a:r>
            <a:r>
              <a:rPr sz="1600"/>
              <a:t>.html</a:t>
            </a:r>
            <a:r>
              <a:rPr lang="zh-CN" sz="1600"/>
              <a:t>或</a:t>
            </a:r>
            <a:r>
              <a:rPr sz="1600"/>
              <a:t>.htm</a:t>
            </a:r>
            <a:r>
              <a:rPr lang="zh-CN" sz="1600"/>
              <a:t>结尾</a:t>
            </a:r>
          </a:p>
          <a:p>
            <a:pPr lvl="0"/>
            <a:r>
              <a:rPr sz="1600"/>
              <a:t>HTML</a:t>
            </a:r>
            <a:r>
              <a:rPr lang="zh-CN" sz="1600"/>
              <a:t>内容主要由网页头部和网页主体两大部分构成</a:t>
            </a:r>
          </a:p>
          <a:p>
            <a:pPr lvl="0"/>
            <a:r>
              <a:rPr sz="1600"/>
              <a:t>&lt;head&gt;</a:t>
            </a:r>
            <a:r>
              <a:rPr lang="zh-CN" sz="1600"/>
              <a:t>元素</a:t>
            </a:r>
            <a:r>
              <a:rPr lang="zh-CN" altLang="en-US" sz="1600"/>
              <a:t>中包含</a:t>
            </a:r>
            <a:r>
              <a:rPr sz="1600"/>
              <a:t>&lt;title&gt;</a:t>
            </a:r>
            <a:r>
              <a:rPr lang="zh-CN" sz="1600"/>
              <a:t>、</a:t>
            </a:r>
            <a:r>
              <a:rPr sz="1600"/>
              <a:t>&lt;meta&gt;</a:t>
            </a:r>
            <a:r>
              <a:rPr lang="zh-CN" sz="1600"/>
              <a:t>、</a:t>
            </a:r>
            <a:r>
              <a:rPr sz="1600"/>
              <a:t>&lt;base&gt;</a:t>
            </a:r>
            <a:r>
              <a:rPr lang="zh-CN" sz="1600"/>
              <a:t>、</a:t>
            </a:r>
            <a:r>
              <a:rPr sz="1600"/>
              <a:t>&lt;link&gt;</a:t>
            </a:r>
            <a:r>
              <a:rPr lang="zh-CN" sz="1600"/>
              <a:t>、</a:t>
            </a:r>
            <a:r>
              <a:rPr sz="1600"/>
              <a:t>&lt;script&gt;</a:t>
            </a:r>
            <a:r>
              <a:rPr lang="zh-CN" sz="1600"/>
              <a:t>以及</a:t>
            </a:r>
            <a:r>
              <a:rPr sz="1600"/>
              <a:t>&lt;style&gt;</a:t>
            </a:r>
            <a:r>
              <a:rPr lang="zh-CN" altLang="en-US" sz="1600"/>
              <a:t>等标签</a:t>
            </a:r>
            <a:endParaRPr lang="zh-CN" sz="1600"/>
          </a:p>
          <a:p>
            <a:pPr lvl="0"/>
            <a:r>
              <a:rPr sz="1600"/>
              <a:t>&lt;meta&gt;</a:t>
            </a:r>
            <a:r>
              <a:rPr lang="zh-CN" sz="1600"/>
              <a:t>标签主要包含两类：对页面</a:t>
            </a:r>
            <a:r>
              <a:rPr lang="zh-CN" altLang="en-US" sz="1600"/>
              <a:t>的</a:t>
            </a:r>
            <a:r>
              <a:rPr lang="zh-CN" sz="1600"/>
              <a:t>设置，对搜索引擎</a:t>
            </a:r>
            <a:r>
              <a:rPr lang="zh-CN" altLang="en-US" sz="1600"/>
              <a:t>的</a:t>
            </a:r>
            <a:r>
              <a:rPr lang="zh-CN" sz="1600"/>
              <a:t>设置</a:t>
            </a:r>
          </a:p>
          <a:p>
            <a:pPr lvl="0"/>
            <a:r>
              <a:rPr sz="1600"/>
              <a:t>HTML</a:t>
            </a:r>
            <a:r>
              <a:rPr lang="zh-CN" sz="1600"/>
              <a:t>中提供了</a:t>
            </a:r>
            <a:r>
              <a:rPr sz="1600"/>
              <a:t>6</a:t>
            </a:r>
            <a:r>
              <a:rPr lang="zh-CN" sz="1600"/>
              <a:t>级标题，通过标题让文件结构更加清晰</a:t>
            </a:r>
            <a:r>
              <a:rPr lang="en-US" altLang="zh-CN" sz="1600"/>
              <a:t>&lt;h1&gt; &lt;h6&gt;</a:t>
            </a:r>
            <a:endParaRPr sz="1600"/>
          </a:p>
          <a:p>
            <a:r>
              <a:rPr sz="1600"/>
              <a:t>&lt;font&gt;</a:t>
            </a:r>
            <a:r>
              <a:rPr lang="zh-CN" altLang="en-US" sz="1600"/>
              <a:t>标签可以用来控制更多的文本外观，可以通过设置属性</a:t>
            </a:r>
            <a:r>
              <a:rPr sz="1600"/>
              <a:t>face</a:t>
            </a:r>
            <a:r>
              <a:rPr lang="zh-CN" altLang="en-US" sz="1600"/>
              <a:t>、</a:t>
            </a:r>
            <a:r>
              <a:rPr sz="1600"/>
              <a:t>size</a:t>
            </a:r>
            <a:r>
              <a:rPr lang="zh-CN" altLang="en-US" sz="1600"/>
              <a:t>、</a:t>
            </a:r>
            <a:r>
              <a:rPr sz="1600"/>
              <a:t>color</a:t>
            </a:r>
            <a:r>
              <a:rPr lang="zh-CN" altLang="en-US" sz="1600"/>
              <a:t>来设定文本的字体、大小、颜色</a:t>
            </a:r>
            <a:endParaRPr sz="1600"/>
          </a:p>
          <a:p>
            <a:pPr lvl="0"/>
            <a:r>
              <a:rPr sz="1600"/>
              <a:t>&lt;p&gt;</a:t>
            </a:r>
            <a:r>
              <a:rPr lang="zh-CN" altLang="en-US" sz="1600"/>
              <a:t>标签是</a:t>
            </a:r>
            <a:r>
              <a:rPr sz="1600"/>
              <a:t>HTML</a:t>
            </a:r>
            <a:r>
              <a:rPr lang="zh-CN" altLang="en-US" sz="1600"/>
              <a:t>特定的段落标签，可以为网页 内容提供块格式</a:t>
            </a:r>
            <a:endParaRPr lang="zh-CN" sz="1600"/>
          </a:p>
        </p:txBody>
      </p:sp>
      <p:sp>
        <p:nvSpPr>
          <p:cNvPr id="6" name="标题 5"/>
          <p:cNvSpPr>
            <a:spLocks noGrp="1"/>
          </p:cNvSpPr>
          <p:nvPr>
            <p:ph type="title"/>
          </p:nvPr>
        </p:nvSpPr>
        <p:spPr>
          <a:xfrm>
            <a:off x="957266" y="134542"/>
            <a:ext cx="4471990" cy="508383"/>
          </a:xfrm>
          <a:prstGeom prst="rect">
            <a:avLst/>
          </a:prstGeom>
        </p:spPr>
        <p:txBody>
          <a:bodyPr>
            <a:normAutofit fontScale="90000"/>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56</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lvl="0"/>
            <a:r>
              <a:rPr sz="1600"/>
              <a:t>&lt;hr /&gt;</a:t>
            </a:r>
            <a:r>
              <a:rPr lang="zh-CN" sz="1600"/>
              <a:t>标签可以在页面中产生一条水平线，将文本区域内容分开</a:t>
            </a:r>
          </a:p>
          <a:p>
            <a:pPr lvl="0"/>
            <a:r>
              <a:rPr sz="1600">
                <a:solidFill>
                  <a:srgbClr val="FF0000"/>
                </a:solidFill>
              </a:rPr>
              <a:t>HTML</a:t>
            </a:r>
            <a:r>
              <a:rPr lang="zh-CN" sz="1600">
                <a:solidFill>
                  <a:srgbClr val="FF0000"/>
                </a:solidFill>
              </a:rPr>
              <a:t>中列表分为有序列表</a:t>
            </a:r>
            <a:r>
              <a:rPr lang="en-US" altLang="zh-CN" sz="1600">
                <a:solidFill>
                  <a:srgbClr val="0000FF"/>
                </a:solidFill>
              </a:rPr>
              <a:t>OL</a:t>
            </a:r>
            <a:r>
              <a:rPr lang="zh-CN" sz="1600">
                <a:solidFill>
                  <a:srgbClr val="FF0000"/>
                </a:solidFill>
              </a:rPr>
              <a:t>、无序列表</a:t>
            </a:r>
            <a:r>
              <a:rPr lang="en-US" altLang="zh-CN" sz="1600">
                <a:solidFill>
                  <a:srgbClr val="0000FF"/>
                </a:solidFill>
              </a:rPr>
              <a:t>UL</a:t>
            </a:r>
            <a:r>
              <a:rPr lang="zh-CN" sz="1600">
                <a:solidFill>
                  <a:srgbClr val="FF0000"/>
                </a:solidFill>
              </a:rPr>
              <a:t>、定义列表</a:t>
            </a:r>
            <a:r>
              <a:rPr lang="en-US" altLang="zh-CN" sz="1600">
                <a:solidFill>
                  <a:srgbClr val="0000FF"/>
                </a:solidFill>
              </a:rPr>
              <a:t>DL</a:t>
            </a:r>
            <a:endParaRPr lang="zh-CN" sz="1600">
              <a:solidFill>
                <a:srgbClr val="0000FF"/>
              </a:solidFill>
            </a:endParaRPr>
          </a:p>
          <a:p>
            <a:pPr lvl="0"/>
            <a:r>
              <a:rPr sz="1600"/>
              <a:t>&lt;div&gt;</a:t>
            </a:r>
            <a:r>
              <a:rPr lang="zh-CN" sz="1600"/>
              <a:t>用来表达一个逻辑区块，属于块级元素</a:t>
            </a:r>
          </a:p>
          <a:p>
            <a:pPr lvl="0"/>
            <a:r>
              <a:rPr sz="1600"/>
              <a:t>&lt;span&gt;</a:t>
            </a:r>
            <a:r>
              <a:rPr lang="zh-CN" sz="1600"/>
              <a:t>标签属于行内元素，用来选择特定文本</a:t>
            </a:r>
            <a:endParaRPr sz="1600"/>
          </a:p>
          <a:p>
            <a:pPr lvl="0"/>
            <a:r>
              <a:rPr sz="1600"/>
              <a:t>URL</a:t>
            </a:r>
            <a:r>
              <a:rPr lang="zh-CN" altLang="en-US" sz="1600"/>
              <a:t>（</a:t>
            </a:r>
            <a:r>
              <a:rPr sz="1600"/>
              <a:t>Uniform Resource Locator</a:t>
            </a:r>
            <a:r>
              <a:rPr lang="zh-CN" altLang="en-US" sz="1600"/>
              <a:t>，统一资源定位符），用于指定</a:t>
            </a:r>
            <a:r>
              <a:rPr sz="1600"/>
              <a:t>Web</a:t>
            </a:r>
            <a:r>
              <a:rPr lang="zh-CN" altLang="en-US" sz="1600"/>
              <a:t>上资源所在的位置，分为绝对路径和相对路径</a:t>
            </a:r>
          </a:p>
          <a:p>
            <a:pPr lvl="0"/>
            <a:r>
              <a:rPr sz="1600"/>
              <a:t>&lt;img /&gt;</a:t>
            </a:r>
            <a:r>
              <a:rPr lang="zh-CN" altLang="en-US" sz="1600"/>
              <a:t>标签向</a:t>
            </a:r>
            <a:r>
              <a:rPr sz="1600"/>
              <a:t>HTML</a:t>
            </a:r>
            <a:r>
              <a:rPr lang="zh-CN" altLang="en-US" sz="1600"/>
              <a:t>文档中添加图像</a:t>
            </a:r>
          </a:p>
          <a:p>
            <a:pPr lvl="0"/>
            <a:r>
              <a:rPr lang="zh-CN" altLang="en-US" sz="1600"/>
              <a:t>常见的超链接有以下几种类型：</a:t>
            </a:r>
            <a:r>
              <a:rPr lang="en-US" altLang="zh-CN" sz="1600"/>
              <a:t>&lt;a&gt; </a:t>
            </a:r>
            <a:r>
              <a:rPr lang="zh-CN" altLang="en-US" sz="1600"/>
              <a:t>文本链接、</a:t>
            </a:r>
            <a:r>
              <a:rPr lang="zh-CN" altLang="en-US" sz="1600">
                <a:solidFill>
                  <a:srgbClr val="FF0000"/>
                </a:solidFill>
              </a:rPr>
              <a:t>锚点链接</a:t>
            </a:r>
            <a:r>
              <a:rPr lang="zh-CN" altLang="en-US" sz="1600"/>
              <a:t>、图像链接、图像热区链接、</a:t>
            </a:r>
            <a:r>
              <a:rPr sz="1600"/>
              <a:t>Email</a:t>
            </a:r>
            <a:r>
              <a:rPr lang="zh-CN" altLang="en-US" sz="1600"/>
              <a:t>链接、</a:t>
            </a:r>
            <a:r>
              <a:rPr sz="1600"/>
              <a:t>JavaScript</a:t>
            </a:r>
            <a:r>
              <a:rPr lang="zh-CN" altLang="en-US" sz="1600"/>
              <a:t>链接、空链接 </a:t>
            </a:r>
            <a:r>
              <a:rPr lang="en-US" altLang="zh-CN" sz="1600"/>
              <a:t>&lt;/a&gt;</a:t>
            </a:r>
            <a:endParaRPr lang="zh-CN" altLang="en-US" sz="1600"/>
          </a:p>
          <a:p>
            <a:pPr lvl="0"/>
            <a:endParaRPr lang="zh-CN" sz="1600"/>
          </a:p>
          <a:p>
            <a:endParaRPr lang="zh-CN" sz="1600"/>
          </a:p>
        </p:txBody>
      </p:sp>
      <p:sp>
        <p:nvSpPr>
          <p:cNvPr id="6" name="标题 5"/>
          <p:cNvSpPr>
            <a:spLocks noGrp="1"/>
          </p:cNvSpPr>
          <p:nvPr>
            <p:ph type="title"/>
          </p:nvPr>
        </p:nvSpPr>
        <p:spPr>
          <a:xfrm>
            <a:off x="957266" y="134542"/>
            <a:ext cx="4471990" cy="508383"/>
          </a:xfrm>
          <a:prstGeom prst="rect">
            <a:avLst/>
          </a:prstGeom>
        </p:spPr>
        <p:txBody>
          <a:bodyPr>
            <a:normAutofit fontScale="90000"/>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57</a:t>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793773C-067A-481D-9B1E-1A4E467F6FDA}"/>
              </a:ext>
            </a:extLst>
          </p:cNvPr>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58</a:t>
            </a:fld>
            <a:endParaRPr lang="en-US" altLang="zh-CN"/>
          </a:p>
        </p:txBody>
      </p:sp>
      <p:pic>
        <p:nvPicPr>
          <p:cNvPr id="15" name="图片 14">
            <a:extLst>
              <a:ext uri="{FF2B5EF4-FFF2-40B4-BE49-F238E27FC236}">
                <a16:creationId xmlns:a16="http://schemas.microsoft.com/office/drawing/2014/main" id="{27AE818A-C70F-4418-B8E9-23F1699568A3}"/>
              </a:ext>
            </a:extLst>
          </p:cNvPr>
          <p:cNvPicPr>
            <a:picLocks noChangeAspect="1"/>
          </p:cNvPicPr>
          <p:nvPr/>
        </p:nvPicPr>
        <p:blipFill>
          <a:blip r:embed="rId2"/>
          <a:stretch>
            <a:fillRect/>
          </a:stretch>
        </p:blipFill>
        <p:spPr>
          <a:xfrm>
            <a:off x="965903" y="999327"/>
            <a:ext cx="7212193" cy="3261643"/>
          </a:xfrm>
          <a:prstGeom prst="rect">
            <a:avLst/>
          </a:prstGeom>
        </p:spPr>
      </p:pic>
    </p:spTree>
    <p:extLst>
      <p:ext uri="{BB962C8B-B14F-4D97-AF65-F5344CB8AC3E}">
        <p14:creationId xmlns:p14="http://schemas.microsoft.com/office/powerpoint/2010/main" val="340880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sz="1600"/>
              <a:t>表格可以将数据有效的组织在一起，并以网格的形式进行显示</a:t>
            </a:r>
            <a:endParaRPr sz="1600"/>
          </a:p>
          <a:p>
            <a:r>
              <a:rPr lang="zh-CN" sz="1600"/>
              <a:t>表格除了用于组织数据外，还可以实现页面或局部页面的排版布局</a:t>
            </a:r>
            <a:endParaRPr sz="1600"/>
          </a:p>
          <a:p>
            <a:r>
              <a:rPr lang="zh-CN" sz="1600"/>
              <a:t>表格使用行与列的方式组织信息</a:t>
            </a:r>
            <a:endParaRPr sz="1600"/>
          </a:p>
          <a:p>
            <a:r>
              <a:rPr lang="zh-CN" sz="1600"/>
              <a:t>表格元素主要由行、列、表头单元格、正文单元格、标题、表头行、正文行、表尾行等构成。</a:t>
            </a:r>
          </a:p>
          <a:p>
            <a:r>
              <a:rPr lang="zh-CN" sz="1600"/>
              <a:t>在</a:t>
            </a:r>
            <a:r>
              <a:rPr sz="1600"/>
              <a:t>HTML</a:t>
            </a:r>
            <a:r>
              <a:rPr lang="zh-CN" sz="1600"/>
              <a:t>中，通过</a:t>
            </a:r>
            <a:r>
              <a:rPr sz="1600">
                <a:solidFill>
                  <a:srgbClr val="0000FF"/>
                </a:solidFill>
              </a:rPr>
              <a:t>&lt;table&gt;</a:t>
            </a:r>
            <a:r>
              <a:rPr lang="zh-CN" sz="1600"/>
              <a:t>标签创建表格元素</a:t>
            </a:r>
          </a:p>
          <a:p>
            <a:endParaRPr lang="zh-CN" altLang="en-US"/>
          </a:p>
          <a:p>
            <a:endParaRPr lang="en-US" altLang="zh-CN"/>
          </a:p>
          <a:p>
            <a:endParaRPr lang="en-US" altLang="zh-CN"/>
          </a:p>
          <a:p>
            <a:endParaRPr lang="zh-CN" altLang="en-US"/>
          </a:p>
        </p:txBody>
      </p:sp>
      <p:sp>
        <p:nvSpPr>
          <p:cNvPr id="6" name="标题 5"/>
          <p:cNvSpPr>
            <a:spLocks noGrp="1"/>
          </p:cNvSpPr>
          <p:nvPr>
            <p:ph type="title"/>
          </p:nvPr>
        </p:nvSpPr>
        <p:spPr>
          <a:prstGeom prst="rect">
            <a:avLst/>
          </a:prstGeom>
        </p:spPr>
        <p:txBody>
          <a:bodyPr>
            <a:normAutofit/>
          </a:bodyPr>
          <a:lstStyle/>
          <a:p>
            <a:r>
              <a:rPr lang="en-US" sz="2500"/>
              <a:t>2.1  </a:t>
            </a:r>
            <a:r>
              <a:rPr sz="2500"/>
              <a:t>表格</a:t>
            </a:r>
            <a:endParaRPr lang="en-US" sz="2500"/>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59</a:t>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sz="1600"/>
              <a:t>HTML</a:t>
            </a:r>
            <a:r>
              <a:rPr lang="zh-CN" sz="1600"/>
              <a:t>（超文本标记语言，</a:t>
            </a:r>
            <a:r>
              <a:rPr sz="1600"/>
              <a:t>Hyper Text Markup Language</a:t>
            </a:r>
            <a:r>
              <a:rPr lang="zh-CN" sz="1600"/>
              <a:t>）</a:t>
            </a:r>
            <a:endParaRPr sz="1600"/>
          </a:p>
          <a:p>
            <a:r>
              <a:rPr lang="zh-CN" sz="1600"/>
              <a:t>万维网联盟（</a:t>
            </a:r>
            <a:r>
              <a:rPr sz="1600"/>
              <a:t>World Wide Web Consortium</a:t>
            </a:r>
            <a:r>
              <a:rPr lang="zh-CN" sz="1600"/>
              <a:t>，简称</a:t>
            </a:r>
            <a:r>
              <a:rPr sz="1600"/>
              <a:t>W3C</a:t>
            </a:r>
            <a:r>
              <a:rPr lang="zh-CN" sz="1600"/>
              <a:t>）</a:t>
            </a:r>
            <a:endParaRPr sz="1600"/>
          </a:p>
          <a:p>
            <a:endParaRPr sz="1600"/>
          </a:p>
          <a:p>
            <a:pPr>
              <a:buNone/>
            </a:pPr>
            <a:r>
              <a:rPr sz="1600"/>
              <a:t>     1994</a:t>
            </a:r>
            <a:r>
              <a:rPr lang="zh-CN" sz="1600"/>
              <a:t>年</a:t>
            </a:r>
            <a:r>
              <a:rPr sz="1600"/>
              <a:t>10</a:t>
            </a:r>
            <a:r>
              <a:rPr lang="zh-CN" sz="1600"/>
              <a:t>月在麻省理工学院（</a:t>
            </a:r>
            <a:r>
              <a:rPr sz="1600"/>
              <a:t>MIT</a:t>
            </a:r>
            <a:r>
              <a:rPr lang="zh-CN" sz="1600"/>
              <a:t>）计算机科学实验室成立，其创建者是万维网的发明者</a:t>
            </a:r>
            <a:r>
              <a:rPr sz="1600"/>
              <a:t>Tim Berners-Lee</a:t>
            </a:r>
            <a:r>
              <a:rPr lang="zh-CN" sz="1600"/>
              <a:t>。</a:t>
            </a:r>
          </a:p>
          <a:p>
            <a:endParaRPr lang="zh-CN" altLang="en-US" sz="1600"/>
          </a:p>
          <a:p>
            <a:endParaRPr lang="en-US" altLang="zh-CN" sz="1600"/>
          </a:p>
          <a:p>
            <a:endParaRPr lang="en-US" altLang="zh-CN" sz="1600"/>
          </a:p>
          <a:p>
            <a:endParaRPr lang="zh-CN" altLang="en-US" sz="1600"/>
          </a:p>
        </p:txBody>
      </p:sp>
      <p:sp>
        <p:nvSpPr>
          <p:cNvPr id="6" name="标题 5"/>
          <p:cNvSpPr>
            <a:spLocks noGrp="1"/>
          </p:cNvSpPr>
          <p:nvPr>
            <p:ph type="title"/>
          </p:nvPr>
        </p:nvSpPr>
        <p:spPr>
          <a:prstGeom prst="rect">
            <a:avLst/>
          </a:prstGeom>
        </p:spPr>
        <p:txBody>
          <a:bodyPr>
            <a:normAutofit/>
          </a:bodyPr>
          <a:lstStyle/>
          <a:p>
            <a:r>
              <a:rPr lang="en-US" sz="2500"/>
              <a:t>1.2  </a:t>
            </a:r>
            <a:r>
              <a:rPr lang="en-US" sz="2500" err="1"/>
              <a:t>HTML概述</a:t>
            </a:r>
            <a:endParaRPr lang="en-US" sz="2500"/>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a:t>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0"/>
            <a:ext cx="8207375" cy="4071963"/>
          </a:xfrm>
        </p:spPr>
        <p:txBody>
          <a:bodyPr/>
          <a:lstStyle/>
          <a:p>
            <a:endParaRPr/>
          </a:p>
          <a:p>
            <a:endParaRPr/>
          </a:p>
          <a:p>
            <a:endParaRPr/>
          </a:p>
          <a:p>
            <a:endParaRPr/>
          </a:p>
          <a:p>
            <a:endParaRPr/>
          </a:p>
          <a:p>
            <a:pPr>
              <a:buNone/>
            </a:pPr>
            <a:endParaRPr/>
          </a:p>
          <a:p>
            <a:r>
              <a:rPr lang="zh-CN"/>
              <a:t>其中：</a:t>
            </a:r>
          </a:p>
          <a:p>
            <a:pPr lvl="1"/>
            <a:r>
              <a:rPr lang="zh-CN" sz="1200"/>
              <a:t>表格的各组成部分均包含在</a:t>
            </a:r>
            <a:r>
              <a:rPr sz="1200"/>
              <a:t>&lt;table&gt;</a:t>
            </a:r>
            <a:r>
              <a:rPr lang="zh-CN" sz="1200"/>
              <a:t>标签之内</a:t>
            </a:r>
          </a:p>
          <a:p>
            <a:pPr lvl="1"/>
            <a:r>
              <a:rPr lang="zh-CN" sz="1200"/>
              <a:t>单元格是表格的基本元素，使用</a:t>
            </a:r>
            <a:r>
              <a:rPr sz="1200"/>
              <a:t>&lt;td&gt;</a:t>
            </a:r>
            <a:r>
              <a:rPr lang="zh-CN" sz="1200"/>
              <a:t>标签表示</a:t>
            </a:r>
          </a:p>
          <a:p>
            <a:pPr lvl="1"/>
            <a:r>
              <a:rPr lang="zh-CN" sz="1200"/>
              <a:t>行是表格的水平元素，使用</a:t>
            </a:r>
            <a:r>
              <a:rPr sz="1200"/>
              <a:t>&lt;tr&gt;</a:t>
            </a:r>
            <a:r>
              <a:rPr lang="zh-CN" sz="1200"/>
              <a:t>标签表示</a:t>
            </a:r>
          </a:p>
          <a:p>
            <a:pPr lvl="1"/>
            <a:r>
              <a:rPr lang="zh-CN" sz="1200"/>
              <a:t>一行可以由一个或多个单元格构成，而一个表格可以由一行或多行构成</a:t>
            </a:r>
          </a:p>
          <a:p>
            <a:pPr lvl="1"/>
            <a:endParaRPr lang="zh-CN"/>
          </a:p>
          <a:p>
            <a:endParaRPr lang="zh-CN" altLang="en-US" sz="1600"/>
          </a:p>
          <a:p>
            <a:endParaRPr lang="en-US" altLang="zh-CN" sz="1600"/>
          </a:p>
          <a:p>
            <a:endParaRPr lang="en-US" altLang="zh-CN" sz="1600"/>
          </a:p>
          <a:p>
            <a:endParaRPr lang="zh-CN" altLang="en-US" sz="1600"/>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60</a:t>
            </a:fld>
            <a:endParaRPr lang="en-US" altLang="zh-CN"/>
          </a:p>
        </p:txBody>
      </p:sp>
      <p:sp>
        <p:nvSpPr>
          <p:cNvPr id="7" name="文本占位符 6"/>
          <p:cNvSpPr>
            <a:spLocks noGrp="1"/>
          </p:cNvSpPr>
          <p:nvPr>
            <p:ph type="body" sz="quarter" idx="11"/>
          </p:nvPr>
        </p:nvSpPr>
        <p:spPr>
          <a:xfrm>
            <a:off x="1000100" y="823917"/>
            <a:ext cx="6357956" cy="2462213"/>
          </a:xfrm>
        </p:spPr>
        <p:txBody>
          <a:bodyPr/>
          <a:lstStyle/>
          <a:p>
            <a:r>
              <a:rPr lang="en-US" sz="1400" b="1"/>
              <a:t>&lt;table&gt; </a:t>
            </a:r>
            <a:endParaRPr sz="1400"/>
          </a:p>
          <a:p>
            <a:r>
              <a:rPr lang="en-US" sz="1400"/>
              <a:t>  &lt;!-- </a:t>
            </a:r>
            <a:r>
              <a:rPr sz="1400"/>
              <a:t>一行可以包含多个单元格</a:t>
            </a:r>
            <a:r>
              <a:rPr lang="en-US" sz="1400"/>
              <a:t> --&gt;</a:t>
            </a:r>
            <a:endParaRPr sz="1400"/>
          </a:p>
          <a:p>
            <a:r>
              <a:rPr lang="en-US" sz="1400"/>
              <a:t>  </a:t>
            </a:r>
            <a:r>
              <a:rPr lang="en-US" sz="1400" b="1"/>
              <a:t>&lt;</a:t>
            </a:r>
            <a:r>
              <a:rPr lang="en-US" sz="1400" b="1" err="1"/>
              <a:t>tr</a:t>
            </a:r>
            <a:r>
              <a:rPr lang="en-US" sz="1400" b="1"/>
              <a:t>&gt;</a:t>
            </a:r>
            <a:endParaRPr sz="1400"/>
          </a:p>
          <a:p>
            <a:r>
              <a:rPr lang="en-US" sz="1400"/>
              <a:t>    &lt;td&gt;</a:t>
            </a:r>
            <a:r>
              <a:rPr sz="1400"/>
              <a:t>单元格内容</a:t>
            </a:r>
            <a:r>
              <a:rPr lang="en-US" sz="1400"/>
              <a:t>&lt;/td&gt;</a:t>
            </a:r>
            <a:endParaRPr sz="1400"/>
          </a:p>
          <a:p>
            <a:r>
              <a:rPr lang="en-US" sz="1400"/>
              <a:t>    &lt;td&gt;</a:t>
            </a:r>
            <a:r>
              <a:rPr sz="1400"/>
              <a:t>单元格内容</a:t>
            </a:r>
            <a:r>
              <a:rPr lang="en-US" sz="1400"/>
              <a:t>&lt;/td&gt;</a:t>
            </a:r>
            <a:endParaRPr sz="1400"/>
          </a:p>
          <a:p>
            <a:r>
              <a:rPr lang="en-US" sz="1400"/>
              <a:t>    &lt;!--</a:t>
            </a:r>
            <a:r>
              <a:rPr sz="1400"/>
              <a:t>更多单元格</a:t>
            </a:r>
            <a:r>
              <a:rPr lang="en-US" sz="1400"/>
              <a:t>--&gt;</a:t>
            </a:r>
            <a:endParaRPr sz="1400"/>
          </a:p>
          <a:p>
            <a:r>
              <a:rPr lang="en-US" sz="1400"/>
              <a:t>    ......</a:t>
            </a:r>
            <a:endParaRPr sz="1400"/>
          </a:p>
          <a:p>
            <a:r>
              <a:rPr lang="en-US" sz="1400"/>
              <a:t>  </a:t>
            </a:r>
            <a:r>
              <a:rPr lang="en-US" sz="1400" b="1"/>
              <a:t>&lt;/</a:t>
            </a:r>
            <a:r>
              <a:rPr lang="en-US" sz="1400" b="1" err="1"/>
              <a:t>tr</a:t>
            </a:r>
            <a:r>
              <a:rPr lang="en-US" sz="1400" b="1"/>
              <a:t>&gt;</a:t>
            </a:r>
            <a:endParaRPr sz="1400"/>
          </a:p>
          <a:p>
            <a:r>
              <a:rPr lang="en-US" sz="1400"/>
              <a:t>   &lt;!--</a:t>
            </a:r>
            <a:r>
              <a:rPr sz="1400"/>
              <a:t>更多行</a:t>
            </a:r>
            <a:r>
              <a:rPr lang="en-US" sz="1400"/>
              <a:t>--&gt;</a:t>
            </a:r>
            <a:endParaRPr sz="1400"/>
          </a:p>
          <a:p>
            <a:r>
              <a:rPr lang="en-US" sz="1400"/>
              <a:t>   ......</a:t>
            </a:r>
            <a:endParaRPr sz="1400"/>
          </a:p>
          <a:p>
            <a:r>
              <a:rPr lang="en-US" sz="1400" b="1"/>
              <a:t>&lt;/table&gt;</a:t>
            </a:r>
            <a:endParaRPr sz="1400"/>
          </a:p>
        </p:txBody>
      </p:sp>
      <p:sp>
        <p:nvSpPr>
          <p:cNvPr id="6" name="标题 5"/>
          <p:cNvSpPr>
            <a:spLocks noGrp="1"/>
          </p:cNvSpPr>
          <p:nvPr>
            <p:ph type="title"/>
          </p:nvPr>
        </p:nvSpPr>
        <p:spPr>
          <a:prstGeom prst="rect">
            <a:avLst/>
          </a:prstGeom>
        </p:spPr>
        <p:txBody>
          <a:bodyPr>
            <a:normAutofit/>
          </a:bodyPr>
          <a:lstStyle/>
          <a:p>
            <a:r>
              <a:rPr lang="en-US" sz="2500"/>
              <a:t>2</a:t>
            </a:r>
            <a:r>
              <a:rPr lang="en-US" altLang="zh-CN" sz="2500"/>
              <a:t>.1</a:t>
            </a:r>
            <a:r>
              <a:rPr lang="en-US" sz="2500"/>
              <a:t>.1  </a:t>
            </a:r>
            <a:r>
              <a:rPr sz="2500"/>
              <a:t>表格的组成</a:t>
            </a:r>
            <a:endParaRPr lang="en-US" sz="25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357158" y="857238"/>
            <a:ext cx="6357956" cy="4154984"/>
          </a:xfrm>
        </p:spPr>
        <p:txBody>
          <a:bodyPr/>
          <a:lstStyle/>
          <a:p>
            <a:r>
              <a:rPr lang="en-US" sz="1200"/>
              <a:t>&lt;body&gt;</a:t>
            </a:r>
            <a:endParaRPr sz="1200"/>
          </a:p>
          <a:p>
            <a:r>
              <a:rPr lang="en-US" sz="1200"/>
              <a:t>       </a:t>
            </a:r>
            <a:r>
              <a:rPr lang="en-US" sz="1200" b="1"/>
              <a:t> &lt;table&gt;</a:t>
            </a:r>
            <a:endParaRPr sz="1200"/>
          </a:p>
          <a:p>
            <a:r>
              <a:rPr lang="en-US" sz="1200"/>
              <a:t>          </a:t>
            </a:r>
            <a:r>
              <a:rPr lang="en-US" sz="1200" b="1"/>
              <a:t>&lt;</a:t>
            </a:r>
            <a:r>
              <a:rPr lang="en-US" sz="1200" b="1" err="1"/>
              <a:t>tr</a:t>
            </a:r>
            <a:r>
              <a:rPr lang="en-US" sz="1200" b="1"/>
              <a:t>&gt;</a:t>
            </a:r>
            <a:endParaRPr sz="1200"/>
          </a:p>
          <a:p>
            <a:r>
              <a:rPr lang="en-US" sz="1200" b="1"/>
              <a:t>            &lt;td&gt;</a:t>
            </a:r>
            <a:r>
              <a:rPr sz="1200" b="1"/>
              <a:t>姓名</a:t>
            </a:r>
            <a:r>
              <a:rPr lang="en-US" sz="1200" b="1"/>
              <a:t>&lt;/td&gt; </a:t>
            </a:r>
            <a:r>
              <a:rPr lang="en-US" sz="1200" b="1">
                <a:solidFill>
                  <a:srgbClr val="0000FF"/>
                </a:solidFill>
              </a:rPr>
              <a:t>cell</a:t>
            </a:r>
            <a:endParaRPr sz="1200">
              <a:solidFill>
                <a:srgbClr val="0000FF"/>
              </a:solidFill>
            </a:endParaRPr>
          </a:p>
          <a:p>
            <a:r>
              <a:rPr lang="en-US" sz="1200" b="1"/>
              <a:t>            &lt;td&gt;</a:t>
            </a:r>
            <a:r>
              <a:rPr sz="1200" b="1"/>
              <a:t>部门</a:t>
            </a:r>
            <a:r>
              <a:rPr lang="en-US" sz="1200" b="1"/>
              <a:t>&lt;/td&gt;</a:t>
            </a:r>
            <a:endParaRPr sz="1200"/>
          </a:p>
          <a:p>
            <a:r>
              <a:rPr lang="en-US" sz="1200" b="1"/>
              <a:t>            &lt;td&gt;</a:t>
            </a:r>
            <a:r>
              <a:rPr sz="1200" b="1"/>
              <a:t>邮箱</a:t>
            </a:r>
            <a:r>
              <a:rPr lang="en-US" sz="1200" b="1"/>
              <a:t>&lt;/td&gt;</a:t>
            </a:r>
            <a:endParaRPr sz="1200"/>
          </a:p>
          <a:p>
            <a:r>
              <a:rPr lang="en-US" sz="1200" b="1"/>
              <a:t>            &lt;td&gt;</a:t>
            </a:r>
            <a:r>
              <a:rPr sz="1200" b="1"/>
              <a:t>电话</a:t>
            </a:r>
            <a:r>
              <a:rPr lang="en-US" sz="1200" b="1"/>
              <a:t>&lt;/td&gt;</a:t>
            </a:r>
            <a:endParaRPr sz="1200"/>
          </a:p>
          <a:p>
            <a:r>
              <a:rPr lang="en-US" sz="1200" b="1"/>
              <a:t>          &lt;/</a:t>
            </a:r>
            <a:r>
              <a:rPr lang="en-US" sz="1200" b="1" err="1"/>
              <a:t>tr</a:t>
            </a:r>
            <a:r>
              <a:rPr lang="en-US" sz="1200" b="1"/>
              <a:t>&gt;</a:t>
            </a:r>
            <a:endParaRPr sz="1200"/>
          </a:p>
          <a:p>
            <a:r>
              <a:rPr lang="en-US" sz="1200"/>
              <a:t>          &lt;</a:t>
            </a:r>
            <a:r>
              <a:rPr lang="en-US" sz="1200" err="1"/>
              <a:t>tr</a:t>
            </a:r>
            <a:r>
              <a:rPr lang="en-US" sz="1200"/>
              <a:t>&gt;</a:t>
            </a:r>
            <a:endParaRPr sz="1200"/>
          </a:p>
          <a:p>
            <a:r>
              <a:rPr lang="en-US" sz="1200"/>
              <a:t>            &lt;td&gt;</a:t>
            </a:r>
            <a:r>
              <a:rPr sz="1200"/>
              <a:t>张叁</a:t>
            </a:r>
            <a:r>
              <a:rPr lang="en-US" sz="1200"/>
              <a:t>&lt;/td&gt;</a:t>
            </a:r>
            <a:endParaRPr sz="1200"/>
          </a:p>
          <a:p>
            <a:r>
              <a:rPr lang="en-US" sz="1200"/>
              <a:t>            &lt;td&gt;</a:t>
            </a:r>
            <a:r>
              <a:rPr sz="1200"/>
              <a:t>市场部</a:t>
            </a:r>
            <a:r>
              <a:rPr lang="en-US" sz="1200"/>
              <a:t>&lt;/td&gt;</a:t>
            </a:r>
            <a:endParaRPr sz="1200"/>
          </a:p>
          <a:p>
            <a:r>
              <a:rPr lang="en-US" sz="1200"/>
              <a:t>            &lt;td&gt;zhangs@itshixu.com&lt;/td&gt;</a:t>
            </a:r>
            <a:endParaRPr sz="1200"/>
          </a:p>
          <a:p>
            <a:r>
              <a:rPr lang="en-US" sz="1200"/>
              <a:t>            &lt;td&gt;18966882233&lt;/td&gt;</a:t>
            </a:r>
            <a:endParaRPr sz="1200"/>
          </a:p>
          <a:p>
            <a:r>
              <a:rPr lang="en-US" sz="1200"/>
              <a:t>          &lt;/</a:t>
            </a:r>
            <a:r>
              <a:rPr lang="en-US" sz="1200" err="1"/>
              <a:t>tr</a:t>
            </a:r>
            <a:r>
              <a:rPr lang="en-US" sz="1200"/>
              <a:t>&gt;</a:t>
            </a:r>
            <a:endParaRPr sz="1200"/>
          </a:p>
          <a:p>
            <a:r>
              <a:rPr lang="en-US" sz="1200"/>
              <a:t>          &lt;</a:t>
            </a:r>
            <a:r>
              <a:rPr lang="en-US" sz="1200" err="1"/>
              <a:t>tr</a:t>
            </a:r>
            <a:r>
              <a:rPr lang="en-US" sz="1200"/>
              <a:t>&gt;</a:t>
            </a:r>
            <a:endParaRPr sz="1200"/>
          </a:p>
          <a:p>
            <a:r>
              <a:rPr lang="en-US" sz="1200"/>
              <a:t>            &lt;td&gt;</a:t>
            </a:r>
            <a:r>
              <a:rPr sz="1200"/>
              <a:t>李斯</a:t>
            </a:r>
            <a:r>
              <a:rPr lang="en-US" sz="1200"/>
              <a:t>&lt;/td&gt;</a:t>
            </a:r>
            <a:endParaRPr sz="1200"/>
          </a:p>
          <a:p>
            <a:r>
              <a:rPr lang="en-US" sz="1200"/>
              <a:t>            &lt;td&gt;</a:t>
            </a:r>
            <a:r>
              <a:rPr sz="1200"/>
              <a:t>研发部</a:t>
            </a:r>
            <a:r>
              <a:rPr lang="en-US" sz="1200"/>
              <a:t>&lt;/td&gt;</a:t>
            </a:r>
            <a:endParaRPr sz="1200"/>
          </a:p>
          <a:p>
            <a:r>
              <a:rPr lang="en-US" sz="1200"/>
              <a:t>            &lt;td&gt;lis@itshixu.com&lt;/td&gt;</a:t>
            </a:r>
            <a:endParaRPr sz="1200"/>
          </a:p>
          <a:p>
            <a:r>
              <a:rPr lang="en-US" sz="1200"/>
              <a:t>            &lt;td&gt;13688995566&lt;/td&gt;</a:t>
            </a:r>
            <a:endParaRPr sz="1200"/>
          </a:p>
          <a:p>
            <a:r>
              <a:rPr lang="en-US" sz="1200"/>
              <a:t>          &lt;/</a:t>
            </a:r>
            <a:r>
              <a:rPr lang="en-US" sz="1200" err="1"/>
              <a:t>tr</a:t>
            </a:r>
            <a:r>
              <a:rPr lang="en-US" sz="1200"/>
              <a:t>&gt;</a:t>
            </a:r>
            <a:endParaRPr sz="1200"/>
          </a:p>
          <a:p>
            <a:r>
              <a:rPr lang="en-US" sz="1200"/>
              <a:t>       </a:t>
            </a:r>
            <a:r>
              <a:rPr lang="en-US" sz="1200" b="1"/>
              <a:t> &lt;/table&gt;</a:t>
            </a:r>
            <a:endParaRPr sz="1200"/>
          </a:p>
          <a:p>
            <a:r>
              <a:rPr lang="en-US" sz="1200"/>
              <a:t>&lt;/body&gt;</a:t>
            </a:r>
            <a:endParaRPr sz="12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61</a:t>
            </a:fld>
            <a:endParaRPr lang="en-US" altLang="zh-CN"/>
          </a:p>
        </p:txBody>
      </p:sp>
      <p:pic>
        <p:nvPicPr>
          <p:cNvPr id="10" name="图片 9" descr="C:\Users\ADMINI~1\AppData\Local\Temp\SNAGHTML1fe91d57.PNG"/>
          <p:cNvPicPr/>
          <p:nvPr/>
        </p:nvPicPr>
        <p:blipFill>
          <a:blip r:embed="rId3"/>
          <a:srcRect/>
          <a:stretch>
            <a:fillRect/>
          </a:stretch>
        </p:blipFill>
        <p:spPr bwMode="auto">
          <a:xfrm>
            <a:off x="4572000" y="2857502"/>
            <a:ext cx="2224405" cy="1303655"/>
          </a:xfrm>
          <a:prstGeom prst="rect">
            <a:avLst/>
          </a:prstGeom>
          <a:noFill/>
          <a:ln w="9525">
            <a:noFill/>
            <a:miter lim="800000"/>
            <a:headEnd/>
            <a:tailEnd/>
          </a:ln>
        </p:spPr>
      </p:pic>
      <p:sp>
        <p:nvSpPr>
          <p:cNvPr id="11" name="圆角矩形标注 10"/>
          <p:cNvSpPr>
            <a:spLocks noChangeArrowheads="1"/>
          </p:cNvSpPr>
          <p:nvPr/>
        </p:nvSpPr>
        <p:spPr bwMode="auto">
          <a:xfrm>
            <a:off x="4357686" y="857238"/>
            <a:ext cx="3786214" cy="1000132"/>
          </a:xfrm>
          <a:prstGeom prst="wedgeRoundRectCallout">
            <a:avLst>
              <a:gd name="adj1" fmla="val -55722"/>
              <a:gd name="adj2" fmla="val 122239"/>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i="0">
                <a:solidFill>
                  <a:srgbClr val="000000"/>
                </a:solidFill>
                <a:latin typeface="Adobe 宋体 Std L" pitchFamily="18" charset="-122"/>
                <a:ea typeface="Adobe 宋体 Std L" pitchFamily="18" charset="-122"/>
              </a:rPr>
              <a:t>一个三行四列的表格，第一行是表格的头部信息，后面两行是员工的基本信息；默认情况下，表格的边框是隐藏的</a:t>
            </a:r>
          </a:p>
        </p:txBody>
      </p:sp>
      <p:sp>
        <p:nvSpPr>
          <p:cNvPr id="14" name="标题 5"/>
          <p:cNvSpPr>
            <a:spLocks noGrp="1"/>
          </p:cNvSpPr>
          <p:nvPr>
            <p:ph type="title"/>
          </p:nvPr>
        </p:nvSpPr>
        <p:spPr>
          <a:prstGeom prst="rect">
            <a:avLst/>
          </a:prstGeom>
        </p:spPr>
        <p:txBody>
          <a:bodyPr>
            <a:normAutofit/>
          </a:bodyPr>
          <a:lstStyle/>
          <a:p>
            <a:r>
              <a:rPr lang="en-US" sz="2500"/>
              <a:t>2</a:t>
            </a:r>
            <a:r>
              <a:rPr lang="en-US" altLang="zh-CN" sz="2500"/>
              <a:t>.1</a:t>
            </a:r>
            <a:r>
              <a:rPr lang="en-US" sz="2500"/>
              <a:t>.1  </a:t>
            </a:r>
            <a:r>
              <a:rPr sz="2500"/>
              <a:t>表格的组成</a:t>
            </a:r>
            <a:endParaRPr lang="en-US" sz="25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0"/>
            <a:ext cx="8207375" cy="3857649"/>
          </a:xfrm>
        </p:spPr>
        <p:txBody>
          <a:bodyPr/>
          <a:lstStyle/>
          <a:p>
            <a:r>
              <a:rPr lang="zh-CN" sz="1400"/>
              <a:t>表格的常用属性有对齐方式、背景颜色、边框、高度、宽度等</a:t>
            </a:r>
            <a:r>
              <a:rPr lang="zh-CN" altLang="en-US" sz="1400"/>
              <a:t>。</a:t>
            </a:r>
            <a:endParaRPr sz="1400"/>
          </a:p>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500"/>
              <a:t>2.1.2  </a:t>
            </a:r>
            <a:r>
              <a:rPr sz="2400"/>
              <a:t>表格的基本属性</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62</a:t>
            </a:fld>
            <a:endParaRPr lang="en-US" altLang="zh-CN"/>
          </a:p>
        </p:txBody>
      </p:sp>
      <p:graphicFrame>
        <p:nvGraphicFramePr>
          <p:cNvPr id="13" name="Group 96"/>
          <p:cNvGraphicFramePr>
            <a:graphicFrameLocks noGrp="1"/>
          </p:cNvGraphicFramePr>
          <p:nvPr>
            <p:extLst>
              <p:ext uri="{D42A27DB-BD31-4B8C-83A1-F6EECF244321}">
                <p14:modId xmlns:p14="http://schemas.microsoft.com/office/powerpoint/2010/main" val="1302979185"/>
              </p:ext>
            </p:extLst>
          </p:nvPr>
        </p:nvGraphicFramePr>
        <p:xfrm>
          <a:off x="683568" y="1285866"/>
          <a:ext cx="7317455" cy="3217375"/>
        </p:xfrm>
        <a:graphic>
          <a:graphicData uri="http://schemas.openxmlformats.org/drawingml/2006/table">
            <a:tbl>
              <a:tblPr/>
              <a:tblGrid>
                <a:gridCol w="1102350">
                  <a:extLst>
                    <a:ext uri="{9D8B030D-6E8A-4147-A177-3AD203B41FA5}">
                      <a16:colId xmlns:a16="http://schemas.microsoft.com/office/drawing/2014/main" val="20000"/>
                    </a:ext>
                  </a:extLst>
                </a:gridCol>
                <a:gridCol w="2786082">
                  <a:extLst>
                    <a:ext uri="{9D8B030D-6E8A-4147-A177-3AD203B41FA5}">
                      <a16:colId xmlns:a16="http://schemas.microsoft.com/office/drawing/2014/main" val="20001"/>
                    </a:ext>
                  </a:extLst>
                </a:gridCol>
                <a:gridCol w="3429023">
                  <a:extLst>
                    <a:ext uri="{9D8B030D-6E8A-4147-A177-3AD203B41FA5}">
                      <a16:colId xmlns:a16="http://schemas.microsoft.com/office/drawing/2014/main" val="20002"/>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取值</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align</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300" kern="100" dirty="0">
                          <a:latin typeface="微软雅黑" pitchFamily="34" charset="-122"/>
                          <a:ea typeface="微软雅黑" pitchFamily="34" charset="-122"/>
                          <a:cs typeface="Times New Roman"/>
                        </a:rPr>
                        <a:t>left</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center</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right</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设置表格相对周围元素的对齐方式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err="1">
                          <a:solidFill>
                            <a:schemeClr val="tx1"/>
                          </a:solidFill>
                          <a:latin typeface="微软雅黑" pitchFamily="34" charset="-122"/>
                          <a:ea typeface="微软雅黑" pitchFamily="34" charset="-122"/>
                          <a:cs typeface="+mn-cs"/>
                        </a:rPr>
                        <a:t>bgcolor</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300" kern="100" dirty="0" err="1">
                          <a:latin typeface="微软雅黑" pitchFamily="34" charset="-122"/>
                          <a:ea typeface="微软雅黑" pitchFamily="34" charset="-122"/>
                          <a:cs typeface="Times New Roman"/>
                        </a:rPr>
                        <a:t>rgb</a:t>
                      </a:r>
                      <a:r>
                        <a:rPr lang="en-US" sz="1300" kern="100" dirty="0">
                          <a:latin typeface="微软雅黑" pitchFamily="34" charset="-122"/>
                          <a:ea typeface="微软雅黑" pitchFamily="34" charset="-122"/>
                          <a:cs typeface="Times New Roman"/>
                        </a:rPr>
                        <a:t>(</a:t>
                      </a:r>
                      <a:r>
                        <a:rPr lang="en-US" sz="1300" kern="100" dirty="0" err="1">
                          <a:latin typeface="微软雅黑" pitchFamily="34" charset="-122"/>
                          <a:ea typeface="微软雅黑" pitchFamily="34" charset="-122"/>
                          <a:cs typeface="Times New Roman"/>
                        </a:rPr>
                        <a:t>x,x,x</a:t>
                      </a:r>
                      <a:r>
                        <a:rPr lang="en-US" sz="1300" kern="100" dirty="0">
                          <a:latin typeface="微软雅黑" pitchFamily="34" charset="-122"/>
                          <a:ea typeface="微软雅黑" pitchFamily="34" charset="-122"/>
                          <a:cs typeface="Times New Roman"/>
                        </a:rPr>
                        <a:t>)</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a:t>
                      </a:r>
                      <a:r>
                        <a:rPr lang="en-US" sz="1300" kern="100" dirty="0" err="1">
                          <a:latin typeface="微软雅黑" pitchFamily="34" charset="-122"/>
                          <a:ea typeface="微软雅黑" pitchFamily="34" charset="-122"/>
                          <a:cs typeface="Times New Roman"/>
                        </a:rPr>
                        <a:t>xxxxxx</a:t>
                      </a:r>
                      <a:r>
                        <a:rPr lang="zh-CN" altLang="en-US" sz="1300" kern="100" dirty="0">
                          <a:latin typeface="微软雅黑" pitchFamily="34" charset="-122"/>
                          <a:ea typeface="微软雅黑" pitchFamily="34" charset="-122"/>
                          <a:cs typeface="Times New Roman"/>
                        </a:rPr>
                        <a:t>、</a:t>
                      </a:r>
                      <a:r>
                        <a:rPr lang="en-US" sz="1300" kern="100" dirty="0" err="1">
                          <a:latin typeface="微软雅黑" pitchFamily="34" charset="-122"/>
                          <a:ea typeface="微软雅黑" pitchFamily="34" charset="-122"/>
                          <a:cs typeface="Times New Roman"/>
                        </a:rPr>
                        <a:t>colorName</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设置表格的背景颜色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border</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像素</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设置表格边框的宽度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err="1">
                          <a:solidFill>
                            <a:schemeClr val="tx1"/>
                          </a:solidFill>
                          <a:latin typeface="微软雅黑" pitchFamily="34" charset="-122"/>
                          <a:ea typeface="微软雅黑" pitchFamily="34" charset="-122"/>
                          <a:cs typeface="+mn-cs"/>
                        </a:rPr>
                        <a:t>cellpadding</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像素或百分比</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设置单元格与其内容之间的距离</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120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cellspacing</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像素或百分比</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设置单元格之间的距离</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1158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height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像素或百分比</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设置表格的高度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0562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width</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像素或百分比</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743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rules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en-US" sz="1300" kern="100">
                          <a:latin typeface="微软雅黑" pitchFamily="34" charset="-122"/>
                          <a:ea typeface="微软雅黑" pitchFamily="34" charset="-122"/>
                          <a:cs typeface="Times New Roman"/>
                        </a:rPr>
                        <a:t>none</a:t>
                      </a:r>
                      <a:r>
                        <a:rPr lang="zh-CN" sz="1300" kern="100">
                          <a:latin typeface="微软雅黑" pitchFamily="34" charset="-122"/>
                          <a:ea typeface="微软雅黑" pitchFamily="34" charset="-122"/>
                          <a:cs typeface="Times New Roman"/>
                        </a:rPr>
                        <a:t>、</a:t>
                      </a:r>
                      <a:r>
                        <a:rPr lang="en-US" sz="1300" kern="100">
                          <a:latin typeface="微软雅黑" pitchFamily="34" charset="-122"/>
                          <a:ea typeface="微软雅黑" pitchFamily="34" charset="-122"/>
                          <a:cs typeface="Times New Roman"/>
                        </a:rPr>
                        <a:t>groups</a:t>
                      </a:r>
                      <a:r>
                        <a:rPr lang="zh-CN" sz="1300" kern="100">
                          <a:latin typeface="微软雅黑" pitchFamily="34" charset="-122"/>
                          <a:ea typeface="微软雅黑" pitchFamily="34" charset="-122"/>
                          <a:cs typeface="Times New Roman"/>
                        </a:rPr>
                        <a:t>、</a:t>
                      </a:r>
                      <a:r>
                        <a:rPr lang="en-US" sz="1300" kern="100">
                          <a:latin typeface="微软雅黑" pitchFamily="34" charset="-122"/>
                          <a:ea typeface="微软雅黑" pitchFamily="34" charset="-122"/>
                          <a:cs typeface="Times New Roman"/>
                        </a:rPr>
                        <a:t>rows</a:t>
                      </a:r>
                      <a:r>
                        <a:rPr lang="zh-CN" sz="1300" kern="100">
                          <a:latin typeface="微软雅黑" pitchFamily="34" charset="-122"/>
                          <a:ea typeface="微软雅黑" pitchFamily="34" charset="-122"/>
                          <a:cs typeface="Times New Roman"/>
                        </a:rPr>
                        <a:t>、</a:t>
                      </a:r>
                      <a:r>
                        <a:rPr lang="en-US" sz="1300" kern="100">
                          <a:latin typeface="微软雅黑" pitchFamily="34" charset="-122"/>
                          <a:ea typeface="微软雅黑" pitchFamily="34" charset="-122"/>
                          <a:cs typeface="Times New Roman"/>
                        </a:rPr>
                        <a:t>cols</a:t>
                      </a:r>
                      <a:r>
                        <a:rPr lang="zh-CN" sz="1300" kern="100">
                          <a:latin typeface="微软雅黑" pitchFamily="34" charset="-122"/>
                          <a:ea typeface="微软雅黑" pitchFamily="34" charset="-122"/>
                          <a:cs typeface="Times New Roman"/>
                        </a:rPr>
                        <a:t>、</a:t>
                      </a:r>
                      <a:r>
                        <a:rPr lang="en-US" sz="1300" kern="100">
                          <a:latin typeface="微软雅黑" pitchFamily="34" charset="-122"/>
                          <a:ea typeface="微软雅黑" pitchFamily="34" charset="-122"/>
                          <a:cs typeface="Times New Roman"/>
                        </a:rPr>
                        <a:t>all</a:t>
                      </a:r>
                      <a:endParaRPr lang="zh-CN" sz="13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设置表格中的表格线显示方式，默认是</a:t>
                      </a:r>
                      <a:r>
                        <a:rPr lang="en-US" sz="1300" kern="100" dirty="0">
                          <a:latin typeface="微软雅黑" pitchFamily="34" charset="-122"/>
                          <a:ea typeface="微软雅黑" pitchFamily="34" charset="-122"/>
                          <a:cs typeface="Times New Roman"/>
                        </a:rPr>
                        <a:t>all</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4310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300" kern="1200" dirty="0">
                          <a:solidFill>
                            <a:schemeClr val="tx1"/>
                          </a:solidFill>
                          <a:latin typeface="微软雅黑" pitchFamily="34" charset="-122"/>
                          <a:ea typeface="微软雅黑" pitchFamily="34" charset="-122"/>
                          <a:cs typeface="+mn-cs"/>
                        </a:rPr>
                        <a:t>frame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en-US" sz="1300" kern="100" dirty="0">
                          <a:latin typeface="微软雅黑" pitchFamily="34" charset="-122"/>
                          <a:ea typeface="微软雅黑" pitchFamily="34" charset="-122"/>
                          <a:cs typeface="Times New Roman"/>
                        </a:rPr>
                        <a:t>void</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above</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below</a:t>
                      </a:r>
                      <a:r>
                        <a:rPr lang="zh-CN" sz="1300" kern="100" dirty="0">
                          <a:latin typeface="微软雅黑" pitchFamily="34" charset="-122"/>
                          <a:ea typeface="微软雅黑" pitchFamily="34" charset="-122"/>
                          <a:cs typeface="Times New Roman"/>
                        </a:rPr>
                        <a:t>、</a:t>
                      </a:r>
                      <a:r>
                        <a:rPr lang="en-US" sz="1300" kern="100" dirty="0" err="1">
                          <a:latin typeface="微软雅黑" pitchFamily="34" charset="-122"/>
                          <a:ea typeface="微软雅黑" pitchFamily="34" charset="-122"/>
                          <a:cs typeface="Times New Roman"/>
                        </a:rPr>
                        <a:t>hsides</a:t>
                      </a:r>
                      <a:r>
                        <a:rPr lang="zh-CN" sz="1300" kern="100" dirty="0">
                          <a:latin typeface="微软雅黑" pitchFamily="34" charset="-122"/>
                          <a:ea typeface="微软雅黑" pitchFamily="34" charset="-122"/>
                          <a:cs typeface="Times New Roman"/>
                        </a:rPr>
                        <a:t>、</a:t>
                      </a:r>
                      <a:r>
                        <a:rPr lang="en-US" sz="1300" kern="100" dirty="0" err="1">
                          <a:latin typeface="微软雅黑" pitchFamily="34" charset="-122"/>
                          <a:ea typeface="微软雅黑" pitchFamily="34" charset="-122"/>
                          <a:cs typeface="Times New Roman"/>
                        </a:rPr>
                        <a:t>vsides</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lhs</a:t>
                      </a:r>
                      <a:r>
                        <a:rPr lang="zh-CN" sz="1300" kern="100" dirty="0">
                          <a:latin typeface="微软雅黑" pitchFamily="34" charset="-122"/>
                          <a:ea typeface="微软雅黑" pitchFamily="34" charset="-122"/>
                          <a:cs typeface="Times New Roman"/>
                        </a:rPr>
                        <a:t>、</a:t>
                      </a:r>
                      <a:r>
                        <a:rPr lang="en-US" sz="1300" kern="100" dirty="0" err="1">
                          <a:latin typeface="微软雅黑" pitchFamily="34" charset="-122"/>
                          <a:ea typeface="微软雅黑" pitchFamily="34" charset="-122"/>
                          <a:cs typeface="Times New Roman"/>
                        </a:rPr>
                        <a:t>rhs</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box</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border</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设置表格的外部边框的显示方式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pic>
        <p:nvPicPr>
          <p:cNvPr id="2" name="图片 1">
            <a:extLst>
              <a:ext uri="{FF2B5EF4-FFF2-40B4-BE49-F238E27FC236}">
                <a16:creationId xmlns:a16="http://schemas.microsoft.com/office/drawing/2014/main" id="{8B8BE8A6-FB9D-481F-AC4E-DD79839894F4}"/>
              </a:ext>
            </a:extLst>
          </p:cNvPr>
          <p:cNvPicPr>
            <a:picLocks noChangeAspect="1"/>
          </p:cNvPicPr>
          <p:nvPr/>
        </p:nvPicPr>
        <p:blipFill>
          <a:blip r:embed="rId3"/>
          <a:stretch>
            <a:fillRect/>
          </a:stretch>
        </p:blipFill>
        <p:spPr>
          <a:xfrm>
            <a:off x="2915816" y="640259"/>
            <a:ext cx="6081287" cy="1630821"/>
          </a:xfrm>
          <a:prstGeom prst="rect">
            <a:avLst/>
          </a:prstGeom>
          <a:ln>
            <a:noFill/>
          </a:ln>
          <a:effectLst>
            <a:outerShdw blurRad="292100" dist="139700" dir="2700000" algn="tl" rotWithShape="0">
              <a:srgbClr val="333333">
                <a:alpha val="65000"/>
              </a:srgbClr>
            </a:outerShdw>
          </a:effectLst>
        </p:spPr>
      </p:pic>
      <p:cxnSp>
        <p:nvCxnSpPr>
          <p:cNvPr id="4" name="直接箭头连接符 3">
            <a:extLst>
              <a:ext uri="{FF2B5EF4-FFF2-40B4-BE49-F238E27FC236}">
                <a16:creationId xmlns:a16="http://schemas.microsoft.com/office/drawing/2014/main" id="{7E5AE89E-6EC5-4F5B-85FA-1A5A19548621}"/>
              </a:ext>
            </a:extLst>
          </p:cNvPr>
          <p:cNvCxnSpPr/>
          <p:nvPr/>
        </p:nvCxnSpPr>
        <p:spPr bwMode="auto">
          <a:xfrm flipV="1">
            <a:off x="1115616" y="1285866"/>
            <a:ext cx="1872208" cy="2654036"/>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AEA765F9-9EBB-4D67-928E-9D430E9D362F}"/>
              </a:ext>
            </a:extLst>
          </p:cNvPr>
          <p:cNvCxnSpPr/>
          <p:nvPr/>
        </p:nvCxnSpPr>
        <p:spPr bwMode="auto">
          <a:xfrm flipV="1">
            <a:off x="1043608" y="2122461"/>
            <a:ext cx="1872208" cy="2163799"/>
          </a:xfrm>
          <a:prstGeom prst="straightConnector1">
            <a:avLst/>
          </a:prstGeom>
          <a:ln>
            <a:headEnd type="none" w="med" len="me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t>属性</a:t>
            </a:r>
            <a:r>
              <a:t>cell</a:t>
            </a:r>
            <a:r>
              <a:rPr>
                <a:solidFill>
                  <a:srgbClr val="0000FF"/>
                </a:solidFill>
              </a:rPr>
              <a:t>padding</a:t>
            </a:r>
            <a:r>
              <a:rPr lang="zh-CN"/>
              <a:t>表示单元格边界与单元格内容之间的距离</a:t>
            </a:r>
            <a:endParaRPr/>
          </a:p>
          <a:p>
            <a:r>
              <a:t>cellspacing</a:t>
            </a:r>
            <a:r>
              <a:rPr lang="zh-CN"/>
              <a:t>表示单元格与单元格之间的距离</a:t>
            </a:r>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63</a:t>
            </a:fld>
            <a:endParaRPr lang="en-US" altLang="zh-CN"/>
          </a:p>
        </p:txBody>
      </p:sp>
      <p:sp>
        <p:nvSpPr>
          <p:cNvPr id="6" name="标题 2"/>
          <p:cNvSpPr>
            <a:spLocks noGrp="1"/>
          </p:cNvSpPr>
          <p:nvPr>
            <p:ph type="title"/>
          </p:nvPr>
        </p:nvSpPr>
        <p:spPr/>
        <p:txBody>
          <a:bodyPr>
            <a:normAutofit/>
          </a:bodyPr>
          <a:lstStyle/>
          <a:p>
            <a:r>
              <a:rPr lang="en-US" altLang="zh-CN" sz="2500"/>
              <a:t>2.1.2  </a:t>
            </a:r>
            <a:r>
              <a:rPr sz="2400"/>
              <a:t>表格的基本属性</a:t>
            </a:r>
            <a:endParaRPr sz="2500"/>
          </a:p>
        </p:txBody>
      </p:sp>
      <p:sp>
        <p:nvSpPr>
          <p:cNvPr id="2191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Picture 2"/>
          <p:cNvPicPr>
            <a:picLocks noChangeAspect="1" noChangeArrowheads="1"/>
          </p:cNvPicPr>
          <p:nvPr/>
        </p:nvPicPr>
        <p:blipFill>
          <a:blip r:embed="rId2"/>
          <a:srcRect/>
          <a:stretch>
            <a:fillRect/>
          </a:stretch>
        </p:blipFill>
        <p:spPr bwMode="auto">
          <a:xfrm>
            <a:off x="5471362" y="1285866"/>
            <a:ext cx="3458356" cy="1214446"/>
          </a:xfrm>
          <a:prstGeom prst="rect">
            <a:avLst/>
          </a:prstGeom>
          <a:noFill/>
          <a:ln w="9525">
            <a:noFill/>
            <a:miter lim="800000"/>
            <a:headEnd/>
            <a:tailEnd/>
          </a:ln>
          <a:effectLst/>
        </p:spPr>
      </p:pic>
      <p:graphicFrame>
        <p:nvGraphicFramePr>
          <p:cNvPr id="9" name="Group 96"/>
          <p:cNvGraphicFramePr>
            <a:graphicFrameLocks noGrp="1"/>
          </p:cNvGraphicFramePr>
          <p:nvPr/>
        </p:nvGraphicFramePr>
        <p:xfrm>
          <a:off x="714348" y="1857370"/>
          <a:ext cx="4643470" cy="2908202"/>
        </p:xfrm>
        <a:graphic>
          <a:graphicData uri="http://schemas.openxmlformats.org/drawingml/2006/table">
            <a:tbl>
              <a:tblPr/>
              <a:tblGrid>
                <a:gridCol w="1263548">
                  <a:extLst>
                    <a:ext uri="{9D8B030D-6E8A-4147-A177-3AD203B41FA5}">
                      <a16:colId xmlns:a16="http://schemas.microsoft.com/office/drawing/2014/main" val="20000"/>
                    </a:ext>
                  </a:extLst>
                </a:gridCol>
                <a:gridCol w="3379922">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void</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不显示边框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above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只显示顶部边框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below</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只显示底部边框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hsides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显示顶部和底部边框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1206">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vsides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只显示左右两侧边框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11589">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lhs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只显示左侧边框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05629">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rhs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只显示右侧边框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74318">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box</a:t>
                      </a:r>
                      <a:r>
                        <a:rPr lang="zh-CN" sz="1300" kern="1200" dirty="0">
                          <a:solidFill>
                            <a:schemeClr val="tx1"/>
                          </a:solidFill>
                          <a:latin typeface="微软雅黑" pitchFamily="34" charset="-122"/>
                          <a:ea typeface="微软雅黑" pitchFamily="34" charset="-122"/>
                          <a:cs typeface="+mn-cs"/>
                        </a:rPr>
                        <a:t>或</a:t>
                      </a:r>
                      <a:r>
                        <a:rPr lang="en-US" sz="1300" kern="1200" dirty="0">
                          <a:solidFill>
                            <a:schemeClr val="tx1"/>
                          </a:solidFill>
                          <a:latin typeface="微软雅黑" pitchFamily="34" charset="-122"/>
                          <a:ea typeface="微软雅黑" pitchFamily="34" charset="-122"/>
                          <a:cs typeface="+mn-cs"/>
                        </a:rPr>
                        <a:t>border</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显示表格的所有边框（不指定</a:t>
                      </a:r>
                      <a:r>
                        <a:rPr lang="en-US" sz="1300" kern="1200" dirty="0">
                          <a:solidFill>
                            <a:schemeClr val="tx1"/>
                          </a:solidFill>
                          <a:latin typeface="微软雅黑" pitchFamily="34" charset="-122"/>
                          <a:ea typeface="微软雅黑" pitchFamily="34" charset="-122"/>
                          <a:cs typeface="+mn-cs"/>
                        </a:rPr>
                        <a:t>frame</a:t>
                      </a:r>
                      <a:r>
                        <a:rPr lang="zh-CN" sz="1300" kern="1200" dirty="0">
                          <a:solidFill>
                            <a:schemeClr val="tx1"/>
                          </a:solidFill>
                          <a:latin typeface="微软雅黑" pitchFamily="34" charset="-122"/>
                          <a:ea typeface="微软雅黑" pitchFamily="34" charset="-122"/>
                          <a:cs typeface="+mn-cs"/>
                        </a:rPr>
                        <a:t>属性时的默认边框）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bl>
          </a:graphicData>
        </a:graphic>
      </p:graphicFrame>
      <p:sp>
        <p:nvSpPr>
          <p:cNvPr id="5" name="文本框 4">
            <a:extLst>
              <a:ext uri="{FF2B5EF4-FFF2-40B4-BE49-F238E27FC236}">
                <a16:creationId xmlns:a16="http://schemas.microsoft.com/office/drawing/2014/main" id="{D9160409-2FA0-4A02-90E8-1A432A735011}"/>
              </a:ext>
            </a:extLst>
          </p:cNvPr>
          <p:cNvSpPr txBox="1"/>
          <p:nvPr/>
        </p:nvSpPr>
        <p:spPr>
          <a:xfrm>
            <a:off x="4716016" y="267494"/>
            <a:ext cx="1584176" cy="276999"/>
          </a:xfrm>
          <a:prstGeom prst="rect">
            <a:avLst/>
          </a:prstGeom>
          <a:noFill/>
          <a:ln>
            <a:solidFill>
              <a:schemeClr val="tx1"/>
            </a:solidFill>
          </a:ln>
        </p:spPr>
        <p:txBody>
          <a:bodyPr wrap="square" lIns="0" tIns="0" rIns="0" bIns="0" rtlCol="0">
            <a:spAutoFit/>
          </a:bodyPr>
          <a:lstStyle/>
          <a:p>
            <a:r>
              <a:rPr lang="en-US" altLang="zh-CN"/>
              <a:t>Hello</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500034" y="928676"/>
            <a:ext cx="7786742" cy="2339102"/>
          </a:xfrm>
        </p:spPr>
        <p:txBody>
          <a:bodyPr/>
          <a:lstStyle/>
          <a:p>
            <a:r>
              <a:rPr lang="en-US" sz="1200"/>
              <a:t>&lt;table </a:t>
            </a:r>
            <a:r>
              <a:rPr lang="en-US" sz="1300" b="1"/>
              <a:t>border="2" </a:t>
            </a:r>
            <a:r>
              <a:rPr lang="en-US" sz="1300" b="1" err="1"/>
              <a:t>cellpadding</a:t>
            </a:r>
            <a:r>
              <a:rPr lang="en-US" sz="1300" b="1"/>
              <a:t>="5" </a:t>
            </a:r>
            <a:r>
              <a:rPr lang="en-US" sz="1300" b="1" err="1"/>
              <a:t>cellspacing</a:t>
            </a:r>
            <a:r>
              <a:rPr lang="en-US" sz="1300" b="1"/>
              <a:t>="5" </a:t>
            </a:r>
            <a:r>
              <a:rPr lang="en-US" sz="1300" b="1" err="1"/>
              <a:t>bgcolor</a:t>
            </a:r>
            <a:r>
              <a:rPr lang="en-US" sz="1300" b="1"/>
              <a:t>="</a:t>
            </a:r>
            <a:r>
              <a:rPr lang="en-US" sz="1300" b="1" err="1"/>
              <a:t>rgb</a:t>
            </a:r>
            <a:r>
              <a:rPr lang="en-US" sz="1300" b="1"/>
              <a:t>(ff,ff,66)"</a:t>
            </a:r>
            <a:endParaRPr sz="1300" b="1"/>
          </a:p>
          <a:p>
            <a:r>
              <a:rPr lang="en-US" sz="1300" b="1">
                <a:solidFill>
                  <a:srgbClr val="FF0000"/>
                </a:solidFill>
              </a:rPr>
              <a:t>                align="right" </a:t>
            </a:r>
            <a:r>
              <a:rPr lang="en-US" sz="1300" b="1"/>
              <a:t>width="400" height="100</a:t>
            </a:r>
            <a:r>
              <a:rPr lang="en-US" sz="1200" b="1"/>
              <a:t>"</a:t>
            </a:r>
            <a:r>
              <a:rPr lang="en-US" sz="1200"/>
              <a:t>&gt;</a:t>
            </a:r>
            <a:endParaRPr sz="1200"/>
          </a:p>
          <a:p>
            <a:r>
              <a:rPr lang="en-US" sz="1200"/>
              <a:t>    &lt;</a:t>
            </a:r>
            <a:r>
              <a:rPr lang="en-US" sz="1200" err="1"/>
              <a:t>tr</a:t>
            </a:r>
            <a:r>
              <a:rPr lang="en-US" sz="1200"/>
              <a:t>&gt;</a:t>
            </a:r>
            <a:endParaRPr sz="1200"/>
          </a:p>
          <a:p>
            <a:r>
              <a:rPr lang="en-US" sz="1200"/>
              <a:t>        &lt;td&gt;</a:t>
            </a:r>
            <a:r>
              <a:rPr sz="1200"/>
              <a:t>姓名</a:t>
            </a:r>
            <a:r>
              <a:rPr lang="en-US" sz="1200"/>
              <a:t>&lt;/td&gt;</a:t>
            </a:r>
            <a:endParaRPr sz="1200"/>
          </a:p>
          <a:p>
            <a:r>
              <a:rPr lang="en-US" sz="1200"/>
              <a:t>        &lt;td&gt;</a:t>
            </a:r>
            <a:r>
              <a:rPr sz="1200"/>
              <a:t>部门</a:t>
            </a:r>
            <a:r>
              <a:rPr lang="en-US" sz="1200"/>
              <a:t>&lt;/td&gt;</a:t>
            </a:r>
            <a:endParaRPr sz="1200"/>
          </a:p>
          <a:p>
            <a:r>
              <a:rPr lang="en-US" sz="1200"/>
              <a:t>        &lt;td&gt;</a:t>
            </a:r>
            <a:r>
              <a:rPr sz="1200"/>
              <a:t>邮箱</a:t>
            </a:r>
            <a:r>
              <a:rPr lang="en-US" sz="1200"/>
              <a:t>&lt;/td&gt;</a:t>
            </a:r>
            <a:endParaRPr sz="1200"/>
          </a:p>
          <a:p>
            <a:r>
              <a:rPr lang="en-US" sz="1200"/>
              <a:t>        &lt;td&gt;</a:t>
            </a:r>
            <a:r>
              <a:rPr sz="1200"/>
              <a:t>电话</a:t>
            </a:r>
            <a:r>
              <a:rPr lang="en-US" sz="1200"/>
              <a:t>&lt;/td&gt;</a:t>
            </a:r>
            <a:endParaRPr sz="1200"/>
          </a:p>
          <a:p>
            <a:r>
              <a:rPr lang="en-US" sz="1200"/>
              <a:t>     &lt;/</a:t>
            </a:r>
            <a:r>
              <a:rPr lang="en-US" sz="1200" err="1"/>
              <a:t>tr</a:t>
            </a:r>
            <a:r>
              <a:rPr lang="en-US" sz="1200"/>
              <a:t>&gt;</a:t>
            </a:r>
            <a:endParaRPr sz="1200"/>
          </a:p>
          <a:p>
            <a:r>
              <a:rPr lang="en-US" altLang="zh-CN" sz="1200"/>
              <a:t>&lt;!--</a:t>
            </a:r>
            <a:r>
              <a:rPr sz="1200"/>
              <a:t>此处代码省略</a:t>
            </a:r>
            <a:r>
              <a:rPr lang="en-US" sz="1200"/>
              <a:t>--&gt;</a:t>
            </a:r>
            <a:endParaRPr sz="1200"/>
          </a:p>
          <a:p>
            <a:r>
              <a:rPr lang="en-US" sz="1200"/>
              <a:t>&lt;/table&gt;</a:t>
            </a:r>
            <a:endParaRPr sz="1200"/>
          </a:p>
          <a:p>
            <a:r>
              <a:rPr sz="1200"/>
              <a:t>移动通信录是一种利用互联网或移动互联网实现通信录信息同步更新和备份的应用</a:t>
            </a:r>
            <a:r>
              <a:rPr lang="en-US" sz="1200"/>
              <a:t>/</a:t>
            </a:r>
            <a:r>
              <a:rPr sz="1200"/>
              <a:t>服务。你可以在个人电脑、掌上电脑、移动电话等任何联网设备上录访问员工的姓名、部门、有限、电话等通……</a:t>
            </a:r>
            <a:r>
              <a:rPr lang="en-US" sz="1200"/>
              <a:t>   </a:t>
            </a:r>
            <a:endParaRPr sz="12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64</a:t>
            </a:fld>
            <a:endParaRPr lang="en-US" altLang="zh-CN"/>
          </a:p>
        </p:txBody>
      </p:sp>
      <p:sp>
        <p:nvSpPr>
          <p:cNvPr id="11" name="圆角矩形标注 10"/>
          <p:cNvSpPr>
            <a:spLocks noChangeArrowheads="1"/>
          </p:cNvSpPr>
          <p:nvPr/>
        </p:nvSpPr>
        <p:spPr bwMode="auto">
          <a:xfrm>
            <a:off x="3286116" y="1928808"/>
            <a:ext cx="3786214" cy="785818"/>
          </a:xfrm>
          <a:prstGeom prst="wedgeRoundRectCallout">
            <a:avLst>
              <a:gd name="adj1" fmla="val -51696"/>
              <a:gd name="adj2" fmla="val -86678"/>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en-US" altLang="zh-CN" sz="1400" i="0">
                <a:solidFill>
                  <a:srgbClr val="000000"/>
                </a:solidFill>
                <a:latin typeface="Adobe 宋体 Std L" pitchFamily="18" charset="-122"/>
                <a:ea typeface="Adobe 宋体 Std L" pitchFamily="18" charset="-122"/>
              </a:rPr>
              <a:t>&lt;table&gt;</a:t>
            </a:r>
            <a:r>
              <a:rPr lang="zh-CN" altLang="en-US" sz="1400" i="0">
                <a:solidFill>
                  <a:srgbClr val="000000"/>
                </a:solidFill>
                <a:latin typeface="Adobe 宋体 Std L" pitchFamily="18" charset="-122"/>
                <a:ea typeface="Adobe 宋体 Std L" pitchFamily="18" charset="-122"/>
              </a:rPr>
              <a:t>标签的</a:t>
            </a:r>
            <a:r>
              <a:rPr lang="en-US" altLang="zh-CN" sz="1400" i="0">
                <a:solidFill>
                  <a:srgbClr val="000000"/>
                </a:solidFill>
                <a:latin typeface="Adobe 宋体 Std L" pitchFamily="18" charset="-122"/>
                <a:ea typeface="Adobe 宋体 Std L" pitchFamily="18" charset="-122"/>
              </a:rPr>
              <a:t>align</a:t>
            </a:r>
            <a:r>
              <a:rPr lang="zh-CN" altLang="en-US" sz="1400" i="0">
                <a:solidFill>
                  <a:srgbClr val="000000"/>
                </a:solidFill>
                <a:latin typeface="Adobe 宋体 Std L" pitchFamily="18" charset="-122"/>
                <a:ea typeface="Adobe 宋体 Std L" pitchFamily="18" charset="-122"/>
              </a:rPr>
              <a:t>属性使表格在窗口中靠右对齐，且表格后面的文本采用跟随环绕的方式显示</a:t>
            </a:r>
          </a:p>
        </p:txBody>
      </p:sp>
      <p:sp>
        <p:nvSpPr>
          <p:cNvPr id="14" name="标题 5"/>
          <p:cNvSpPr>
            <a:spLocks noGrp="1"/>
          </p:cNvSpPr>
          <p:nvPr>
            <p:ph type="title"/>
          </p:nvPr>
        </p:nvSpPr>
        <p:spPr>
          <a:prstGeom prst="rect">
            <a:avLst/>
          </a:prstGeom>
        </p:spPr>
        <p:txBody>
          <a:bodyPr>
            <a:normAutofit/>
          </a:bodyPr>
          <a:lstStyle/>
          <a:p>
            <a:r>
              <a:rPr lang="en-US" sz="2500"/>
              <a:t>2</a:t>
            </a:r>
            <a:r>
              <a:rPr lang="en-US" altLang="zh-CN" sz="2500"/>
              <a:t>.1</a:t>
            </a:r>
            <a:r>
              <a:rPr lang="en-US" sz="2500"/>
              <a:t>.2  </a:t>
            </a:r>
            <a:r>
              <a:rPr sz="2500"/>
              <a:t>表格的基本属性</a:t>
            </a:r>
            <a:endParaRPr lang="en-US" sz="2500"/>
          </a:p>
        </p:txBody>
      </p:sp>
      <p:pic>
        <p:nvPicPr>
          <p:cNvPr id="12" name="图片 11" descr="C:\Users\ADMINI~1\AppData\Local\Temp\SNAGHTML2048f511.PNG"/>
          <p:cNvPicPr/>
          <p:nvPr/>
        </p:nvPicPr>
        <p:blipFill>
          <a:blip r:embed="rId3"/>
          <a:srcRect/>
          <a:stretch>
            <a:fillRect/>
          </a:stretch>
        </p:blipFill>
        <p:spPr bwMode="auto">
          <a:xfrm>
            <a:off x="2428860" y="3286130"/>
            <a:ext cx="3193415" cy="166497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0"/>
            <a:ext cx="8207375" cy="3857649"/>
          </a:xfrm>
        </p:spPr>
        <p:txBody>
          <a:bodyPr/>
          <a:lstStyle/>
          <a:p>
            <a:r>
              <a:rPr lang="zh-CN" sz="1400"/>
              <a:t>单元格是表的基本元素，</a:t>
            </a:r>
            <a:r>
              <a:rPr lang="zh-CN" altLang="en-US" sz="1400"/>
              <a:t>包括</a:t>
            </a:r>
            <a:r>
              <a:rPr sz="1400"/>
              <a:t>&lt;td&gt;</a:t>
            </a:r>
            <a:r>
              <a:rPr lang="zh-CN" sz="1400"/>
              <a:t>和</a:t>
            </a:r>
            <a:r>
              <a:rPr sz="1400"/>
              <a:t>&lt;th&gt;</a:t>
            </a:r>
            <a:r>
              <a:rPr lang="zh-CN" sz="1400"/>
              <a:t>标签</a:t>
            </a:r>
            <a:endParaRPr sz="1400"/>
          </a:p>
          <a:p>
            <a:r>
              <a:rPr sz="1400"/>
              <a:t>&lt;td&gt;</a:t>
            </a:r>
            <a:r>
              <a:rPr lang="zh-CN" sz="1400"/>
              <a:t>标签多用来包含表格中的数据部分，而</a:t>
            </a:r>
            <a:r>
              <a:rPr sz="1400"/>
              <a:t>&lt;th&gt;</a:t>
            </a:r>
            <a:r>
              <a:rPr lang="zh-CN" sz="1400"/>
              <a:t>标签用来包含表格的标题部分</a:t>
            </a:r>
          </a:p>
          <a:p>
            <a:r>
              <a:rPr lang="zh-CN" sz="1400"/>
              <a:t>单元格常用的属性有水平对齐、垂直对齐、水平跨度、垂直跨度、宽度、高度、背景颜色等</a:t>
            </a:r>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500"/>
              <a:t>2.1.3  </a:t>
            </a:r>
            <a:r>
              <a:rPr sz="2500"/>
              <a:t>单元格标签</a:t>
            </a:r>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65</a:t>
            </a:fld>
            <a:endParaRPr lang="en-US" altLang="zh-CN"/>
          </a:p>
        </p:txBody>
      </p:sp>
      <p:graphicFrame>
        <p:nvGraphicFramePr>
          <p:cNvPr id="13" name="Group 96"/>
          <p:cNvGraphicFramePr>
            <a:graphicFrameLocks noGrp="1"/>
          </p:cNvGraphicFramePr>
          <p:nvPr>
            <p:extLst>
              <p:ext uri="{D42A27DB-BD31-4B8C-83A1-F6EECF244321}">
                <p14:modId xmlns:p14="http://schemas.microsoft.com/office/powerpoint/2010/main" val="3575395946"/>
              </p:ext>
            </p:extLst>
          </p:nvPr>
        </p:nvGraphicFramePr>
        <p:xfrm>
          <a:off x="899592" y="2071486"/>
          <a:ext cx="6815680" cy="2786280"/>
        </p:xfrm>
        <a:graphic>
          <a:graphicData uri="http://schemas.openxmlformats.org/drawingml/2006/table">
            <a:tbl>
              <a:tblPr/>
              <a:tblGrid>
                <a:gridCol w="1094825">
                  <a:extLst>
                    <a:ext uri="{9D8B030D-6E8A-4147-A177-3AD203B41FA5}">
                      <a16:colId xmlns:a16="http://schemas.microsoft.com/office/drawing/2014/main" val="20000"/>
                    </a:ext>
                  </a:extLst>
                </a:gridCol>
                <a:gridCol w="5720855">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algn="just">
                        <a:spcAft>
                          <a:spcPts val="0"/>
                        </a:spcAft>
                      </a:pPr>
                      <a:r>
                        <a:rPr lang="en-US" sz="1300" kern="100" dirty="0">
                          <a:latin typeface="微软雅黑" pitchFamily="34" charset="-122"/>
                          <a:ea typeface="微软雅黑" pitchFamily="34" charset="-122"/>
                          <a:cs typeface="Times New Roman"/>
                        </a:rPr>
                        <a:t>align</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设置单元格内容的水平对齐方式：</a:t>
                      </a:r>
                      <a:r>
                        <a:rPr lang="en-US" sz="1300" kern="100" dirty="0">
                          <a:latin typeface="微软雅黑" pitchFamily="34" charset="-122"/>
                          <a:ea typeface="微软雅黑" pitchFamily="34" charset="-122"/>
                          <a:cs typeface="Times New Roman"/>
                        </a:rPr>
                        <a:t>left</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center</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right</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justify</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algn="just">
                        <a:spcAft>
                          <a:spcPts val="0"/>
                        </a:spcAft>
                      </a:pPr>
                      <a:r>
                        <a:rPr lang="en-US" sz="1300" kern="100" dirty="0" err="1">
                          <a:latin typeface="微软雅黑" pitchFamily="34" charset="-122"/>
                          <a:ea typeface="微软雅黑" pitchFamily="34" charset="-122"/>
                          <a:cs typeface="Times New Roman"/>
                        </a:rPr>
                        <a:t>valign</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a:t>
                      </a:r>
                      <a:r>
                        <a:rPr lang="zh-CN" sz="1300" kern="100" dirty="0">
                          <a:solidFill>
                            <a:schemeClr val="tx1"/>
                          </a:solidFill>
                          <a:latin typeface="微软雅黑" pitchFamily="34" charset="-122"/>
                          <a:ea typeface="微软雅黑" pitchFamily="34" charset="-122"/>
                          <a:cs typeface="Times New Roman"/>
                        </a:rPr>
                        <a:t>单元格</a:t>
                      </a:r>
                      <a:r>
                        <a:rPr lang="zh-CN" sz="1300" kern="100" dirty="0">
                          <a:latin typeface="微软雅黑" pitchFamily="34" charset="-122"/>
                          <a:ea typeface="微软雅黑" pitchFamily="34" charset="-122"/>
                          <a:cs typeface="Times New Roman"/>
                        </a:rPr>
                        <a:t>内容的垂直对齐方式：</a:t>
                      </a:r>
                      <a:r>
                        <a:rPr lang="en-US" sz="1300" kern="100" dirty="0">
                          <a:latin typeface="微软雅黑" pitchFamily="34" charset="-122"/>
                          <a:ea typeface="微软雅黑" pitchFamily="34" charset="-122"/>
                          <a:cs typeface="Times New Roman"/>
                        </a:rPr>
                        <a:t>top</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middle</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bottom</a:t>
                      </a:r>
                      <a:r>
                        <a:rPr lang="zh-CN" sz="1300" kern="100" dirty="0">
                          <a:latin typeface="微软雅黑" pitchFamily="34" charset="-122"/>
                          <a:ea typeface="微软雅黑" pitchFamily="34" charset="-122"/>
                          <a:cs typeface="Times New Roman"/>
                        </a:rPr>
                        <a:t>、</a:t>
                      </a:r>
                      <a:r>
                        <a:rPr lang="en-US" sz="1300" kern="100" dirty="0">
                          <a:latin typeface="微软雅黑" pitchFamily="34" charset="-122"/>
                          <a:ea typeface="微软雅黑" pitchFamily="34" charset="-122"/>
                          <a:cs typeface="Times New Roman"/>
                        </a:rPr>
                        <a:t>baseline</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algn="just">
                        <a:spcAft>
                          <a:spcPts val="0"/>
                        </a:spcAft>
                      </a:pPr>
                      <a:r>
                        <a:rPr lang="en-US" sz="1300" kern="100" dirty="0" err="1">
                          <a:latin typeface="微软雅黑" pitchFamily="34" charset="-122"/>
                          <a:ea typeface="微软雅黑" pitchFamily="34" charset="-122"/>
                          <a:cs typeface="Times New Roman"/>
                        </a:rPr>
                        <a:t>rowspan</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设置单元格跨越的行数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algn="just">
                        <a:spcAft>
                          <a:spcPts val="0"/>
                        </a:spcAft>
                      </a:pPr>
                      <a:r>
                        <a:rPr lang="en-US" sz="1300" kern="100" dirty="0" err="1">
                          <a:latin typeface="微软雅黑" pitchFamily="34" charset="-122"/>
                          <a:ea typeface="微软雅黑" pitchFamily="34" charset="-122"/>
                          <a:cs typeface="Times New Roman"/>
                        </a:rPr>
                        <a:t>colspan</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设置单元格跨越的列数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1206">
                <a:tc>
                  <a:txBody>
                    <a:bodyPr/>
                    <a:lstStyle/>
                    <a:p>
                      <a:pPr algn="just">
                        <a:spcAft>
                          <a:spcPts val="0"/>
                        </a:spcAft>
                      </a:pPr>
                      <a:r>
                        <a:rPr lang="en-US" sz="1300" kern="100" dirty="0">
                          <a:latin typeface="微软雅黑" pitchFamily="34" charset="-122"/>
                          <a:ea typeface="微软雅黑" pitchFamily="34" charset="-122"/>
                          <a:cs typeface="Times New Roman"/>
                        </a:rPr>
                        <a:t>scope</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a:latin typeface="微软雅黑" pitchFamily="34" charset="-122"/>
                          <a:ea typeface="微软雅黑" pitchFamily="34" charset="-122"/>
                          <a:cs typeface="Times New Roman"/>
                        </a:rPr>
                        <a:t>定义将表头数据与单元数据相关联的方法</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11589">
                <a:tc>
                  <a:txBody>
                    <a:bodyPr/>
                    <a:lstStyle/>
                    <a:p>
                      <a:pPr algn="just">
                        <a:spcAft>
                          <a:spcPts val="0"/>
                        </a:spcAft>
                      </a:pPr>
                      <a:r>
                        <a:rPr lang="en-US" sz="1300" kern="100">
                          <a:latin typeface="微软雅黑" pitchFamily="34" charset="-122"/>
                          <a:ea typeface="微软雅黑" pitchFamily="34" charset="-122"/>
                          <a:cs typeface="Times New Roman"/>
                        </a:rPr>
                        <a:t>width</a:t>
                      </a:r>
                      <a:endParaRPr lang="zh-CN" sz="1300" kern="10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a:latin typeface="微软雅黑" pitchFamily="34" charset="-122"/>
                          <a:ea typeface="微软雅黑" pitchFamily="34" charset="-122"/>
                          <a:cs typeface="Times New Roman"/>
                        </a:rPr>
                        <a:t>设置单元格的宽度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05629">
                <a:tc>
                  <a:txBody>
                    <a:bodyPr/>
                    <a:lstStyle/>
                    <a:p>
                      <a:pPr algn="just">
                        <a:spcAft>
                          <a:spcPts val="0"/>
                        </a:spcAft>
                      </a:pPr>
                      <a:r>
                        <a:rPr lang="en-US" sz="1300" kern="100" dirty="0">
                          <a:latin typeface="微软雅黑" pitchFamily="34" charset="-122"/>
                          <a:ea typeface="微软雅黑" pitchFamily="34" charset="-122"/>
                          <a:cs typeface="Times New Roman"/>
                        </a:rPr>
                        <a:t>height</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设置单元格的高度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74318">
                <a:tc>
                  <a:txBody>
                    <a:bodyPr/>
                    <a:lstStyle/>
                    <a:p>
                      <a:pPr algn="just">
                        <a:spcAft>
                          <a:spcPts val="0"/>
                        </a:spcAft>
                      </a:pPr>
                      <a:r>
                        <a:rPr lang="en-US" sz="1300" kern="100" dirty="0" err="1">
                          <a:latin typeface="微软雅黑" pitchFamily="34" charset="-122"/>
                          <a:ea typeface="微软雅黑" pitchFamily="34" charset="-122"/>
                          <a:cs typeface="Times New Roman"/>
                        </a:rPr>
                        <a:t>bgcolor</a:t>
                      </a:r>
                      <a:endParaRPr lang="zh-CN" sz="1300" kern="100" dirty="0">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algn="just">
                        <a:spcAft>
                          <a:spcPts val="0"/>
                        </a:spcAft>
                      </a:pPr>
                      <a:r>
                        <a:rPr lang="zh-CN" sz="1300" kern="100" dirty="0">
                          <a:latin typeface="微软雅黑" pitchFamily="34" charset="-122"/>
                          <a:ea typeface="微软雅黑" pitchFamily="34" charset="-122"/>
                          <a:cs typeface="Times New Roman"/>
                        </a:rPr>
                        <a:t>设置单元格的背景颜色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bl>
          </a:graphicData>
        </a:graphic>
      </p:graphicFrame>
      <p:sp>
        <p:nvSpPr>
          <p:cNvPr id="9" name="圆角矩形标注 8"/>
          <p:cNvSpPr>
            <a:spLocks noChangeArrowheads="1"/>
          </p:cNvSpPr>
          <p:nvPr/>
        </p:nvSpPr>
        <p:spPr bwMode="auto">
          <a:xfrm>
            <a:off x="5214942" y="3214692"/>
            <a:ext cx="3571900" cy="1071570"/>
          </a:xfrm>
          <a:prstGeom prst="wedgeRoundRectCallout">
            <a:avLst>
              <a:gd name="adj1" fmla="val -44056"/>
              <a:gd name="adj2" fmla="val 87573"/>
              <a:gd name="adj3" fmla="val 16667"/>
            </a:avLst>
          </a:prstGeom>
          <a:solidFill>
            <a:srgbClr val="FFC000"/>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i="0">
                <a:solidFill>
                  <a:srgbClr val="000000"/>
                </a:solidFill>
                <a:latin typeface="Adobe 宋体 Std L" pitchFamily="18" charset="-122"/>
                <a:ea typeface="Adobe 宋体 Std L" pitchFamily="18" charset="-122"/>
              </a:rPr>
              <a:t>水平跨度</a:t>
            </a:r>
            <a:r>
              <a:rPr lang="en-US" altLang="zh-CN" sz="1400" i="0" err="1">
                <a:solidFill>
                  <a:srgbClr val="000000"/>
                </a:solidFill>
                <a:latin typeface="Adobe 宋体 Std L" pitchFamily="18" charset="-122"/>
                <a:ea typeface="Adobe 宋体 Std L" pitchFamily="18" charset="-122"/>
              </a:rPr>
              <a:t>colspan</a:t>
            </a:r>
            <a:r>
              <a:rPr lang="zh-CN" altLang="en-US" sz="1400" i="0">
                <a:solidFill>
                  <a:srgbClr val="000000"/>
                </a:solidFill>
                <a:latin typeface="Adobe 宋体 Std L" pitchFamily="18" charset="-122"/>
                <a:ea typeface="Adobe 宋体 Std L" pitchFamily="18" charset="-122"/>
              </a:rPr>
              <a:t>是指表格内的某个单元格在水平方向上跨越单元格的列数；</a:t>
            </a:r>
            <a:endParaRPr lang="en-US" altLang="zh-CN" sz="1400" i="0">
              <a:solidFill>
                <a:srgbClr val="000000"/>
              </a:solidFill>
              <a:latin typeface="Adobe 宋体 Std L" pitchFamily="18" charset="-122"/>
              <a:ea typeface="Adobe 宋体 Std L" pitchFamily="18" charset="-122"/>
            </a:endParaRPr>
          </a:p>
          <a:p>
            <a:pPr>
              <a:defRPr/>
            </a:pPr>
            <a:r>
              <a:rPr lang="zh-CN" altLang="en-US" sz="1400" i="0">
                <a:solidFill>
                  <a:srgbClr val="000000"/>
                </a:solidFill>
                <a:latin typeface="Adobe 宋体 Std L" pitchFamily="18" charset="-122"/>
                <a:ea typeface="Adobe 宋体 Std L" pitchFamily="18" charset="-122"/>
              </a:rPr>
              <a:t>垂直跨度</a:t>
            </a:r>
            <a:r>
              <a:rPr lang="en-US" altLang="zh-CN" sz="1400" i="0" err="1">
                <a:solidFill>
                  <a:srgbClr val="000000"/>
                </a:solidFill>
                <a:latin typeface="Adobe 宋体 Std L" pitchFamily="18" charset="-122"/>
                <a:ea typeface="Adobe 宋体 Std L" pitchFamily="18" charset="-122"/>
              </a:rPr>
              <a:t>rowspan</a:t>
            </a:r>
            <a:r>
              <a:rPr lang="zh-CN" altLang="en-US" sz="1400" i="0">
                <a:solidFill>
                  <a:srgbClr val="000000"/>
                </a:solidFill>
                <a:latin typeface="Adobe 宋体 Std L" pitchFamily="18" charset="-122"/>
                <a:ea typeface="Adobe 宋体 Std L" pitchFamily="18" charset="-122"/>
              </a:rPr>
              <a:t>是单元格在垂直方向上所跨的行数。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428596" y="928677"/>
            <a:ext cx="7715304" cy="3857652"/>
          </a:xfrm>
        </p:spPr>
        <p:txBody>
          <a:bodyPr/>
          <a:lstStyle/>
          <a:p>
            <a:r>
              <a:rPr lang="en-US" sz="1300"/>
              <a:t>&lt;body&gt;</a:t>
            </a:r>
            <a:endParaRPr sz="1300"/>
          </a:p>
          <a:p>
            <a:r>
              <a:rPr lang="en-US" sz="1300"/>
              <a:t>&lt;table width="300" border="1"&gt;</a:t>
            </a:r>
            <a:endParaRPr sz="1300"/>
          </a:p>
          <a:p>
            <a:r>
              <a:rPr lang="en-US" sz="1300"/>
              <a:t>    &lt;</a:t>
            </a:r>
            <a:r>
              <a:rPr lang="en-US" sz="1300" err="1"/>
              <a:t>tr</a:t>
            </a:r>
            <a:r>
              <a:rPr lang="en-US" sz="1300"/>
              <a:t>&gt;</a:t>
            </a:r>
            <a:endParaRPr sz="1300"/>
          </a:p>
          <a:p>
            <a:r>
              <a:rPr lang="en-US" sz="1300"/>
              <a:t>      &lt;td </a:t>
            </a:r>
            <a:r>
              <a:rPr lang="en-US" sz="1300" b="1" err="1">
                <a:solidFill>
                  <a:srgbClr val="FF0000"/>
                </a:solidFill>
              </a:rPr>
              <a:t>colspan</a:t>
            </a:r>
            <a:r>
              <a:rPr lang="en-US" sz="1300" b="1">
                <a:solidFill>
                  <a:srgbClr val="FF0000"/>
                </a:solidFill>
              </a:rPr>
              <a:t>="2"</a:t>
            </a:r>
            <a:r>
              <a:rPr lang="en-US" sz="1300"/>
              <a:t>&gt;</a:t>
            </a:r>
            <a:r>
              <a:rPr sz="1300"/>
              <a:t>单元格占两列</a:t>
            </a:r>
            <a:r>
              <a:rPr lang="en-US" sz="1300"/>
              <a:t>&lt;/td&gt;</a:t>
            </a:r>
            <a:endParaRPr sz="1300"/>
          </a:p>
          <a:p>
            <a:r>
              <a:rPr lang="en-US" sz="1300"/>
              <a:t>     </a:t>
            </a:r>
            <a:r>
              <a:rPr lang="en-US" sz="1300" b="1"/>
              <a:t>&lt;!-- &lt;td&gt;&amp;</a:t>
            </a:r>
            <a:r>
              <a:rPr lang="en-US" sz="1300" b="1" err="1"/>
              <a:t>nbsp</a:t>
            </a:r>
            <a:r>
              <a:rPr lang="en-US" sz="1300" b="1"/>
              <a:t>;&lt;/td&gt;--&gt;</a:t>
            </a:r>
            <a:r>
              <a:rPr lang="en-US" sz="1300"/>
              <a:t> &lt;!--</a:t>
            </a:r>
            <a:r>
              <a:rPr sz="1300"/>
              <a:t>此空间因前面单元格的</a:t>
            </a:r>
            <a:r>
              <a:rPr lang="en-US" sz="1300" err="1"/>
              <a:t>colspan</a:t>
            </a:r>
            <a:r>
              <a:rPr sz="1300"/>
              <a:t>而被占</a:t>
            </a:r>
            <a:r>
              <a:rPr lang="en-US" sz="1300"/>
              <a:t>--&gt;</a:t>
            </a:r>
            <a:endParaRPr sz="1300"/>
          </a:p>
          <a:p>
            <a:r>
              <a:rPr lang="en-US" sz="1300"/>
              <a:t>      &lt;td width="90"&gt;&amp;</a:t>
            </a:r>
            <a:r>
              <a:rPr lang="en-US" sz="1300" err="1"/>
              <a:t>nbsp</a:t>
            </a:r>
            <a:r>
              <a:rPr lang="en-US" sz="1300"/>
              <a:t>;&lt;/td&gt;</a:t>
            </a:r>
            <a:endParaRPr sz="1300"/>
          </a:p>
          <a:p>
            <a:r>
              <a:rPr lang="en-US" sz="1300"/>
              <a:t>    &lt;/</a:t>
            </a:r>
            <a:r>
              <a:rPr lang="en-US" sz="1300" err="1"/>
              <a:t>tr</a:t>
            </a:r>
            <a:r>
              <a:rPr lang="en-US" sz="1300"/>
              <a:t>&gt;</a:t>
            </a:r>
            <a:endParaRPr sz="1300"/>
          </a:p>
          <a:p>
            <a:r>
              <a:rPr lang="en-US" sz="1300"/>
              <a:t>    &lt;</a:t>
            </a:r>
            <a:r>
              <a:rPr lang="en-US" sz="1300" err="1"/>
              <a:t>tr</a:t>
            </a:r>
            <a:r>
              <a:rPr lang="en-US" sz="1300"/>
              <a:t>&gt;</a:t>
            </a:r>
            <a:endParaRPr sz="1300"/>
          </a:p>
          <a:p>
            <a:r>
              <a:rPr lang="en-US" sz="1300"/>
              <a:t>      &lt;td width="75"&gt;&amp;</a:t>
            </a:r>
            <a:r>
              <a:rPr lang="en-US" sz="1300" err="1"/>
              <a:t>nbsp</a:t>
            </a:r>
            <a:r>
              <a:rPr lang="en-US" sz="1300"/>
              <a:t>;&lt;/td&gt;</a:t>
            </a:r>
            <a:endParaRPr sz="1300"/>
          </a:p>
          <a:p>
            <a:r>
              <a:rPr lang="en-US" sz="1300"/>
              <a:t>      &lt;td width="90"&gt;&amp;</a:t>
            </a:r>
            <a:r>
              <a:rPr lang="en-US" sz="1300" err="1"/>
              <a:t>nbsp</a:t>
            </a:r>
            <a:r>
              <a:rPr lang="en-US" sz="1300"/>
              <a:t>;&lt;/td&gt;</a:t>
            </a:r>
            <a:endParaRPr sz="1300"/>
          </a:p>
          <a:p>
            <a:r>
              <a:rPr lang="en-US" sz="1300"/>
              <a:t>      &lt;td </a:t>
            </a:r>
            <a:r>
              <a:rPr lang="en-US" sz="1300" b="1" err="1">
                <a:solidFill>
                  <a:srgbClr val="FF0000"/>
                </a:solidFill>
              </a:rPr>
              <a:t>rowspan</a:t>
            </a:r>
            <a:r>
              <a:rPr lang="en-US" sz="1300" b="1">
                <a:solidFill>
                  <a:srgbClr val="FF0000"/>
                </a:solidFill>
              </a:rPr>
              <a:t>="2"</a:t>
            </a:r>
            <a:r>
              <a:rPr lang="en-US" sz="1300"/>
              <a:t>&gt;</a:t>
            </a:r>
            <a:r>
              <a:rPr sz="1300"/>
              <a:t>单元格占两行</a:t>
            </a:r>
            <a:r>
              <a:rPr lang="en-US" sz="1300"/>
              <a:t>&lt;/td&gt;</a:t>
            </a:r>
            <a:endParaRPr sz="1300"/>
          </a:p>
          <a:p>
            <a:r>
              <a:rPr lang="en-US" sz="1300"/>
              <a:t>    &lt;/</a:t>
            </a:r>
            <a:r>
              <a:rPr lang="en-US" sz="1300" err="1"/>
              <a:t>tr</a:t>
            </a:r>
            <a:r>
              <a:rPr lang="en-US" sz="1300"/>
              <a:t>&gt;</a:t>
            </a:r>
            <a:endParaRPr sz="1300"/>
          </a:p>
          <a:p>
            <a:r>
              <a:rPr lang="en-US" sz="1300"/>
              <a:t>    &lt;</a:t>
            </a:r>
            <a:r>
              <a:rPr lang="en-US" sz="1300" err="1"/>
              <a:t>tr</a:t>
            </a:r>
            <a:r>
              <a:rPr lang="en-US" sz="1300"/>
              <a:t>&gt;</a:t>
            </a:r>
            <a:endParaRPr sz="1300"/>
          </a:p>
          <a:p>
            <a:r>
              <a:rPr lang="en-US" sz="1300"/>
              <a:t>      &lt;td&gt;&amp;</a:t>
            </a:r>
            <a:r>
              <a:rPr lang="en-US" sz="1300" err="1"/>
              <a:t>nbsp</a:t>
            </a:r>
            <a:r>
              <a:rPr lang="en-US" sz="1300"/>
              <a:t>;&lt;/td&gt;</a:t>
            </a:r>
            <a:endParaRPr sz="1300"/>
          </a:p>
          <a:p>
            <a:r>
              <a:rPr lang="en-US" sz="1300"/>
              <a:t>      &lt;td&gt;&amp;</a:t>
            </a:r>
            <a:r>
              <a:rPr lang="en-US" sz="1300" err="1"/>
              <a:t>nbsp</a:t>
            </a:r>
            <a:r>
              <a:rPr lang="en-US" sz="1300"/>
              <a:t>;&lt;/td&gt;</a:t>
            </a:r>
            <a:endParaRPr sz="1300"/>
          </a:p>
          <a:p>
            <a:r>
              <a:rPr lang="en-US" sz="1300"/>
              <a:t>      </a:t>
            </a:r>
            <a:r>
              <a:rPr lang="en-US" sz="1300" b="1"/>
              <a:t>&lt;!-- &lt;td&gt;&amp;</a:t>
            </a:r>
            <a:r>
              <a:rPr lang="en-US" sz="1300" b="1" err="1"/>
              <a:t>nbsp</a:t>
            </a:r>
            <a:r>
              <a:rPr lang="en-US" sz="1300" b="1"/>
              <a:t>;&lt;/td&gt;--&gt;</a:t>
            </a:r>
            <a:r>
              <a:rPr lang="en-US" sz="1300"/>
              <a:t> &lt;!--</a:t>
            </a:r>
            <a:r>
              <a:rPr sz="1300"/>
              <a:t>此空间因前面单元格的</a:t>
            </a:r>
            <a:r>
              <a:rPr lang="en-US" sz="1300" err="1"/>
              <a:t>rowspan</a:t>
            </a:r>
            <a:r>
              <a:rPr sz="1300"/>
              <a:t>而被占</a:t>
            </a:r>
            <a:r>
              <a:rPr lang="en-US" sz="1300"/>
              <a:t>--&gt;</a:t>
            </a:r>
            <a:endParaRPr sz="1300"/>
          </a:p>
          <a:p>
            <a:r>
              <a:rPr lang="en-US" sz="1300"/>
              <a:t>    &lt;/</a:t>
            </a:r>
            <a:r>
              <a:rPr lang="en-US" sz="1300" err="1"/>
              <a:t>tr</a:t>
            </a:r>
            <a:r>
              <a:rPr lang="en-US" sz="1300"/>
              <a:t>&gt;</a:t>
            </a:r>
            <a:endParaRPr sz="1300"/>
          </a:p>
          <a:p>
            <a:r>
              <a:rPr lang="en-US" sz="1300"/>
              <a:t>  &lt;/table&gt;</a:t>
            </a:r>
            <a:endParaRPr sz="1300"/>
          </a:p>
          <a:p>
            <a:r>
              <a:rPr lang="en-US" sz="1300"/>
              <a:t>&lt;/body&gt;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66</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500"/>
              <a:t>2.1.3  </a:t>
            </a:r>
            <a:r>
              <a:rPr sz="2500"/>
              <a:t>单元格标签</a:t>
            </a:r>
            <a:endParaRPr lang="en-US" sz="2500"/>
          </a:p>
        </p:txBody>
      </p:sp>
      <p:pic>
        <p:nvPicPr>
          <p:cNvPr id="10" name="图片 9" descr="C:\Users\ADMINI~1\AppData\Local\Temp\SNAGHTML24175b46.PNG"/>
          <p:cNvPicPr/>
          <p:nvPr/>
        </p:nvPicPr>
        <p:blipFill>
          <a:blip r:embed="rId3"/>
          <a:stretch>
            <a:fillRect/>
          </a:stretch>
        </p:blipFill>
        <p:spPr bwMode="auto">
          <a:xfrm>
            <a:off x="4500562" y="2000246"/>
            <a:ext cx="3304762" cy="191428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67</a:t>
            </a:fld>
            <a:endParaRPr lang="en-US" altLang="zh-CN"/>
          </a:p>
        </p:txBody>
      </p:sp>
      <p:sp>
        <p:nvSpPr>
          <p:cNvPr id="8" name="内容占位符 7"/>
          <p:cNvSpPr>
            <a:spLocks noGrp="1"/>
          </p:cNvSpPr>
          <p:nvPr>
            <p:ph idx="1"/>
          </p:nvPr>
        </p:nvSpPr>
        <p:spPr>
          <a:xfrm>
            <a:off x="500041" y="857241"/>
            <a:ext cx="4429150" cy="1571633"/>
          </a:xfrm>
        </p:spPr>
        <p:txBody>
          <a:bodyPr/>
          <a:lstStyle/>
          <a:p>
            <a:r>
              <a:rPr lang="zh-CN"/>
              <a:t>标签</a:t>
            </a:r>
            <a:r>
              <a:t>&lt;th&gt;</a:t>
            </a:r>
            <a:r>
              <a:rPr lang="zh-CN"/>
              <a:t>用来定义表格头部信息</a:t>
            </a:r>
            <a:endParaRPr/>
          </a:p>
          <a:p>
            <a:pPr lvl="1"/>
            <a:r>
              <a:rPr lang="zh-CN"/>
              <a:t>多用于表格的第一行或第一列</a:t>
            </a:r>
            <a:endParaRPr/>
          </a:p>
          <a:p>
            <a:pPr lvl="1"/>
            <a:r>
              <a:rPr lang="zh-CN"/>
              <a:t>其内容通常使用粗体并水平居中显示</a:t>
            </a:r>
            <a:endParaRPr/>
          </a:p>
          <a:p>
            <a:endParaRPr lang="zh-CN"/>
          </a:p>
          <a:p>
            <a:pPr>
              <a:buNone/>
            </a:pPr>
            <a:endParaRPr sz="1600"/>
          </a:p>
          <a:p>
            <a:endParaRPr sz="1600"/>
          </a:p>
          <a:p>
            <a:endParaRPr sz="1600"/>
          </a:p>
          <a:p>
            <a:endParaRPr sz="1600"/>
          </a:p>
          <a:p>
            <a:endParaRPr sz="1600"/>
          </a:p>
          <a:p>
            <a:endParaRPr sz="1600"/>
          </a:p>
          <a:p>
            <a:endParaRPr sz="1600"/>
          </a:p>
          <a:p>
            <a:pPr>
              <a:buNone/>
            </a:pPr>
            <a:endParaRPr sz="1600"/>
          </a:p>
          <a:p>
            <a:pPr>
              <a:buNone/>
            </a:pPr>
            <a:endParaRPr/>
          </a:p>
        </p:txBody>
      </p:sp>
      <p:sp>
        <p:nvSpPr>
          <p:cNvPr id="9" name="文本占位符 8"/>
          <p:cNvSpPr>
            <a:spLocks noGrp="1"/>
          </p:cNvSpPr>
          <p:nvPr>
            <p:ph type="body" sz="quarter" idx="11"/>
          </p:nvPr>
        </p:nvSpPr>
        <p:spPr>
          <a:xfrm>
            <a:off x="4786314" y="785800"/>
            <a:ext cx="3143272" cy="4493538"/>
          </a:xfrm>
        </p:spPr>
        <p:txBody>
          <a:bodyPr/>
          <a:lstStyle/>
          <a:p>
            <a:r>
              <a:rPr lang="en-US" sz="1300"/>
              <a:t>&lt;table width="400" border="1"&gt;</a:t>
            </a:r>
            <a:endParaRPr sz="1300"/>
          </a:p>
          <a:p>
            <a:r>
              <a:rPr lang="en-US" sz="1300"/>
              <a:t>      </a:t>
            </a:r>
            <a:r>
              <a:rPr lang="en-US" sz="1300" b="1">
                <a:solidFill>
                  <a:srgbClr val="0000FF"/>
                </a:solidFill>
              </a:rPr>
              <a:t>&lt;</a:t>
            </a:r>
            <a:r>
              <a:rPr lang="en-US" sz="1300" b="1" err="1">
                <a:solidFill>
                  <a:srgbClr val="0000FF"/>
                </a:solidFill>
              </a:rPr>
              <a:t>tr</a:t>
            </a:r>
            <a:r>
              <a:rPr lang="en-US" sz="1300" b="1">
                <a:solidFill>
                  <a:srgbClr val="0000FF"/>
                </a:solidFill>
              </a:rPr>
              <a:t>&gt;</a:t>
            </a:r>
            <a:endParaRPr sz="1300" b="1">
              <a:solidFill>
                <a:srgbClr val="0000FF"/>
              </a:solidFill>
            </a:endParaRPr>
          </a:p>
          <a:p>
            <a:r>
              <a:rPr lang="en-US" sz="1300" b="1"/>
              <a:t>        &lt;</a:t>
            </a:r>
            <a:r>
              <a:rPr lang="en-US" sz="1300" b="1" err="1"/>
              <a:t>th</a:t>
            </a:r>
            <a:r>
              <a:rPr lang="en-US" sz="1300" b="1"/>
              <a:t>&gt;</a:t>
            </a:r>
            <a:r>
              <a:rPr sz="1300" b="1"/>
              <a:t>编号</a:t>
            </a:r>
            <a:r>
              <a:rPr lang="en-US" sz="1300" b="1"/>
              <a:t>&lt;/</a:t>
            </a:r>
            <a:r>
              <a:rPr lang="en-US" sz="1300" b="1" err="1"/>
              <a:t>th</a:t>
            </a:r>
            <a:r>
              <a:rPr lang="en-US" sz="1300" b="1"/>
              <a:t>&gt;</a:t>
            </a:r>
            <a:endParaRPr sz="1300"/>
          </a:p>
          <a:p>
            <a:r>
              <a:rPr lang="en-US" sz="1300" b="1"/>
              <a:t>        &lt;</a:t>
            </a:r>
            <a:r>
              <a:rPr lang="en-US" sz="1300" b="1" err="1"/>
              <a:t>th</a:t>
            </a:r>
            <a:r>
              <a:rPr lang="en-US" sz="1300" b="1"/>
              <a:t>&gt;</a:t>
            </a:r>
            <a:r>
              <a:rPr sz="1300" b="1"/>
              <a:t>商品名</a:t>
            </a:r>
            <a:r>
              <a:rPr lang="en-US" sz="1300" b="1"/>
              <a:t>&lt;/</a:t>
            </a:r>
            <a:r>
              <a:rPr lang="en-US" sz="1300" b="1" err="1"/>
              <a:t>th</a:t>
            </a:r>
            <a:r>
              <a:rPr lang="en-US" sz="1300" b="1"/>
              <a:t>&gt;</a:t>
            </a:r>
            <a:endParaRPr sz="1300"/>
          </a:p>
          <a:p>
            <a:r>
              <a:rPr lang="en-US" sz="1300" b="1"/>
              <a:t>        &lt;</a:t>
            </a:r>
            <a:r>
              <a:rPr lang="en-US" sz="1300" b="1" err="1"/>
              <a:t>th</a:t>
            </a:r>
            <a:r>
              <a:rPr lang="en-US" sz="1300" b="1"/>
              <a:t>&gt;</a:t>
            </a:r>
            <a:r>
              <a:rPr sz="1300" b="1"/>
              <a:t>商品类型</a:t>
            </a:r>
            <a:r>
              <a:rPr lang="en-US" sz="1300" b="1"/>
              <a:t>&lt;/</a:t>
            </a:r>
            <a:r>
              <a:rPr lang="en-US" sz="1300" b="1" err="1"/>
              <a:t>th</a:t>
            </a:r>
            <a:r>
              <a:rPr lang="en-US" sz="1300" b="1"/>
              <a:t>&gt;</a:t>
            </a:r>
            <a:endParaRPr sz="1300"/>
          </a:p>
          <a:p>
            <a:r>
              <a:rPr lang="en-US" sz="1300" b="1"/>
              <a:t>        &lt;</a:t>
            </a:r>
            <a:r>
              <a:rPr lang="en-US" sz="1300" b="1" err="1"/>
              <a:t>th</a:t>
            </a:r>
            <a:r>
              <a:rPr lang="en-US" sz="1300" b="1"/>
              <a:t>&gt;</a:t>
            </a:r>
            <a:r>
              <a:rPr sz="1300" b="1"/>
              <a:t>市场价</a:t>
            </a:r>
            <a:r>
              <a:rPr lang="en-US" sz="1300" b="1"/>
              <a:t>&lt;/</a:t>
            </a:r>
            <a:r>
              <a:rPr lang="en-US" sz="1300" b="1" err="1"/>
              <a:t>th</a:t>
            </a:r>
            <a:r>
              <a:rPr lang="en-US" sz="1300" b="1"/>
              <a:t>&gt;</a:t>
            </a:r>
            <a:endParaRPr sz="1300"/>
          </a:p>
          <a:p>
            <a:r>
              <a:rPr lang="en-US" sz="1300" b="1"/>
              <a:t>        &lt;</a:t>
            </a:r>
            <a:r>
              <a:rPr lang="en-US" sz="1300" b="1" err="1"/>
              <a:t>th</a:t>
            </a:r>
            <a:r>
              <a:rPr lang="en-US" sz="1300" b="1"/>
              <a:t>&gt;</a:t>
            </a:r>
            <a:r>
              <a:rPr sz="1300" b="1"/>
              <a:t>进货价</a:t>
            </a:r>
            <a:r>
              <a:rPr lang="en-US" sz="1300" b="1"/>
              <a:t>&lt;/</a:t>
            </a:r>
            <a:r>
              <a:rPr lang="en-US" sz="1300" b="1" err="1"/>
              <a:t>th</a:t>
            </a:r>
            <a:r>
              <a:rPr lang="en-US" sz="1300" b="1"/>
              <a:t>&gt;</a:t>
            </a:r>
            <a:endParaRPr sz="1300"/>
          </a:p>
          <a:p>
            <a:r>
              <a:rPr lang="en-US" sz="1300" b="1">
                <a:solidFill>
                  <a:srgbClr val="0000FF"/>
                </a:solidFill>
              </a:rPr>
              <a:t>      &lt;/</a:t>
            </a:r>
            <a:r>
              <a:rPr lang="en-US" sz="1300" b="1" err="1">
                <a:solidFill>
                  <a:srgbClr val="0000FF"/>
                </a:solidFill>
              </a:rPr>
              <a:t>tr</a:t>
            </a:r>
            <a:r>
              <a:rPr lang="en-US" sz="1300" b="1">
                <a:solidFill>
                  <a:srgbClr val="0000FF"/>
                </a:solidFill>
              </a:rPr>
              <a:t>&gt;</a:t>
            </a:r>
            <a:endParaRPr sz="1300" b="1">
              <a:solidFill>
                <a:srgbClr val="0000FF"/>
              </a:solidFill>
            </a:endParaRPr>
          </a:p>
          <a:p>
            <a:r>
              <a:rPr lang="en-US" sz="1300"/>
              <a:t>      &lt;</a:t>
            </a:r>
            <a:r>
              <a:rPr lang="en-US" sz="1300" err="1"/>
              <a:t>tr</a:t>
            </a:r>
            <a:r>
              <a:rPr lang="en-US" sz="1300"/>
              <a:t>&gt;</a:t>
            </a:r>
            <a:endParaRPr sz="1300"/>
          </a:p>
          <a:p>
            <a:r>
              <a:rPr lang="en-US" sz="1300"/>
              <a:t>        </a:t>
            </a:r>
            <a:r>
              <a:rPr lang="en-US" sz="1300" b="1"/>
              <a:t>&lt;</a:t>
            </a:r>
            <a:r>
              <a:rPr lang="en-US" sz="1300" b="1" err="1"/>
              <a:t>th</a:t>
            </a:r>
            <a:r>
              <a:rPr lang="en-US" sz="1300" b="1"/>
              <a:t>&gt;</a:t>
            </a:r>
            <a:r>
              <a:rPr sz="1300" b="1"/>
              <a:t>电子产品</a:t>
            </a:r>
            <a:r>
              <a:rPr lang="en-US" sz="1300" b="1"/>
              <a:t>1-1&lt;/</a:t>
            </a:r>
            <a:r>
              <a:rPr lang="en-US" sz="1300" b="1" err="1"/>
              <a:t>th</a:t>
            </a:r>
            <a:r>
              <a:rPr lang="en-US" sz="1300" b="1"/>
              <a:t>&gt;</a:t>
            </a:r>
          </a:p>
          <a:p>
            <a:r>
              <a:rPr lang="en-US" altLang="zh-CN" sz="1300" b="1"/>
              <a:t>        </a:t>
            </a:r>
            <a:r>
              <a:rPr lang="en-US" altLang="zh-CN" sz="1300" b="1">
                <a:solidFill>
                  <a:srgbClr val="FF0000"/>
                </a:solidFill>
              </a:rPr>
              <a:t>&lt;td&gt;  &lt;/td&gt;</a:t>
            </a:r>
            <a:endParaRPr sz="1300">
              <a:solidFill>
                <a:srgbClr val="FF0000"/>
              </a:solidFill>
            </a:endParaRPr>
          </a:p>
          <a:p>
            <a:r>
              <a:rPr lang="en-US" sz="1300"/>
              <a:t>        ......      </a:t>
            </a:r>
          </a:p>
          <a:p>
            <a:r>
              <a:rPr lang="en-US" sz="1300"/>
              <a:t>      &lt;/</a:t>
            </a:r>
            <a:r>
              <a:rPr lang="en-US" sz="1300" err="1"/>
              <a:t>tr</a:t>
            </a:r>
            <a:r>
              <a:rPr lang="en-US" sz="1300"/>
              <a:t>&gt; </a:t>
            </a:r>
            <a:endParaRPr sz="1300"/>
          </a:p>
          <a:p>
            <a:r>
              <a:rPr lang="en-US" sz="1300"/>
              <a:t>      &lt;</a:t>
            </a:r>
            <a:r>
              <a:rPr lang="en-US" sz="1300" err="1"/>
              <a:t>tr</a:t>
            </a:r>
            <a:r>
              <a:rPr lang="en-US" sz="1300"/>
              <a:t>&gt;</a:t>
            </a:r>
            <a:endParaRPr sz="1300"/>
          </a:p>
          <a:p>
            <a:r>
              <a:rPr lang="en-US" sz="1300"/>
              <a:t>        </a:t>
            </a:r>
            <a:r>
              <a:rPr lang="en-US" sz="1300" b="1"/>
              <a:t>&lt;</a:t>
            </a:r>
            <a:r>
              <a:rPr lang="en-US" sz="1300" b="1" err="1"/>
              <a:t>th</a:t>
            </a:r>
            <a:r>
              <a:rPr lang="en-US" sz="1300" b="1"/>
              <a:t>&gt;</a:t>
            </a:r>
            <a:r>
              <a:rPr sz="1300" b="1"/>
              <a:t>电子产品</a:t>
            </a:r>
            <a:r>
              <a:rPr lang="en-US" sz="1300" b="1"/>
              <a:t>2-3&lt;/</a:t>
            </a:r>
            <a:r>
              <a:rPr lang="en-US" sz="1300" b="1" err="1"/>
              <a:t>th</a:t>
            </a:r>
            <a:r>
              <a:rPr lang="en-US" sz="1300" b="1"/>
              <a:t>&gt;</a:t>
            </a:r>
            <a:endParaRPr sz="1300"/>
          </a:p>
          <a:p>
            <a:r>
              <a:rPr lang="en-US" sz="1300"/>
              <a:t>        ......      </a:t>
            </a:r>
          </a:p>
          <a:p>
            <a:r>
              <a:rPr lang="en-US" sz="1300"/>
              <a:t>      &lt;/</a:t>
            </a:r>
            <a:r>
              <a:rPr lang="en-US" sz="1300" err="1"/>
              <a:t>tr</a:t>
            </a:r>
            <a:r>
              <a:rPr lang="en-US" sz="1300"/>
              <a:t>&gt; </a:t>
            </a:r>
          </a:p>
          <a:p>
            <a:r>
              <a:rPr lang="en-US" sz="1300"/>
              <a:t>      &lt;</a:t>
            </a:r>
            <a:r>
              <a:rPr lang="en-US" sz="1300" err="1"/>
              <a:t>tr</a:t>
            </a:r>
            <a:r>
              <a:rPr lang="en-US" sz="1300"/>
              <a:t>&gt;</a:t>
            </a:r>
            <a:endParaRPr sz="1300"/>
          </a:p>
          <a:p>
            <a:r>
              <a:rPr lang="en-US" sz="1300"/>
              <a:t>        </a:t>
            </a:r>
            <a:r>
              <a:rPr lang="en-US" sz="1300" b="1"/>
              <a:t>&lt;</a:t>
            </a:r>
            <a:r>
              <a:rPr lang="en-US" sz="1300" b="1" err="1"/>
              <a:t>th</a:t>
            </a:r>
            <a:r>
              <a:rPr lang="en-US" sz="1300" b="1"/>
              <a:t>&gt;</a:t>
            </a:r>
            <a:r>
              <a:rPr sz="1300" b="1"/>
              <a:t>电子产品</a:t>
            </a:r>
            <a:r>
              <a:rPr lang="en-US" sz="1300" b="1"/>
              <a:t>8-6&lt;/</a:t>
            </a:r>
            <a:r>
              <a:rPr lang="en-US" sz="1300" b="1" err="1"/>
              <a:t>th</a:t>
            </a:r>
            <a:r>
              <a:rPr lang="en-US" sz="1300" b="1"/>
              <a:t>&gt;</a:t>
            </a:r>
            <a:endParaRPr sz="1300"/>
          </a:p>
          <a:p>
            <a:r>
              <a:rPr lang="en-US" sz="1300"/>
              <a:t>         ......      </a:t>
            </a:r>
          </a:p>
          <a:p>
            <a:r>
              <a:rPr lang="en-US" sz="1300"/>
              <a:t>      &lt;/</a:t>
            </a:r>
            <a:r>
              <a:rPr lang="en-US" sz="1300" err="1"/>
              <a:t>tr</a:t>
            </a:r>
            <a:r>
              <a:rPr lang="en-US" sz="1300"/>
              <a:t>&gt;</a:t>
            </a:r>
            <a:endParaRPr sz="1300"/>
          </a:p>
          <a:p>
            <a:r>
              <a:rPr lang="en-US" sz="1300"/>
              <a:t>&lt;/table&gt;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标题 5"/>
          <p:cNvSpPr>
            <a:spLocks noGrp="1"/>
          </p:cNvSpPr>
          <p:nvPr>
            <p:ph type="title"/>
          </p:nvPr>
        </p:nvSpPr>
        <p:spPr>
          <a:prstGeom prst="rect">
            <a:avLst/>
          </a:prstGeom>
        </p:spPr>
        <p:txBody>
          <a:bodyPr>
            <a:normAutofit/>
          </a:bodyPr>
          <a:lstStyle/>
          <a:p>
            <a:r>
              <a:rPr lang="en-US" altLang="zh-CN" sz="2500"/>
              <a:t>2.1.3  </a:t>
            </a:r>
            <a:r>
              <a:rPr sz="2500"/>
              <a:t>单元格标签</a:t>
            </a:r>
            <a:endParaRPr lang="en-US" sz="2500"/>
          </a:p>
        </p:txBody>
      </p:sp>
      <p:pic>
        <p:nvPicPr>
          <p:cNvPr id="12" name="图片 11" descr="C:\Users\ADMINI~1\AppData\Local\Temp\SNAGHTML209b16a6.PNG"/>
          <p:cNvPicPr/>
          <p:nvPr/>
        </p:nvPicPr>
        <p:blipFill>
          <a:blip r:embed="rId3"/>
          <a:srcRect/>
          <a:stretch>
            <a:fillRect/>
          </a:stretch>
        </p:blipFill>
        <p:spPr bwMode="auto">
          <a:xfrm>
            <a:off x="857224" y="2143122"/>
            <a:ext cx="3429024" cy="200026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68</a:t>
            </a:fld>
            <a:endParaRPr lang="en-US" altLang="zh-CN"/>
          </a:p>
        </p:txBody>
      </p:sp>
      <p:sp>
        <p:nvSpPr>
          <p:cNvPr id="6" name="文本占位符 5"/>
          <p:cNvSpPr>
            <a:spLocks noGrp="1"/>
          </p:cNvSpPr>
          <p:nvPr>
            <p:ph type="body" sz="quarter" idx="11"/>
          </p:nvPr>
        </p:nvSpPr>
        <p:spPr>
          <a:xfrm>
            <a:off x="1500166" y="1000114"/>
            <a:ext cx="6357956" cy="1428759"/>
          </a:xfrm>
        </p:spPr>
        <p:txBody>
          <a:bodyPr/>
          <a:lstStyle/>
          <a:p>
            <a:r>
              <a:rPr b="1"/>
              <a:t>大部分浏览器都会忽略空白单元格（即</a:t>
            </a:r>
            <a:r>
              <a:rPr lang="en-US" b="1"/>
              <a:t>&lt;td&gt;&lt;/td&gt;</a:t>
            </a:r>
            <a:r>
              <a:rPr b="1"/>
              <a:t>之间没有内容）；</a:t>
            </a:r>
            <a:endParaRPr lang="en-US" b="1"/>
          </a:p>
          <a:p>
            <a:r>
              <a:rPr b="1"/>
              <a:t>当空白单元格式时，</a:t>
            </a:r>
            <a:r>
              <a:rPr b="1" u="sng"/>
              <a:t>需要在单元格标签内加入一个</a:t>
            </a:r>
            <a:r>
              <a:rPr b="1" u="sng">
                <a:solidFill>
                  <a:srgbClr val="0000FF"/>
                </a:solidFill>
              </a:rPr>
              <a:t>空白实体引用</a:t>
            </a:r>
            <a:r>
              <a:rPr lang="en-US" b="1" u="sng">
                <a:solidFill>
                  <a:srgbClr val="FF0000"/>
                </a:solidFill>
              </a:rPr>
              <a:t>&amp;</a:t>
            </a:r>
            <a:r>
              <a:rPr lang="en-US" b="1" u="sng" err="1">
                <a:solidFill>
                  <a:srgbClr val="FF0000"/>
                </a:solidFill>
              </a:rPr>
              <a:t>nbsp</a:t>
            </a:r>
            <a:r>
              <a:rPr lang="en-US" b="1" u="sng">
                <a:solidFill>
                  <a:srgbClr val="FF0000"/>
                </a:solidFill>
              </a:rPr>
              <a:t>;</a:t>
            </a:r>
            <a:r>
              <a:rPr b="1" u="sng">
                <a:solidFill>
                  <a:schemeClr val="tx1"/>
                </a:solidFill>
              </a:rPr>
              <a:t>，</a:t>
            </a:r>
            <a:r>
              <a:rPr b="1" u="sng"/>
              <a:t>以确保浏览器能正确显示该单元格。</a:t>
            </a:r>
            <a:endParaRPr lang="zh-CN" altLang="en-US" b="1" u="sng"/>
          </a:p>
        </p:txBody>
      </p:sp>
      <p:sp>
        <p:nvSpPr>
          <p:cNvPr id="5" name="标题 4"/>
          <p:cNvSpPr>
            <a:spLocks noGrp="1"/>
          </p:cNvSpPr>
          <p:nvPr>
            <p:ph type="title"/>
          </p:nvPr>
        </p:nvSpPr>
        <p:spPr/>
        <p:txBody>
          <a:bodyPr>
            <a:normAutofit/>
          </a:bodyPr>
          <a:lstStyle/>
          <a:p>
            <a:r>
              <a:rPr lang="en-US" altLang="zh-CN"/>
              <a:t>2.1.3  </a:t>
            </a:r>
            <a:r>
              <a:t>单元格标签</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0"/>
            <a:ext cx="8207375" cy="3857649"/>
          </a:xfrm>
        </p:spPr>
        <p:txBody>
          <a:bodyPr/>
          <a:lstStyle/>
          <a:p>
            <a:r>
              <a:rPr lang="zh-CN" sz="1400"/>
              <a:t>行是表格的水平元素，一行可以包含一个或多个单元格</a:t>
            </a:r>
            <a:endParaRPr sz="1400"/>
          </a:p>
          <a:p>
            <a:r>
              <a:rPr lang="zh-CN" sz="1400"/>
              <a:t>在</a:t>
            </a:r>
            <a:r>
              <a:rPr sz="1400"/>
              <a:t>HTML</a:t>
            </a:r>
            <a:r>
              <a:rPr lang="zh-CN" sz="1400"/>
              <a:t>中，使用</a:t>
            </a:r>
            <a:r>
              <a:rPr sz="1400"/>
              <a:t>&lt;tr&gt;</a:t>
            </a:r>
            <a:r>
              <a:rPr lang="zh-CN" sz="1400"/>
              <a:t>标签进行界定，</a:t>
            </a:r>
            <a:r>
              <a:rPr sz="1400"/>
              <a:t>&lt;td&gt;</a:t>
            </a:r>
            <a:r>
              <a:rPr lang="zh-CN" sz="1400"/>
              <a:t>与</a:t>
            </a:r>
            <a:r>
              <a:rPr sz="1400"/>
              <a:t>&lt;th&gt;</a:t>
            </a:r>
            <a:r>
              <a:rPr lang="zh-CN" sz="1400"/>
              <a:t>标签位于</a:t>
            </a:r>
            <a:r>
              <a:rPr sz="1400"/>
              <a:t>&lt;tr&gt;&lt;/tr&gt;</a:t>
            </a:r>
            <a:r>
              <a:rPr lang="zh-CN" sz="1400"/>
              <a:t>标签之间</a:t>
            </a:r>
          </a:p>
          <a:p>
            <a:r>
              <a:rPr lang="zh-CN" sz="1400"/>
              <a:t>表格除了能对单元格进行设置外，还可以对行进行设置</a:t>
            </a:r>
            <a:r>
              <a:rPr lang="zh-CN" altLang="en-US" sz="1400"/>
              <a:t>，</a:t>
            </a:r>
            <a:r>
              <a:rPr lang="zh-CN" sz="1400"/>
              <a:t>常用的属性有水平对齐、背景颜色、垂直对齐、边框颜色等</a:t>
            </a:r>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500"/>
              <a:t>2.1.4  </a:t>
            </a:r>
            <a:r>
              <a:rPr sz="2500"/>
              <a:t>行标签</a:t>
            </a:r>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69</a:t>
            </a:fld>
            <a:endParaRPr lang="en-US" altLang="zh-CN"/>
          </a:p>
        </p:txBody>
      </p:sp>
      <p:graphicFrame>
        <p:nvGraphicFramePr>
          <p:cNvPr id="13" name="Group 96"/>
          <p:cNvGraphicFramePr>
            <a:graphicFrameLocks noGrp="1"/>
          </p:cNvGraphicFramePr>
          <p:nvPr>
            <p:extLst>
              <p:ext uri="{D42A27DB-BD31-4B8C-83A1-F6EECF244321}">
                <p14:modId xmlns:p14="http://schemas.microsoft.com/office/powerpoint/2010/main" val="3063494312"/>
              </p:ext>
            </p:extLst>
          </p:nvPr>
        </p:nvGraphicFramePr>
        <p:xfrm>
          <a:off x="1043608" y="2365681"/>
          <a:ext cx="7028854" cy="2206333"/>
        </p:xfrm>
        <a:graphic>
          <a:graphicData uri="http://schemas.openxmlformats.org/drawingml/2006/table">
            <a:tbl>
              <a:tblPr/>
              <a:tblGrid>
                <a:gridCol w="1828974">
                  <a:extLst>
                    <a:ext uri="{9D8B030D-6E8A-4147-A177-3AD203B41FA5}">
                      <a16:colId xmlns:a16="http://schemas.microsoft.com/office/drawing/2014/main" val="20000"/>
                    </a:ext>
                  </a:extLst>
                </a:gridCol>
                <a:gridCol w="5199880">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marL="0" algn="just" defTabSz="914400" rtl="0" eaLnBrk="1" latinLnBrk="0" hangingPunct="1">
                        <a:spcAft>
                          <a:spcPts val="0"/>
                        </a:spcAft>
                      </a:pPr>
                      <a:r>
                        <a:rPr lang="en-US" sz="1300" kern="100" dirty="0">
                          <a:solidFill>
                            <a:schemeClr val="tx1"/>
                          </a:solidFill>
                          <a:latin typeface="微软雅黑" pitchFamily="34" charset="-122"/>
                          <a:ea typeface="微软雅黑" pitchFamily="34" charset="-122"/>
                          <a:cs typeface="Times New Roman"/>
                        </a:rPr>
                        <a:t>align</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设置单元格内容水平对齐方式：</a:t>
                      </a:r>
                      <a:r>
                        <a:rPr lang="en-US" sz="1300" kern="100" dirty="0">
                          <a:solidFill>
                            <a:schemeClr val="tx1"/>
                          </a:solidFill>
                          <a:latin typeface="微软雅黑" pitchFamily="34" charset="-122"/>
                          <a:ea typeface="微软雅黑" pitchFamily="34" charset="-122"/>
                          <a:cs typeface="Times New Roman"/>
                        </a:rPr>
                        <a:t>left</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center</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right</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justify</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marL="0" algn="just" defTabSz="914400" rtl="0" eaLnBrk="1" latinLnBrk="0" hangingPunct="1">
                        <a:spcAft>
                          <a:spcPts val="0"/>
                        </a:spcAft>
                      </a:pPr>
                      <a:r>
                        <a:rPr lang="en-US" sz="1300" kern="100" dirty="0" err="1">
                          <a:solidFill>
                            <a:schemeClr val="tx1"/>
                          </a:solidFill>
                          <a:latin typeface="微软雅黑" pitchFamily="34" charset="-122"/>
                          <a:ea typeface="微软雅黑" pitchFamily="34" charset="-122"/>
                          <a:cs typeface="Times New Roman"/>
                        </a:rPr>
                        <a:t>valign</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设置单元格内容垂直对齐方式：</a:t>
                      </a:r>
                      <a:r>
                        <a:rPr lang="en-US" sz="1300" kern="100" dirty="0">
                          <a:solidFill>
                            <a:schemeClr val="tx1"/>
                          </a:solidFill>
                          <a:latin typeface="微软雅黑" pitchFamily="34" charset="-122"/>
                          <a:ea typeface="微软雅黑" pitchFamily="34" charset="-122"/>
                          <a:cs typeface="Times New Roman"/>
                        </a:rPr>
                        <a:t>top</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middle</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bottom</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baseline</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marL="0" algn="just" defTabSz="914400" rtl="0" eaLnBrk="1" latinLnBrk="0" hangingPunct="1">
                        <a:spcAft>
                          <a:spcPts val="0"/>
                        </a:spcAft>
                      </a:pPr>
                      <a:r>
                        <a:rPr lang="en-US" sz="1300" kern="100" dirty="0" err="1">
                          <a:solidFill>
                            <a:schemeClr val="tx1"/>
                          </a:solidFill>
                          <a:latin typeface="微软雅黑" pitchFamily="34" charset="-122"/>
                          <a:ea typeface="微软雅黑" pitchFamily="34" charset="-122"/>
                          <a:cs typeface="Times New Roman"/>
                        </a:rPr>
                        <a:t>bgcolor</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设置单元格的背景颜色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marL="0" algn="just" defTabSz="914400" rtl="0" eaLnBrk="1" latinLnBrk="0" hangingPunct="1">
                        <a:spcAft>
                          <a:spcPts val="0"/>
                        </a:spcAft>
                      </a:pPr>
                      <a:r>
                        <a:rPr lang="en-US" sz="1300" kern="100" dirty="0" err="1">
                          <a:solidFill>
                            <a:schemeClr val="tx1"/>
                          </a:solidFill>
                          <a:latin typeface="微软雅黑" pitchFamily="34" charset="-122"/>
                          <a:ea typeface="微软雅黑" pitchFamily="34" charset="-122"/>
                          <a:cs typeface="Times New Roman"/>
                        </a:rPr>
                        <a:t>bordercolor</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设置行内单元格的边框颜色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1206">
                <a:tc>
                  <a:txBody>
                    <a:bodyPr/>
                    <a:lstStyle/>
                    <a:p>
                      <a:pPr marL="0" algn="just" defTabSz="914400" rtl="0" eaLnBrk="1" latinLnBrk="0" hangingPunct="1">
                        <a:spcAft>
                          <a:spcPts val="0"/>
                        </a:spcAft>
                      </a:pPr>
                      <a:r>
                        <a:rPr lang="en-US" sz="1300" kern="100" dirty="0" err="1">
                          <a:solidFill>
                            <a:schemeClr val="tx1"/>
                          </a:solidFill>
                          <a:latin typeface="微软雅黑" pitchFamily="34" charset="-122"/>
                          <a:ea typeface="微软雅黑" pitchFamily="34" charset="-122"/>
                          <a:cs typeface="Times New Roman"/>
                        </a:rPr>
                        <a:t>bordercolordark</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设置行内单元格的左上边框颜色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11589">
                <a:tc>
                  <a:txBody>
                    <a:bodyPr/>
                    <a:lstStyle/>
                    <a:p>
                      <a:pPr marL="0" algn="just" defTabSz="914400" rtl="0" eaLnBrk="1" latinLnBrk="0" hangingPunct="1">
                        <a:spcAft>
                          <a:spcPts val="0"/>
                        </a:spcAft>
                      </a:pPr>
                      <a:r>
                        <a:rPr lang="en-US" sz="1300" kern="100" dirty="0" err="1">
                          <a:solidFill>
                            <a:schemeClr val="tx1"/>
                          </a:solidFill>
                          <a:latin typeface="微软雅黑" pitchFamily="34" charset="-122"/>
                          <a:ea typeface="微软雅黑" pitchFamily="34" charset="-122"/>
                          <a:cs typeface="Times New Roman"/>
                        </a:rPr>
                        <a:t>bordercolorlight</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设置行内单元格的右下边框颜色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sz="2500"/>
              <a:t>1.2.1  </a:t>
            </a:r>
            <a:r>
              <a:rPr lang="en-US" sz="2500" err="1"/>
              <a:t>HTML发展过程</a:t>
            </a:r>
            <a:endParaRPr sz="2500"/>
          </a:p>
        </p:txBody>
      </p:sp>
      <p:graphicFrame>
        <p:nvGraphicFramePr>
          <p:cNvPr id="6" name="Group 96"/>
          <p:cNvGraphicFramePr>
            <a:graphicFrameLocks noGrp="1"/>
          </p:cNvGraphicFramePr>
          <p:nvPr/>
        </p:nvGraphicFramePr>
        <p:xfrm>
          <a:off x="752503" y="950073"/>
          <a:ext cx="7677149" cy="3621941"/>
        </p:xfrm>
        <a:graphic>
          <a:graphicData uri="http://schemas.openxmlformats.org/drawingml/2006/table">
            <a:tbl>
              <a:tblPr/>
              <a:tblGrid>
                <a:gridCol w="1747795">
                  <a:extLst>
                    <a:ext uri="{9D8B030D-6E8A-4147-A177-3AD203B41FA5}">
                      <a16:colId xmlns:a16="http://schemas.microsoft.com/office/drawing/2014/main" val="20000"/>
                    </a:ext>
                  </a:extLst>
                </a:gridCol>
                <a:gridCol w="1785950">
                  <a:extLst>
                    <a:ext uri="{9D8B030D-6E8A-4147-A177-3AD203B41FA5}">
                      <a16:colId xmlns:a16="http://schemas.microsoft.com/office/drawing/2014/main" val="20001"/>
                    </a:ext>
                  </a:extLst>
                </a:gridCol>
                <a:gridCol w="4143404">
                  <a:extLst>
                    <a:ext uri="{9D8B030D-6E8A-4147-A177-3AD203B41FA5}">
                      <a16:colId xmlns:a16="http://schemas.microsoft.com/office/drawing/2014/main" val="20002"/>
                    </a:ext>
                  </a:extLst>
                </a:gridCol>
              </a:tblGrid>
              <a:tr h="365765">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endParaRP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日期</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FFFF"/>
                          </a:solidFill>
                          <a:effectLst/>
                          <a:latin typeface="Adobe 仿宋 Std R" pitchFamily="18" charset="-122"/>
                          <a:ea typeface="Adobe 仿宋 Std R" pitchFamily="18"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1670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1.0</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1993</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6</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互联网工程工作小组（</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IETF</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）工作草案发布</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2.0</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1995</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11</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作为</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RFC 1866</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发布</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49227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3</a:t>
                      </a:r>
                      <a:r>
                        <a:rPr kumimoji="0" lang="en-US" altLang="zh-CN"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a:t>
                      </a:r>
                      <a:r>
                        <a:rPr kumimoji="0" lang="en-US"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1996</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W3C</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推荐标准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45094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4.0</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1997</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12</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W3C</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推荐标准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4.01</a:t>
                      </a:r>
                      <a:endParaRPr kumimoji="0" lang="zh-CN"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1999</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12</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W3C</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推荐标准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5.0</a:t>
                      </a:r>
                      <a:endParaRPr kumimoji="0" lang="zh-CN"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2008</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8</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W3C</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工作草案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449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HTML 5.1</a:t>
                      </a:r>
                      <a:endParaRPr kumimoji="0" lang="zh-CN" altLang="en-US" sz="1800" b="1"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2014</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年</a:t>
                      </a: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10</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月</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W3C</a:t>
                      </a:r>
                      <a:r>
                        <a:rPr kumimoji="0" lang="zh-CN" altLang="en-US" sz="1600" b="0" i="0" u="none" strike="noStrike" kern="1200" cap="none" normalizeH="0" baseline="0" dirty="0">
                          <a:ln>
                            <a:noFill/>
                          </a:ln>
                          <a:solidFill>
                            <a:schemeClr val="tx1">
                              <a:lumMod val="75000"/>
                              <a:lumOff val="25000"/>
                            </a:schemeClr>
                          </a:solidFill>
                          <a:effectLst/>
                          <a:latin typeface="Adobe 黑体 Std R" pitchFamily="34" charset="-122"/>
                          <a:ea typeface="Adobe 黑体 Std R" pitchFamily="34" charset="-122"/>
                          <a:cs typeface="+mn-cs"/>
                        </a:rPr>
                        <a:t>完成标准制定</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bl>
          </a:graphicData>
        </a:graphic>
      </p:graphicFrame>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1"/>
          </p:nvPr>
        </p:nvSpPr>
        <p:spPr>
          <a:xfrm>
            <a:off x="428596" y="857238"/>
            <a:ext cx="8143932" cy="2554545"/>
          </a:xfrm>
        </p:spPr>
        <p:txBody>
          <a:bodyPr/>
          <a:lstStyle/>
          <a:p>
            <a:r>
              <a:rPr lang="en-US"/>
              <a:t>&lt;body&gt;</a:t>
            </a:r>
            <a:endParaRPr/>
          </a:p>
          <a:p>
            <a:r>
              <a:rPr lang="en-US"/>
              <a:t> &lt;table width="400" border="2"&gt;</a:t>
            </a:r>
            <a:endParaRPr/>
          </a:p>
          <a:p>
            <a:r>
              <a:rPr lang="en-US"/>
              <a:t>  &lt;</a:t>
            </a:r>
            <a:r>
              <a:rPr lang="en-US" err="1"/>
              <a:t>tr</a:t>
            </a:r>
            <a:r>
              <a:rPr lang="en-US"/>
              <a:t> </a:t>
            </a:r>
            <a:r>
              <a:rPr lang="en-US" b="1"/>
              <a:t>align="right" </a:t>
            </a:r>
            <a:r>
              <a:rPr lang="en-US" b="1" err="1"/>
              <a:t>bgcolor</a:t>
            </a:r>
            <a:r>
              <a:rPr lang="en-US" b="1"/>
              <a:t>="#FFFF99" </a:t>
            </a:r>
            <a:r>
              <a:rPr lang="en-US" b="1" err="1"/>
              <a:t>bordercolor</a:t>
            </a:r>
            <a:r>
              <a:rPr lang="en-US" b="1"/>
              <a:t>="#000099"</a:t>
            </a:r>
            <a:endParaRPr/>
          </a:p>
          <a:p>
            <a:r>
              <a:rPr lang="en-US"/>
              <a:t>       </a:t>
            </a:r>
            <a:r>
              <a:rPr lang="en-US" b="1" err="1"/>
              <a:t>bordercolordark</a:t>
            </a:r>
            <a:r>
              <a:rPr lang="en-US" b="1"/>
              <a:t>="#003399"  </a:t>
            </a:r>
            <a:r>
              <a:rPr lang="en-US" b="1" err="1"/>
              <a:t>bordercolorlight</a:t>
            </a:r>
            <a:r>
              <a:rPr lang="en-US" b="1"/>
              <a:t> ="#FF0000" </a:t>
            </a:r>
            <a:r>
              <a:rPr lang="en-US"/>
              <a:t>&gt;</a:t>
            </a:r>
            <a:endParaRPr/>
          </a:p>
          <a:p>
            <a:r>
              <a:rPr lang="en-US"/>
              <a:t>    &lt;td&gt;</a:t>
            </a:r>
            <a:r>
              <a:t>影片介绍</a:t>
            </a:r>
            <a:r>
              <a:rPr lang="en-US"/>
              <a:t>&lt;/td&gt;</a:t>
            </a:r>
            <a:endParaRPr/>
          </a:p>
          <a:p>
            <a:r>
              <a:rPr lang="en-US"/>
              <a:t>    &lt;td&gt;</a:t>
            </a:r>
            <a:r>
              <a:t>影片图片</a:t>
            </a:r>
            <a:r>
              <a:rPr lang="en-US"/>
              <a:t>&lt;/td&gt;</a:t>
            </a:r>
            <a:endParaRPr/>
          </a:p>
          <a:p>
            <a:r>
              <a:rPr lang="en-US"/>
              <a:t>    &lt;td&gt;</a:t>
            </a:r>
            <a:r>
              <a:t>上映时间</a:t>
            </a:r>
            <a:r>
              <a:rPr lang="en-US"/>
              <a:t>&lt;/td&gt;</a:t>
            </a:r>
            <a:endParaRPr/>
          </a:p>
          <a:p>
            <a:r>
              <a:rPr lang="en-US"/>
              <a:t>  &lt;/</a:t>
            </a:r>
            <a:r>
              <a:rPr lang="en-US" err="1"/>
              <a:t>tr</a:t>
            </a:r>
            <a:r>
              <a:rPr lang="en-US"/>
              <a:t>&gt;</a:t>
            </a:r>
            <a:endParaRPr/>
          </a:p>
          <a:p>
            <a:r>
              <a:rPr lang="en-US"/>
              <a:t> &lt;/table&gt;</a:t>
            </a:r>
            <a:endParaRPr/>
          </a:p>
          <a:p>
            <a:r>
              <a:rPr lang="en-US"/>
              <a:t>&lt;/body&gt;</a:t>
            </a:r>
            <a:endParaRP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70</a:t>
            </a:fld>
            <a:endParaRPr lang="en-US" altLang="zh-CN"/>
          </a:p>
        </p:txBody>
      </p:sp>
      <p:sp>
        <p:nvSpPr>
          <p:cNvPr id="14" name="标题 5"/>
          <p:cNvSpPr>
            <a:spLocks noGrp="1"/>
          </p:cNvSpPr>
          <p:nvPr>
            <p:ph type="title"/>
          </p:nvPr>
        </p:nvSpPr>
        <p:spPr>
          <a:prstGeom prst="rect">
            <a:avLst/>
          </a:prstGeom>
        </p:spPr>
        <p:txBody>
          <a:bodyPr>
            <a:normAutofit/>
          </a:bodyPr>
          <a:lstStyle/>
          <a:p>
            <a:r>
              <a:rPr lang="en-US" altLang="zh-CN" sz="2500"/>
              <a:t>2.1.4  </a:t>
            </a:r>
            <a:r>
              <a:rPr sz="2500"/>
              <a:t>行标签</a:t>
            </a:r>
            <a:endParaRPr lang="en-US" sz="25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207375" cy="3286145"/>
          </a:xfrm>
        </p:spPr>
        <p:txBody>
          <a:bodyPr/>
          <a:lstStyle/>
          <a:p>
            <a:r>
              <a:rPr lang="zh-CN" sz="1600"/>
              <a:t>除了表格主体（行与列）外，表格还提供了标题、表头和表尾部分，使得表格的内容更加丰富，数据的组织更加清晰。</a:t>
            </a:r>
          </a:p>
          <a:p>
            <a:r>
              <a:rPr lang="zh-CN" sz="1600"/>
              <a:t>使用</a:t>
            </a:r>
            <a:r>
              <a:rPr sz="1600"/>
              <a:t>&lt;thead&gt;</a:t>
            </a:r>
            <a:r>
              <a:rPr lang="zh-CN" sz="1600"/>
              <a:t>、</a:t>
            </a:r>
            <a:r>
              <a:rPr sz="1600"/>
              <a:t>&lt;tfoot&gt;</a:t>
            </a:r>
            <a:r>
              <a:rPr lang="zh-CN" sz="1600"/>
              <a:t>、</a:t>
            </a:r>
            <a:r>
              <a:rPr sz="1600"/>
              <a:t>&lt;tbody&gt;</a:t>
            </a:r>
            <a:r>
              <a:rPr lang="zh-CN" sz="1600"/>
              <a:t>、</a:t>
            </a:r>
            <a:r>
              <a:rPr sz="1600"/>
              <a:t>&lt;caption&gt;</a:t>
            </a:r>
            <a:r>
              <a:rPr lang="zh-CN" sz="1600"/>
              <a:t>标签可以对表格进行横向分组：</a:t>
            </a:r>
          </a:p>
          <a:p>
            <a:pPr lvl="1"/>
            <a:r>
              <a:rPr sz="1400"/>
              <a:t>&lt;thead&gt;</a:t>
            </a:r>
            <a:r>
              <a:rPr lang="zh-CN" sz="1400"/>
              <a:t>标签定义</a:t>
            </a:r>
            <a:r>
              <a:rPr sz="1400"/>
              <a:t>表头</a:t>
            </a:r>
            <a:r>
              <a:rPr lang="zh-CN" sz="1400"/>
              <a:t>，用于创建表格的头部信息</a:t>
            </a:r>
          </a:p>
          <a:p>
            <a:pPr lvl="1"/>
            <a:r>
              <a:rPr sz="1400"/>
              <a:t>&lt;tfoot&gt;</a:t>
            </a:r>
            <a:r>
              <a:rPr lang="zh-CN" sz="1400"/>
              <a:t>标签定义表尾，用于创建表格的脚注部分</a:t>
            </a:r>
          </a:p>
          <a:p>
            <a:pPr lvl="1"/>
            <a:r>
              <a:rPr sz="1400"/>
              <a:t>&lt;tbody&gt;</a:t>
            </a:r>
            <a:r>
              <a:rPr lang="zh-CN" sz="1400"/>
              <a:t>标签定义表格主体，用于表示表格的主体部分</a:t>
            </a:r>
          </a:p>
          <a:p>
            <a:pPr lvl="1"/>
            <a:r>
              <a:rPr sz="1400"/>
              <a:t>&lt;caption&gt;</a:t>
            </a:r>
            <a:r>
              <a:rPr lang="zh-CN" sz="1400"/>
              <a:t>标签定义表格标题，显示在整个表格的上方</a:t>
            </a:r>
          </a:p>
          <a:p>
            <a:r>
              <a:rPr lang="zh-CN" sz="1600"/>
              <a:t>表格可以包含多个</a:t>
            </a:r>
            <a:r>
              <a:rPr sz="1600"/>
              <a:t>&lt;tbody&gt;</a:t>
            </a:r>
            <a:r>
              <a:rPr lang="zh-CN" sz="1600"/>
              <a:t>标签，用于对表格主体部分的数据进行横向分组；而</a:t>
            </a:r>
            <a:r>
              <a:rPr sz="1600"/>
              <a:t>&lt;thead&gt;</a:t>
            </a:r>
            <a:r>
              <a:rPr lang="zh-CN" sz="1600"/>
              <a:t>和</a:t>
            </a:r>
            <a:r>
              <a:rPr sz="1600"/>
              <a:t>&lt;tfoot&gt;</a:t>
            </a:r>
            <a:r>
              <a:rPr lang="zh-CN" sz="1600"/>
              <a:t>标签在表格中只能出现一次。</a:t>
            </a:r>
          </a:p>
          <a:p>
            <a:endParaRPr lang="zh-CN" altLang="en-US"/>
          </a:p>
        </p:txBody>
      </p:sp>
      <p:sp>
        <p:nvSpPr>
          <p:cNvPr id="3" name="标题 2"/>
          <p:cNvSpPr>
            <a:spLocks noGrp="1"/>
          </p:cNvSpPr>
          <p:nvPr>
            <p:ph type="title"/>
          </p:nvPr>
        </p:nvSpPr>
        <p:spPr/>
        <p:txBody>
          <a:bodyPr>
            <a:normAutofit/>
          </a:bodyPr>
          <a:lstStyle/>
          <a:p>
            <a:r>
              <a:rPr lang="en-US"/>
              <a:t>2.1.5  </a:t>
            </a:r>
            <a:r>
              <a:t>表格的行分组</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71</a:t>
            </a:fld>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8"/>
          <p:cNvSpPr>
            <a:spLocks noGrp="1"/>
          </p:cNvSpPr>
          <p:nvPr>
            <p:ph type="body" sz="quarter" idx="11"/>
          </p:nvPr>
        </p:nvSpPr>
        <p:spPr>
          <a:xfrm>
            <a:off x="428596" y="857239"/>
            <a:ext cx="4643470" cy="4093428"/>
          </a:xfrm>
        </p:spPr>
        <p:txBody>
          <a:bodyPr/>
          <a:lstStyle/>
          <a:p>
            <a:r>
              <a:rPr lang="en-US" sz="1300"/>
              <a:t>&lt;table width="400" border="1" </a:t>
            </a:r>
            <a:r>
              <a:rPr lang="en-US" sz="1300" b="1"/>
              <a:t>rules="groups"</a:t>
            </a:r>
            <a:r>
              <a:rPr lang="en-US" sz="1300"/>
              <a:t>&gt;</a:t>
            </a:r>
            <a:endParaRPr sz="1300"/>
          </a:p>
          <a:p>
            <a:r>
              <a:rPr lang="en-US" sz="1300"/>
              <a:t>  </a:t>
            </a:r>
            <a:r>
              <a:rPr lang="en-US" sz="1300" b="1"/>
              <a:t>&lt;caption&gt;</a:t>
            </a:r>
            <a:endParaRPr sz="1300"/>
          </a:p>
          <a:p>
            <a:r>
              <a:rPr lang="en-US" sz="1300"/>
              <a:t>    </a:t>
            </a:r>
            <a:r>
              <a:rPr sz="1300"/>
              <a:t>企业员工薪水绩效表</a:t>
            </a:r>
          </a:p>
          <a:p>
            <a:r>
              <a:rPr lang="en-US" sz="1300"/>
              <a:t> </a:t>
            </a:r>
            <a:r>
              <a:rPr lang="en-US" sz="1300" b="1"/>
              <a:t> &lt;/caption&gt;</a:t>
            </a:r>
            <a:endParaRPr sz="1300"/>
          </a:p>
          <a:p>
            <a:r>
              <a:rPr lang="en-US" sz="1300" b="1"/>
              <a:t> </a:t>
            </a:r>
            <a:r>
              <a:rPr lang="en-US" sz="1300"/>
              <a:t> </a:t>
            </a:r>
            <a:r>
              <a:rPr lang="en-US" sz="1300" b="1"/>
              <a:t>&lt;</a:t>
            </a:r>
            <a:r>
              <a:rPr lang="en-US" sz="1300" b="1" err="1"/>
              <a:t>thead</a:t>
            </a:r>
            <a:r>
              <a:rPr lang="en-US" sz="1300" b="1"/>
              <a:t>&gt; </a:t>
            </a:r>
          </a:p>
          <a:p>
            <a:r>
              <a:rPr lang="en-US" sz="1300" b="1"/>
              <a:t>      </a:t>
            </a:r>
            <a:r>
              <a:rPr lang="en-US" sz="1300"/>
              <a:t>&lt;tr&gt;</a:t>
            </a:r>
            <a:endParaRPr sz="1300"/>
          </a:p>
          <a:p>
            <a:r>
              <a:rPr lang="en-US" sz="1300"/>
              <a:t>        &lt;</a:t>
            </a:r>
            <a:r>
              <a:rPr lang="en-US" sz="1300" err="1"/>
              <a:t>th</a:t>
            </a:r>
            <a:r>
              <a:rPr lang="en-US" sz="1300"/>
              <a:t>&gt;</a:t>
            </a:r>
            <a:r>
              <a:rPr sz="1300"/>
              <a:t>员工编号</a:t>
            </a:r>
            <a:r>
              <a:rPr lang="en-US" sz="1300"/>
              <a:t>&lt;/</a:t>
            </a:r>
            <a:r>
              <a:rPr lang="en-US" sz="1300" err="1"/>
              <a:t>th</a:t>
            </a:r>
            <a:r>
              <a:rPr lang="en-US" sz="1300"/>
              <a:t>&gt;&lt;</a:t>
            </a:r>
            <a:r>
              <a:rPr lang="en-US" sz="1300" err="1"/>
              <a:t>th</a:t>
            </a:r>
            <a:r>
              <a:rPr lang="en-US" sz="1300"/>
              <a:t>&gt;</a:t>
            </a:r>
            <a:r>
              <a:rPr sz="1300"/>
              <a:t>员工岗位</a:t>
            </a:r>
            <a:r>
              <a:rPr lang="en-US" sz="1300"/>
              <a:t>&lt;/</a:t>
            </a:r>
            <a:r>
              <a:rPr lang="en-US" sz="1300" err="1"/>
              <a:t>th</a:t>
            </a:r>
            <a:r>
              <a:rPr lang="en-US" sz="1300"/>
              <a:t>&gt;</a:t>
            </a:r>
            <a:endParaRPr sz="1300"/>
          </a:p>
          <a:p>
            <a:r>
              <a:rPr lang="en-US" sz="1300"/>
              <a:t>        &lt;</a:t>
            </a:r>
            <a:r>
              <a:rPr lang="en-US" sz="1300" err="1"/>
              <a:t>th</a:t>
            </a:r>
            <a:r>
              <a:rPr lang="en-US" sz="1300"/>
              <a:t>&gt;</a:t>
            </a:r>
            <a:r>
              <a:rPr sz="1300"/>
              <a:t>基本工资</a:t>
            </a:r>
            <a:r>
              <a:rPr lang="en-US" sz="1300"/>
              <a:t>&lt;/</a:t>
            </a:r>
            <a:r>
              <a:rPr lang="en-US" sz="1300" err="1"/>
              <a:t>th</a:t>
            </a:r>
            <a:r>
              <a:rPr lang="en-US" sz="1300"/>
              <a:t>&gt;&lt;</a:t>
            </a:r>
            <a:r>
              <a:rPr lang="en-US" sz="1300" err="1"/>
              <a:t>th</a:t>
            </a:r>
            <a:r>
              <a:rPr lang="en-US" sz="1300"/>
              <a:t>&gt;</a:t>
            </a:r>
            <a:r>
              <a:rPr sz="1300"/>
              <a:t>本月绩效</a:t>
            </a:r>
            <a:r>
              <a:rPr lang="en-US" sz="1300"/>
              <a:t>&lt;/</a:t>
            </a:r>
            <a:r>
              <a:rPr lang="en-US" sz="1300" err="1"/>
              <a:t>th</a:t>
            </a:r>
            <a:r>
              <a:rPr lang="en-US" sz="1300"/>
              <a:t>&gt;</a:t>
            </a:r>
            <a:endParaRPr sz="1300"/>
          </a:p>
          <a:p>
            <a:r>
              <a:rPr lang="en-US" sz="1300"/>
              <a:t>      &lt;/</a:t>
            </a:r>
            <a:r>
              <a:rPr lang="en-US" sz="1300" err="1"/>
              <a:t>tr</a:t>
            </a:r>
            <a:r>
              <a:rPr lang="en-US" sz="1300"/>
              <a:t>&gt;</a:t>
            </a:r>
            <a:endParaRPr sz="1300"/>
          </a:p>
          <a:p>
            <a:r>
              <a:rPr lang="en-US" sz="1300"/>
              <a:t> </a:t>
            </a:r>
            <a:r>
              <a:rPr lang="en-US" sz="1300" b="1"/>
              <a:t> &lt;/</a:t>
            </a:r>
            <a:r>
              <a:rPr lang="en-US" sz="1300" b="1" err="1"/>
              <a:t>thead</a:t>
            </a:r>
            <a:r>
              <a:rPr lang="en-US" sz="1300" b="1"/>
              <a:t>&gt;</a:t>
            </a:r>
            <a:endParaRPr sz="1300"/>
          </a:p>
          <a:p>
            <a:r>
              <a:rPr lang="en-US" sz="1300" b="1"/>
              <a:t>  &lt;</a:t>
            </a:r>
            <a:r>
              <a:rPr lang="en-US" sz="1300" b="1" err="1"/>
              <a:t>tbody</a:t>
            </a:r>
            <a:r>
              <a:rPr lang="en-US" sz="1300" b="1"/>
              <a:t>&gt;</a:t>
            </a:r>
            <a:endParaRPr sz="1300"/>
          </a:p>
          <a:p>
            <a:r>
              <a:rPr lang="en-US" sz="1300"/>
              <a:t>  ......</a:t>
            </a:r>
            <a:r>
              <a:rPr lang="en-US" altLang="zh-CN" sz="1300"/>
              <a:t> &lt;tr&gt;&lt;td&gt;&amp;</a:t>
            </a:r>
            <a:r>
              <a:rPr lang="en-US" altLang="zh-CN" sz="1300" err="1"/>
              <a:t>nbsp</a:t>
            </a:r>
            <a:r>
              <a:rPr lang="en-US" altLang="zh-CN" sz="1300"/>
              <a:t>;&lt;/td&gt;&lt;/tr&gt;</a:t>
            </a:r>
            <a:endParaRPr lang="en-US" sz="1300"/>
          </a:p>
          <a:p>
            <a:r>
              <a:rPr lang="en-US" sz="1300"/>
              <a:t>  </a:t>
            </a:r>
            <a:r>
              <a:rPr lang="en-US" sz="1300" b="1"/>
              <a:t>&lt;/</a:t>
            </a:r>
            <a:r>
              <a:rPr lang="en-US" sz="1300" b="1" err="1"/>
              <a:t>tbody</a:t>
            </a:r>
            <a:r>
              <a:rPr lang="en-US" sz="1300" b="1"/>
              <a:t>&gt;</a:t>
            </a:r>
          </a:p>
          <a:p>
            <a:r>
              <a:rPr lang="en-US" sz="1300" b="1"/>
              <a:t>  &lt;</a:t>
            </a:r>
            <a:r>
              <a:rPr lang="en-US" sz="1300" b="1" err="1"/>
              <a:t>tbody</a:t>
            </a:r>
            <a:r>
              <a:rPr lang="en-US" sz="1300" b="1"/>
              <a:t>&gt;</a:t>
            </a:r>
            <a:endParaRPr lang="en-US" sz="1300"/>
          </a:p>
          <a:p>
            <a:r>
              <a:rPr lang="en-US" sz="1300"/>
              <a:t>  ......</a:t>
            </a:r>
          </a:p>
          <a:p>
            <a:r>
              <a:rPr lang="en-US" sz="1300"/>
              <a:t>  </a:t>
            </a:r>
            <a:r>
              <a:rPr lang="en-US" sz="1300" b="1"/>
              <a:t>&lt;/</a:t>
            </a:r>
            <a:r>
              <a:rPr lang="en-US" sz="1300" b="1" err="1"/>
              <a:t>tbody</a:t>
            </a:r>
            <a:r>
              <a:rPr lang="en-US" sz="1300" b="1"/>
              <a:t>&gt;</a:t>
            </a:r>
          </a:p>
          <a:p>
            <a:r>
              <a:rPr lang="en-US" sz="1300" b="1"/>
              <a:t>  &lt;</a:t>
            </a:r>
            <a:r>
              <a:rPr lang="en-US" sz="1300" b="1" err="1"/>
              <a:t>tfoot</a:t>
            </a:r>
            <a:r>
              <a:rPr lang="en-US" sz="1300" b="1"/>
              <a:t>&gt;</a:t>
            </a:r>
            <a:endParaRPr lang="en-US" sz="1300"/>
          </a:p>
          <a:p>
            <a:r>
              <a:rPr lang="en-US" sz="1300"/>
              <a:t>  ......</a:t>
            </a:r>
            <a:endParaRPr lang="en-US" sz="1300" b="1"/>
          </a:p>
          <a:p>
            <a:r>
              <a:rPr lang="en-US" sz="1300" b="1"/>
              <a:t> &lt;/</a:t>
            </a:r>
            <a:r>
              <a:rPr lang="en-US" sz="1300" b="1" err="1"/>
              <a:t>tfoot</a:t>
            </a:r>
            <a:r>
              <a:rPr lang="en-US" sz="1300" b="1"/>
              <a:t>&gt;</a:t>
            </a:r>
            <a:endParaRPr lang="en-US" sz="1300"/>
          </a:p>
          <a:p>
            <a:r>
              <a:rPr lang="en-US" sz="1300"/>
              <a:t>&lt;/table&gt;</a:t>
            </a:r>
            <a:endParaRPr sz="13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标题 2"/>
          <p:cNvSpPr>
            <a:spLocks noGrp="1"/>
          </p:cNvSpPr>
          <p:nvPr>
            <p:ph type="title"/>
          </p:nvPr>
        </p:nvSpPr>
        <p:spPr/>
        <p:txBody>
          <a:bodyPr>
            <a:normAutofit/>
          </a:bodyPr>
          <a:lstStyle/>
          <a:p>
            <a:r>
              <a:rPr lang="en-US" altLang="zh-CN" sz="2400"/>
              <a:t>2.1.5  </a:t>
            </a:r>
            <a:r>
              <a:rPr sz="2400"/>
              <a:t>表格的行分组</a:t>
            </a:r>
            <a:endParaRPr sz="2500"/>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72</a:t>
            </a:fld>
            <a:endParaRPr lang="en-US" altLang="zh-CN"/>
          </a:p>
        </p:txBody>
      </p:sp>
      <p:pic>
        <p:nvPicPr>
          <p:cNvPr id="13" name="图片 12" descr="C:\Users\ADMINI~1\AppData\Local\Temp\SNAGHTML247124ae.PNG"/>
          <p:cNvPicPr>
            <a:picLocks noChangeAspect="1"/>
          </p:cNvPicPr>
          <p:nvPr/>
        </p:nvPicPr>
        <p:blipFill>
          <a:blip r:embed="rId3"/>
          <a:stretch>
            <a:fillRect/>
          </a:stretch>
        </p:blipFill>
        <p:spPr bwMode="auto">
          <a:xfrm>
            <a:off x="5286380" y="1785932"/>
            <a:ext cx="3413334" cy="20495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t>表格</a:t>
            </a:r>
            <a:r>
              <a:rPr lang="zh-CN" altLang="en-US"/>
              <a:t>的</a:t>
            </a:r>
            <a:r>
              <a:rPr lang="zh-CN"/>
              <a:t>纵向分组又称列分组</a:t>
            </a:r>
            <a:endParaRPr/>
          </a:p>
          <a:p>
            <a:r>
              <a:rPr lang="zh-CN"/>
              <a:t>在</a:t>
            </a:r>
            <a:r>
              <a:t>HTML</a:t>
            </a:r>
            <a:r>
              <a:rPr lang="zh-CN"/>
              <a:t>中提供了</a:t>
            </a:r>
            <a:r>
              <a:t>&lt;colgroup&gt;</a:t>
            </a:r>
            <a:r>
              <a:rPr lang="zh-CN"/>
              <a:t>标签，该标签可以将表格按列进行分组</a:t>
            </a:r>
            <a:endParaRPr lang="zh-CN" altLang="en-US"/>
          </a:p>
        </p:txBody>
      </p:sp>
      <p:sp>
        <p:nvSpPr>
          <p:cNvPr id="2" name="灯片编号占位符 1"/>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73</a:t>
            </a:fld>
            <a:endParaRPr lang="en-US" altLang="zh-CN"/>
          </a:p>
        </p:txBody>
      </p:sp>
      <p:sp>
        <p:nvSpPr>
          <p:cNvPr id="5" name="标题 2"/>
          <p:cNvSpPr>
            <a:spLocks noGrp="1"/>
          </p:cNvSpPr>
          <p:nvPr>
            <p:ph type="title"/>
          </p:nvPr>
        </p:nvSpPr>
        <p:spPr/>
        <p:txBody>
          <a:bodyPr>
            <a:normAutofit/>
          </a:bodyPr>
          <a:lstStyle/>
          <a:p>
            <a:r>
              <a:rPr lang="en-US" altLang="zh-CN" sz="2400"/>
              <a:t>2.1.6  </a:t>
            </a:r>
            <a:r>
              <a:rPr sz="2400"/>
              <a:t>表格的列分组</a:t>
            </a:r>
            <a:endParaRPr sz="2500"/>
          </a:p>
        </p:txBody>
      </p:sp>
      <p:graphicFrame>
        <p:nvGraphicFramePr>
          <p:cNvPr id="8" name="Group 96"/>
          <p:cNvGraphicFramePr>
            <a:graphicFrameLocks noGrp="1"/>
          </p:cNvGraphicFramePr>
          <p:nvPr/>
        </p:nvGraphicFramePr>
        <p:xfrm>
          <a:off x="1000100" y="1857370"/>
          <a:ext cx="7000924" cy="1563538"/>
        </p:xfrm>
        <a:graphic>
          <a:graphicData uri="http://schemas.openxmlformats.org/drawingml/2006/table">
            <a:tbl>
              <a:tblPr/>
              <a:tblGrid>
                <a:gridCol w="1905041">
                  <a:extLst>
                    <a:ext uri="{9D8B030D-6E8A-4147-A177-3AD203B41FA5}">
                      <a16:colId xmlns:a16="http://schemas.microsoft.com/office/drawing/2014/main" val="20000"/>
                    </a:ext>
                  </a:extLst>
                </a:gridCol>
                <a:gridCol w="5095883">
                  <a:extLst>
                    <a:ext uri="{9D8B030D-6E8A-4147-A177-3AD203B41FA5}">
                      <a16:colId xmlns:a16="http://schemas.microsoft.com/office/drawing/2014/main" val="20001"/>
                    </a:ext>
                  </a:extLst>
                </a:gridCol>
              </a:tblGrid>
              <a:tr h="31977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55774">
                <a:tc>
                  <a:txBody>
                    <a:bodyPr/>
                    <a:lstStyle/>
                    <a:p>
                      <a:pPr algn="just">
                        <a:spcAft>
                          <a:spcPts val="0"/>
                        </a:spcAft>
                      </a:pPr>
                      <a:r>
                        <a:rPr lang="en-US" sz="1300" kern="100" dirty="0">
                          <a:solidFill>
                            <a:schemeClr val="tx1"/>
                          </a:solidFill>
                          <a:latin typeface="微软雅黑" pitchFamily="34" charset="-122"/>
                          <a:ea typeface="微软雅黑" pitchFamily="34" charset="-122"/>
                          <a:cs typeface="Times New Roman"/>
                        </a:rPr>
                        <a:t>align</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设置单元格内容水平对齐方式：</a:t>
                      </a:r>
                      <a:r>
                        <a:rPr lang="en-US" sz="1300" kern="100" dirty="0">
                          <a:solidFill>
                            <a:schemeClr val="tx1"/>
                          </a:solidFill>
                          <a:latin typeface="微软雅黑" pitchFamily="34" charset="-122"/>
                          <a:ea typeface="微软雅黑" pitchFamily="34" charset="-122"/>
                          <a:cs typeface="Times New Roman"/>
                        </a:rPr>
                        <a:t>left</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center</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right</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justify</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28841">
                <a:tc>
                  <a:txBody>
                    <a:bodyPr/>
                    <a:lstStyle/>
                    <a:p>
                      <a:pPr algn="just">
                        <a:spcAft>
                          <a:spcPts val="0"/>
                        </a:spcAft>
                      </a:pPr>
                      <a:r>
                        <a:rPr lang="en-US" sz="1300" kern="100" dirty="0" err="1">
                          <a:solidFill>
                            <a:schemeClr val="tx1"/>
                          </a:solidFill>
                          <a:latin typeface="微软雅黑" pitchFamily="34" charset="-122"/>
                          <a:ea typeface="微软雅黑" pitchFamily="34" charset="-122"/>
                          <a:cs typeface="Times New Roman"/>
                        </a:rPr>
                        <a:t>valign</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设置单元格内容垂直对齐方式：</a:t>
                      </a:r>
                      <a:r>
                        <a:rPr lang="en-US" sz="1300" kern="100" dirty="0">
                          <a:solidFill>
                            <a:schemeClr val="tx1"/>
                          </a:solidFill>
                          <a:latin typeface="微软雅黑" pitchFamily="34" charset="-122"/>
                          <a:ea typeface="微软雅黑" pitchFamily="34" charset="-122"/>
                          <a:cs typeface="Times New Roman"/>
                        </a:rPr>
                        <a:t>top</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middle</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bottom</a:t>
                      </a:r>
                      <a:r>
                        <a:rPr lang="zh-CN" sz="1300" kern="100" dirty="0">
                          <a:solidFill>
                            <a:schemeClr val="tx1"/>
                          </a:solidFill>
                          <a:latin typeface="微软雅黑" pitchFamily="34" charset="-122"/>
                          <a:ea typeface="微软雅黑" pitchFamily="34" charset="-122"/>
                          <a:cs typeface="Times New Roman"/>
                        </a:rPr>
                        <a:t>、</a:t>
                      </a:r>
                      <a:r>
                        <a:rPr lang="en-US" sz="1300" kern="100" dirty="0">
                          <a:solidFill>
                            <a:schemeClr val="tx1"/>
                          </a:solidFill>
                          <a:latin typeface="微软雅黑" pitchFamily="34" charset="-122"/>
                          <a:ea typeface="微软雅黑" pitchFamily="34" charset="-122"/>
                          <a:cs typeface="Times New Roman"/>
                        </a:rPr>
                        <a:t>baseline</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273137">
                <a:tc>
                  <a:txBody>
                    <a:bodyPr/>
                    <a:lstStyle/>
                    <a:p>
                      <a:pPr algn="just">
                        <a:spcAft>
                          <a:spcPts val="0"/>
                        </a:spcAft>
                      </a:pPr>
                      <a:r>
                        <a:rPr lang="en-US" sz="1300" kern="100" dirty="0">
                          <a:solidFill>
                            <a:schemeClr val="tx1"/>
                          </a:solidFill>
                          <a:latin typeface="微软雅黑" pitchFamily="34" charset="-122"/>
                          <a:ea typeface="微软雅黑" pitchFamily="34" charset="-122"/>
                          <a:cs typeface="Times New Roman"/>
                        </a:rPr>
                        <a:t>span</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规定该列组应该横跨的列数，默认值是</a:t>
                      </a:r>
                      <a:r>
                        <a:rPr lang="en-US" sz="1300" kern="100" dirty="0">
                          <a:solidFill>
                            <a:schemeClr val="tx1"/>
                          </a:solidFill>
                          <a:latin typeface="微软雅黑" pitchFamily="34" charset="-122"/>
                          <a:ea typeface="微软雅黑" pitchFamily="34" charset="-122"/>
                          <a:cs typeface="Times New Roman"/>
                        </a:rPr>
                        <a:t>1</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algn="just">
                        <a:spcAft>
                          <a:spcPts val="0"/>
                        </a:spcAft>
                      </a:pPr>
                      <a:r>
                        <a:rPr lang="en-US" sz="1300" kern="100" dirty="0">
                          <a:solidFill>
                            <a:schemeClr val="tx1"/>
                          </a:solidFill>
                          <a:latin typeface="微软雅黑" pitchFamily="34" charset="-122"/>
                          <a:ea typeface="微软雅黑" pitchFamily="34" charset="-122"/>
                          <a:cs typeface="Times New Roman"/>
                        </a:rPr>
                        <a:t>width</a:t>
                      </a:r>
                      <a:endParaRPr lang="zh-CN" sz="1300" kern="100" dirty="0">
                        <a:solidFill>
                          <a:schemeClr val="tx1"/>
                        </a:solidFill>
                        <a:latin typeface="微软雅黑" pitchFamily="34" charset="-122"/>
                        <a:ea typeface="微软雅黑" pitchFamily="34" charset="-122"/>
                        <a:cs typeface="Times New Roman"/>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00" dirty="0">
                          <a:solidFill>
                            <a:schemeClr val="tx1"/>
                          </a:solidFill>
                          <a:latin typeface="微软雅黑" pitchFamily="34" charset="-122"/>
                          <a:ea typeface="微软雅黑" pitchFamily="34" charset="-122"/>
                          <a:cs typeface="Times New Roman"/>
                        </a:rPr>
                        <a:t>设定列组合的宽度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428596" y="785800"/>
            <a:ext cx="6357956" cy="4216539"/>
          </a:xfrm>
        </p:spPr>
        <p:txBody>
          <a:bodyPr/>
          <a:lstStyle/>
          <a:p>
            <a:r>
              <a:rPr sz="1200" b="1"/>
              <a:t> </a:t>
            </a:r>
            <a:r>
              <a:rPr lang="en-US" sz="1200"/>
              <a:t>&lt;table width="400" border="1"&gt;</a:t>
            </a:r>
            <a:endParaRPr sz="1200"/>
          </a:p>
          <a:p>
            <a:r>
              <a:rPr lang="en-US" sz="1400" b="1">
                <a:solidFill>
                  <a:srgbClr val="0000FF"/>
                </a:solidFill>
              </a:rPr>
              <a:t>      &lt;</a:t>
            </a:r>
            <a:r>
              <a:rPr lang="en-US" sz="1400" b="1" err="1">
                <a:solidFill>
                  <a:srgbClr val="0000FF"/>
                </a:solidFill>
              </a:rPr>
              <a:t>colgroup</a:t>
            </a:r>
            <a:r>
              <a:rPr lang="en-US" sz="1400" b="1">
                <a:solidFill>
                  <a:srgbClr val="0000FF"/>
                </a:solidFill>
              </a:rPr>
              <a:t> span="2" align="left" </a:t>
            </a:r>
            <a:r>
              <a:rPr lang="en-US" sz="1400" b="1" err="1">
                <a:solidFill>
                  <a:srgbClr val="0000FF"/>
                </a:solidFill>
              </a:rPr>
              <a:t>valign</a:t>
            </a:r>
            <a:r>
              <a:rPr lang="en-US" sz="1400" b="1">
                <a:solidFill>
                  <a:srgbClr val="0000FF"/>
                </a:solidFill>
              </a:rPr>
              <a:t>="bottom"/&gt;</a:t>
            </a:r>
            <a:endParaRPr sz="1400" b="1">
              <a:solidFill>
                <a:srgbClr val="0000FF"/>
              </a:solidFill>
            </a:endParaRPr>
          </a:p>
          <a:p>
            <a:r>
              <a:rPr lang="en-US" sz="1400" b="1">
                <a:solidFill>
                  <a:srgbClr val="0000FF"/>
                </a:solidFill>
              </a:rPr>
              <a:t>      &lt;</a:t>
            </a:r>
            <a:r>
              <a:rPr lang="en-US" sz="1400" b="1" err="1">
                <a:solidFill>
                  <a:srgbClr val="0000FF"/>
                </a:solidFill>
              </a:rPr>
              <a:t>colgroup</a:t>
            </a:r>
            <a:r>
              <a:rPr lang="en-US" sz="1400" b="1">
                <a:solidFill>
                  <a:srgbClr val="0000FF"/>
                </a:solidFill>
              </a:rPr>
              <a:t> style="background-color:#CCC" /&gt;</a:t>
            </a:r>
            <a:endParaRPr sz="1400" b="1">
              <a:solidFill>
                <a:srgbClr val="0000FF"/>
              </a:solidFill>
            </a:endParaRPr>
          </a:p>
          <a:p>
            <a:r>
              <a:rPr lang="en-US" sz="1200"/>
              <a:t>      &lt;</a:t>
            </a:r>
            <a:r>
              <a:rPr lang="en-US" sz="1200" err="1"/>
              <a:t>tr</a:t>
            </a:r>
            <a:r>
              <a:rPr lang="en-US" sz="1200"/>
              <a:t> height="60"&gt;</a:t>
            </a:r>
            <a:endParaRPr sz="1200"/>
          </a:p>
          <a:p>
            <a:r>
              <a:rPr lang="en-US" sz="1200"/>
              <a:t>        &lt;</a:t>
            </a:r>
            <a:r>
              <a:rPr lang="en-US" sz="1200" err="1"/>
              <a:t>th</a:t>
            </a:r>
            <a:r>
              <a:rPr lang="en-US" sz="1200"/>
              <a:t>&gt;</a:t>
            </a:r>
            <a:r>
              <a:rPr sz="1200"/>
              <a:t>员工编号</a:t>
            </a:r>
            <a:r>
              <a:rPr lang="en-US" sz="1200"/>
              <a:t>&lt;/</a:t>
            </a:r>
            <a:r>
              <a:rPr lang="en-US" sz="1200" err="1"/>
              <a:t>th</a:t>
            </a:r>
            <a:r>
              <a:rPr lang="en-US" sz="1200"/>
              <a:t>&gt;</a:t>
            </a:r>
            <a:endParaRPr sz="1200"/>
          </a:p>
          <a:p>
            <a:r>
              <a:rPr lang="en-US" sz="1200"/>
              <a:t>        &lt;</a:t>
            </a:r>
            <a:r>
              <a:rPr lang="en-US" sz="1200" err="1"/>
              <a:t>th</a:t>
            </a:r>
            <a:r>
              <a:rPr lang="en-US" sz="1200"/>
              <a:t>&gt;</a:t>
            </a:r>
            <a:r>
              <a:rPr sz="1200"/>
              <a:t>员工岗位</a:t>
            </a:r>
            <a:r>
              <a:rPr lang="en-US" sz="1200"/>
              <a:t>&lt;/</a:t>
            </a:r>
            <a:r>
              <a:rPr lang="en-US" sz="1200" err="1"/>
              <a:t>th</a:t>
            </a:r>
            <a:r>
              <a:rPr lang="en-US" sz="1200"/>
              <a:t>&gt;</a:t>
            </a:r>
            <a:endParaRPr sz="1200"/>
          </a:p>
          <a:p>
            <a:r>
              <a:rPr lang="en-US" sz="1200"/>
              <a:t>        &lt;</a:t>
            </a:r>
            <a:r>
              <a:rPr lang="en-US" sz="1200" err="1"/>
              <a:t>th</a:t>
            </a:r>
            <a:r>
              <a:rPr lang="en-US" sz="1200"/>
              <a:t>&gt;</a:t>
            </a:r>
            <a:r>
              <a:rPr sz="1200"/>
              <a:t>基本工资</a:t>
            </a:r>
            <a:r>
              <a:rPr lang="en-US" sz="1200"/>
              <a:t>&lt;/</a:t>
            </a:r>
            <a:r>
              <a:rPr lang="en-US" sz="1200" err="1"/>
              <a:t>th</a:t>
            </a:r>
            <a:r>
              <a:rPr lang="en-US" sz="1200"/>
              <a:t>&gt;</a:t>
            </a:r>
            <a:endParaRPr sz="1200"/>
          </a:p>
          <a:p>
            <a:r>
              <a:rPr lang="en-US" sz="1200"/>
              <a:t>        &lt;</a:t>
            </a:r>
            <a:r>
              <a:rPr lang="en-US" sz="1200" err="1"/>
              <a:t>th</a:t>
            </a:r>
            <a:r>
              <a:rPr lang="en-US" sz="1200"/>
              <a:t>&gt;</a:t>
            </a:r>
            <a:r>
              <a:rPr sz="1200"/>
              <a:t>本月绩效</a:t>
            </a:r>
            <a:r>
              <a:rPr lang="en-US" sz="1200"/>
              <a:t>&lt;/</a:t>
            </a:r>
            <a:r>
              <a:rPr lang="en-US" sz="1200" err="1"/>
              <a:t>th</a:t>
            </a:r>
            <a:r>
              <a:rPr lang="en-US" sz="1200"/>
              <a:t>&gt;</a:t>
            </a:r>
            <a:endParaRPr sz="1200"/>
          </a:p>
          <a:p>
            <a:r>
              <a:rPr lang="en-US" sz="1200"/>
              <a:t>      &lt;/</a:t>
            </a:r>
            <a:r>
              <a:rPr lang="en-US" sz="1200" err="1"/>
              <a:t>tr</a:t>
            </a:r>
            <a:r>
              <a:rPr lang="en-US" sz="1200"/>
              <a:t>&gt;</a:t>
            </a:r>
            <a:endParaRPr sz="1200"/>
          </a:p>
          <a:p>
            <a:r>
              <a:rPr lang="en-US" sz="1200"/>
              <a:t>      &lt;</a:t>
            </a:r>
            <a:r>
              <a:rPr lang="en-US" sz="1200" err="1"/>
              <a:t>tr</a:t>
            </a:r>
            <a:r>
              <a:rPr lang="en-US" sz="1200"/>
              <a:t>&gt;</a:t>
            </a:r>
            <a:endParaRPr sz="1200"/>
          </a:p>
          <a:p>
            <a:r>
              <a:rPr lang="en-US" sz="1200"/>
              <a:t>        &lt;td&gt;YF0016&lt;/td&gt;</a:t>
            </a:r>
            <a:endParaRPr sz="1200"/>
          </a:p>
          <a:p>
            <a:r>
              <a:rPr lang="en-US" sz="1200"/>
              <a:t>        &lt;td&gt;Java</a:t>
            </a:r>
            <a:r>
              <a:rPr sz="1200"/>
              <a:t>高级工程师</a:t>
            </a:r>
            <a:r>
              <a:rPr lang="en-US" sz="1200"/>
              <a:t>&lt;/td&gt;</a:t>
            </a:r>
            <a:endParaRPr sz="1200"/>
          </a:p>
          <a:p>
            <a:r>
              <a:rPr lang="en-US" sz="1200"/>
              <a:t>        &lt;td&gt;6000&lt;/td&gt;</a:t>
            </a:r>
            <a:endParaRPr sz="1200"/>
          </a:p>
          <a:p>
            <a:r>
              <a:rPr lang="en-US" sz="1200"/>
              <a:t>        &lt;td&gt;3000&lt;/td&gt;</a:t>
            </a:r>
            <a:endParaRPr sz="1200"/>
          </a:p>
          <a:p>
            <a:r>
              <a:rPr lang="en-US" sz="1200"/>
              <a:t>      &lt;/</a:t>
            </a:r>
            <a:r>
              <a:rPr lang="en-US" sz="1200" err="1"/>
              <a:t>tr</a:t>
            </a:r>
            <a:r>
              <a:rPr lang="en-US" sz="1200"/>
              <a:t>&gt;</a:t>
            </a:r>
            <a:endParaRPr sz="1200"/>
          </a:p>
          <a:p>
            <a:r>
              <a:rPr lang="en-US" sz="1200"/>
              <a:t>      &lt;</a:t>
            </a:r>
            <a:r>
              <a:rPr lang="en-US" sz="1200" err="1"/>
              <a:t>tr</a:t>
            </a:r>
            <a:r>
              <a:rPr lang="en-US" sz="1200"/>
              <a:t>&gt;</a:t>
            </a:r>
            <a:endParaRPr sz="1200"/>
          </a:p>
          <a:p>
            <a:r>
              <a:rPr lang="en-US" sz="1200"/>
              <a:t>        &lt;td&gt;YF0016&lt;/td&gt;</a:t>
            </a:r>
            <a:endParaRPr sz="1200"/>
          </a:p>
          <a:p>
            <a:r>
              <a:rPr lang="en-US" sz="1200"/>
              <a:t>        &lt;td&gt;Java</a:t>
            </a:r>
            <a:r>
              <a:rPr sz="1200"/>
              <a:t>高级工程师</a:t>
            </a:r>
            <a:r>
              <a:rPr lang="en-US" sz="1200"/>
              <a:t>&lt;/td&gt;</a:t>
            </a:r>
            <a:endParaRPr sz="1200"/>
          </a:p>
          <a:p>
            <a:r>
              <a:rPr lang="en-US" sz="1200"/>
              <a:t>        &lt;td&gt;6000&lt;/td&gt;</a:t>
            </a:r>
            <a:endParaRPr sz="1200"/>
          </a:p>
          <a:p>
            <a:r>
              <a:rPr lang="en-US" sz="1200"/>
              <a:t>        &lt;td&gt;3000&lt;/td&gt;</a:t>
            </a:r>
            <a:endParaRPr sz="1200"/>
          </a:p>
          <a:p>
            <a:r>
              <a:rPr lang="en-US" sz="1200"/>
              <a:t>      &lt;/</a:t>
            </a:r>
            <a:r>
              <a:rPr lang="en-US" sz="1200" err="1"/>
              <a:t>tr</a:t>
            </a:r>
            <a:r>
              <a:rPr lang="en-US" sz="1200"/>
              <a:t>&gt;</a:t>
            </a:r>
            <a:endParaRPr sz="1200"/>
          </a:p>
          <a:p>
            <a:r>
              <a:rPr lang="en-US" sz="1200"/>
              <a:t> &lt;/table&gt;</a:t>
            </a:r>
            <a:endParaRPr sz="1200"/>
          </a:p>
        </p:txBody>
      </p:sp>
      <p:sp>
        <p:nvSpPr>
          <p:cNvPr id="7" name="标题 2"/>
          <p:cNvSpPr>
            <a:spLocks noGrp="1"/>
          </p:cNvSpPr>
          <p:nvPr>
            <p:ph type="title"/>
          </p:nvPr>
        </p:nvSpPr>
        <p:spPr/>
        <p:txBody>
          <a:bodyPr>
            <a:normAutofit/>
          </a:bodyPr>
          <a:lstStyle/>
          <a:p>
            <a:r>
              <a:rPr lang="en-US" altLang="zh-CN" sz="2400"/>
              <a:t>2.1.6  </a:t>
            </a:r>
            <a:r>
              <a:rPr sz="2400"/>
              <a:t>表格的列分组</a:t>
            </a:r>
            <a:endParaRPr sz="2500"/>
          </a:p>
        </p:txBody>
      </p:sp>
      <p:sp>
        <p:nvSpPr>
          <p:cNvPr id="12" name="圆角矩形标注 11"/>
          <p:cNvSpPr>
            <a:spLocks noChangeArrowheads="1"/>
          </p:cNvSpPr>
          <p:nvPr/>
        </p:nvSpPr>
        <p:spPr bwMode="auto">
          <a:xfrm>
            <a:off x="4714876" y="1714494"/>
            <a:ext cx="3643338" cy="928694"/>
          </a:xfrm>
          <a:prstGeom prst="wedgeRoundRectCallout">
            <a:avLst>
              <a:gd name="adj1" fmla="val -45898"/>
              <a:gd name="adj2" fmla="val -72046"/>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i="0"/>
              <a:t>第一组占据两列，使用默认样式；</a:t>
            </a:r>
            <a:endParaRPr lang="en-US" altLang="zh-CN" sz="1400" i="0"/>
          </a:p>
          <a:p>
            <a:pPr>
              <a:defRPr/>
            </a:pPr>
            <a:r>
              <a:rPr lang="zh-CN" altLang="en-US" sz="1400" i="0"/>
              <a:t>第二组由于没有</a:t>
            </a:r>
            <a:r>
              <a:rPr lang="en-US" sz="1400" i="0"/>
              <a:t>span</a:t>
            </a:r>
            <a:r>
              <a:rPr lang="zh-CN" altLang="en-US" sz="1400" i="0"/>
              <a:t>属性，默认值占一列，通过</a:t>
            </a:r>
            <a:r>
              <a:rPr lang="en-US" sz="1400" i="0"/>
              <a:t>style</a:t>
            </a:r>
            <a:r>
              <a:rPr lang="zh-CN" altLang="en-US" sz="1400" i="0"/>
              <a:t>属性将背景样式设为灰色</a:t>
            </a:r>
            <a:endParaRPr lang="zh-CN" altLang="en-US" sz="1400" i="0">
              <a:solidFill>
                <a:srgbClr val="000000"/>
              </a:solidFill>
              <a:latin typeface="Adobe 宋体 Std L" pitchFamily="18" charset="-122"/>
              <a:ea typeface="Adobe 黑体 Std R"/>
            </a:endParaRPr>
          </a:p>
        </p:txBody>
      </p:sp>
      <p:sp>
        <p:nvSpPr>
          <p:cNvPr id="8" name="灯片编号占位符 7"/>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74</a:t>
            </a:fld>
            <a:endParaRPr lang="en-US" altLang="zh-CN"/>
          </a:p>
        </p:txBody>
      </p:sp>
      <p:pic>
        <p:nvPicPr>
          <p:cNvPr id="9" name="图片 8" descr="C:\Users\ADMINI~1\AppData\Local\Temp\SNAGHTML249101c4.PNG"/>
          <p:cNvPicPr/>
          <p:nvPr/>
        </p:nvPicPr>
        <p:blipFill>
          <a:blip r:embed="rId3"/>
          <a:srcRect/>
          <a:stretch>
            <a:fillRect/>
          </a:stretch>
        </p:blipFill>
        <p:spPr bwMode="auto">
          <a:xfrm>
            <a:off x="4786314" y="2857502"/>
            <a:ext cx="3500462" cy="17145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a:spLocks noGrp="1"/>
          </p:cNvSpPr>
          <p:nvPr>
            <p:ph type="title"/>
          </p:nvPr>
        </p:nvSpPr>
        <p:spPr/>
        <p:txBody>
          <a:bodyPr>
            <a:normAutofit/>
          </a:bodyPr>
          <a:lstStyle/>
          <a:p>
            <a:r>
              <a:rPr lang="en-US" altLang="zh-CN" sz="2400"/>
              <a:t>2.1.6  </a:t>
            </a:r>
            <a:r>
              <a:rPr sz="2400"/>
              <a:t>表格的列分组</a:t>
            </a:r>
            <a:endParaRPr sz="2500"/>
          </a:p>
        </p:txBody>
      </p:sp>
      <p:sp>
        <p:nvSpPr>
          <p:cNvPr id="7" name="灯片编号占位符 6"/>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75</a:t>
            </a:fld>
            <a:endParaRPr lang="en-US" altLang="zh-CN"/>
          </a:p>
        </p:txBody>
      </p:sp>
      <p:sp>
        <p:nvSpPr>
          <p:cNvPr id="8" name="文本占位符 7"/>
          <p:cNvSpPr>
            <a:spLocks noGrp="1"/>
          </p:cNvSpPr>
          <p:nvPr>
            <p:ph type="body" sz="quarter" idx="11"/>
          </p:nvPr>
        </p:nvSpPr>
        <p:spPr>
          <a:xfrm>
            <a:off x="1500166" y="1142990"/>
            <a:ext cx="6357956" cy="928693"/>
          </a:xfrm>
        </p:spPr>
        <p:txBody>
          <a:bodyPr/>
          <a:lstStyle/>
          <a:p>
            <a:r>
              <a:rPr b="1"/>
              <a:t>浏览器对</a:t>
            </a:r>
            <a:r>
              <a:rPr lang="en-US" altLang="zh-CN" b="1"/>
              <a:t>align</a:t>
            </a:r>
            <a:r>
              <a:rPr b="1"/>
              <a:t>与</a:t>
            </a:r>
            <a:r>
              <a:rPr lang="en-US" altLang="zh-CN" b="1" err="1"/>
              <a:t>valign</a:t>
            </a:r>
            <a:r>
              <a:rPr b="1"/>
              <a:t>属性支持不够好，建议通过</a:t>
            </a:r>
            <a:r>
              <a:rPr lang="en-US" altLang="zh-CN" b="1"/>
              <a:t>CSS</a:t>
            </a:r>
            <a:r>
              <a:rPr b="1"/>
              <a:t>样式来实现。</a:t>
            </a:r>
            <a:r>
              <a:rPr lang="en-US" altLang="zh-CN" b="1"/>
              <a:t>&lt;</a:t>
            </a:r>
            <a:r>
              <a:rPr lang="en-US" altLang="zh-CN" b="1" err="1"/>
              <a:t>colgroup</a:t>
            </a:r>
            <a:r>
              <a:rPr lang="en-US" altLang="zh-CN" b="1"/>
              <a:t>&gt;</a:t>
            </a:r>
            <a:r>
              <a:rPr b="1"/>
              <a:t>标签由于没有内容部分，写成单标签或双标签的形式均可。</a:t>
            </a:r>
          </a:p>
          <a:p>
            <a:endParaRPr lang="zh-CN" altLang="en-US" b="1"/>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857241"/>
            <a:ext cx="8207375" cy="571501"/>
          </a:xfrm>
        </p:spPr>
        <p:txBody>
          <a:bodyPr/>
          <a:lstStyle/>
          <a:p>
            <a:r>
              <a:rPr lang="zh-CN"/>
              <a:t>使用表格嵌套布局时，页面排版更加灵活，可以轻松设计出更加复杂而精美的效果。</a:t>
            </a:r>
            <a:endParaRPr/>
          </a:p>
          <a:p>
            <a:endParaRPr lang="zh-CN"/>
          </a:p>
          <a:p>
            <a:endParaRPr lang="zh-CN" altLang="en-US"/>
          </a:p>
        </p:txBody>
      </p:sp>
      <p:sp>
        <p:nvSpPr>
          <p:cNvPr id="2" name="灯片编号占位符 1"/>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76</a:t>
            </a:fld>
            <a:endParaRPr lang="en-US" altLang="zh-CN"/>
          </a:p>
        </p:txBody>
      </p:sp>
      <p:sp>
        <p:nvSpPr>
          <p:cNvPr id="8" name="文本占位符 7"/>
          <p:cNvSpPr>
            <a:spLocks noGrp="1"/>
          </p:cNvSpPr>
          <p:nvPr>
            <p:ph type="body" sz="quarter" idx="11"/>
          </p:nvPr>
        </p:nvSpPr>
        <p:spPr>
          <a:xfrm>
            <a:off x="714348" y="1428742"/>
            <a:ext cx="7143800" cy="3323987"/>
          </a:xfrm>
        </p:spPr>
        <p:txBody>
          <a:bodyPr/>
          <a:lstStyle/>
          <a:p>
            <a:r>
              <a:rPr lang="en-US" sz="1400" b="1"/>
              <a:t>&lt;table width="100" border="1"&gt;</a:t>
            </a:r>
            <a:endParaRPr sz="1400" b="1"/>
          </a:p>
          <a:p>
            <a:r>
              <a:rPr lang="en-US" sz="1400"/>
              <a:t>  &lt;</a:t>
            </a:r>
            <a:r>
              <a:rPr lang="en-US" sz="1400" err="1"/>
              <a:t>tr</a:t>
            </a:r>
            <a:r>
              <a:rPr lang="en-US" sz="1400"/>
              <a:t>&gt;</a:t>
            </a:r>
            <a:endParaRPr sz="1400"/>
          </a:p>
          <a:p>
            <a:r>
              <a:rPr lang="en-US" sz="1400"/>
              <a:t>    &lt;td&gt;&amp;</a:t>
            </a:r>
            <a:r>
              <a:rPr lang="en-US" sz="1400" err="1"/>
              <a:t>nbsp</a:t>
            </a:r>
            <a:r>
              <a:rPr lang="en-US" sz="1400"/>
              <a:t>;&lt;/td&gt;</a:t>
            </a:r>
            <a:endParaRPr sz="1400"/>
          </a:p>
          <a:p>
            <a:r>
              <a:rPr lang="en-US" sz="1400"/>
              <a:t>    &lt;td&gt;</a:t>
            </a:r>
            <a:endParaRPr sz="1400"/>
          </a:p>
          <a:p>
            <a:r>
              <a:rPr lang="en-US" sz="1400" b="1"/>
              <a:t>       Hello word!</a:t>
            </a:r>
            <a:br>
              <a:rPr lang="en-US" sz="1400" b="1"/>
            </a:br>
            <a:r>
              <a:rPr lang="en-US" sz="1400" b="1"/>
              <a:t>        </a:t>
            </a:r>
            <a:r>
              <a:rPr lang="en-US" sz="1400" b="1">
                <a:solidFill>
                  <a:srgbClr val="0000FF"/>
                </a:solidFill>
              </a:rPr>
              <a:t>&lt;table width="100" border="1"&gt;</a:t>
            </a:r>
            <a:endParaRPr sz="1400">
              <a:solidFill>
                <a:srgbClr val="0000FF"/>
              </a:solidFill>
            </a:endParaRPr>
          </a:p>
          <a:p>
            <a:r>
              <a:rPr lang="en-US" sz="1400" b="1"/>
              <a:t>          &lt;</a:t>
            </a:r>
            <a:r>
              <a:rPr lang="en-US" sz="1400" b="1" err="1"/>
              <a:t>tr</a:t>
            </a:r>
            <a:r>
              <a:rPr lang="en-US" sz="1400" b="1"/>
              <a:t>&gt;</a:t>
            </a:r>
            <a:endParaRPr sz="1400"/>
          </a:p>
          <a:p>
            <a:r>
              <a:rPr lang="en-US" sz="1400" b="1"/>
              <a:t>              &lt;td&gt;&amp;</a:t>
            </a:r>
            <a:r>
              <a:rPr lang="en-US" sz="1400" b="1" err="1"/>
              <a:t>nbsp</a:t>
            </a:r>
            <a:r>
              <a:rPr lang="en-US" sz="1400" b="1"/>
              <a:t>;&lt;/td&gt;</a:t>
            </a:r>
            <a:endParaRPr sz="1400"/>
          </a:p>
          <a:p>
            <a:r>
              <a:rPr lang="en-US" sz="1400" b="1"/>
              <a:t>          &lt;/</a:t>
            </a:r>
            <a:r>
              <a:rPr lang="en-US" sz="1400" b="1" err="1"/>
              <a:t>tr</a:t>
            </a:r>
            <a:r>
              <a:rPr lang="en-US" sz="1400" b="1"/>
              <a:t>&gt;</a:t>
            </a:r>
            <a:endParaRPr sz="1400"/>
          </a:p>
          <a:p>
            <a:r>
              <a:rPr lang="en-US" sz="1400" b="1"/>
              <a:t>        </a:t>
            </a:r>
            <a:r>
              <a:rPr lang="en-US" sz="1400" b="1">
                <a:solidFill>
                  <a:srgbClr val="0000FF"/>
                </a:solidFill>
              </a:rPr>
              <a:t>&lt;/table&gt;</a:t>
            </a:r>
            <a:endParaRPr sz="1400">
              <a:solidFill>
                <a:srgbClr val="0000FF"/>
              </a:solidFill>
            </a:endParaRPr>
          </a:p>
          <a:p>
            <a:r>
              <a:rPr lang="en-US" sz="1400"/>
              <a:t>    &lt;/td&gt;</a:t>
            </a:r>
            <a:endParaRPr sz="1400"/>
          </a:p>
          <a:p>
            <a:r>
              <a:rPr lang="en-US" sz="1400"/>
              <a:t>    &lt;td&gt;&amp;</a:t>
            </a:r>
            <a:r>
              <a:rPr lang="en-US" sz="1400" err="1"/>
              <a:t>nbsp</a:t>
            </a:r>
            <a:r>
              <a:rPr lang="en-US" sz="1400"/>
              <a:t>;&lt;/td&gt;</a:t>
            </a:r>
            <a:endParaRPr sz="1400"/>
          </a:p>
          <a:p>
            <a:r>
              <a:rPr sz="1400"/>
              <a:t>     ……</a:t>
            </a:r>
          </a:p>
          <a:p>
            <a:r>
              <a:rPr lang="en-US" sz="1400"/>
              <a:t>  &lt;/</a:t>
            </a:r>
            <a:r>
              <a:rPr lang="en-US" sz="1400" err="1"/>
              <a:t>tr</a:t>
            </a:r>
            <a:r>
              <a:rPr lang="en-US" sz="1400"/>
              <a:t>&gt;</a:t>
            </a:r>
            <a:endParaRPr sz="1400"/>
          </a:p>
          <a:p>
            <a:r>
              <a:rPr lang="en-US" sz="1400" b="1"/>
              <a:t>&lt;/table&gt;</a:t>
            </a:r>
            <a:endParaRPr sz="1400" b="1"/>
          </a:p>
        </p:txBody>
      </p:sp>
      <p:sp>
        <p:nvSpPr>
          <p:cNvPr id="4" name="标题 3"/>
          <p:cNvSpPr>
            <a:spLocks noGrp="1"/>
          </p:cNvSpPr>
          <p:nvPr>
            <p:ph type="title"/>
          </p:nvPr>
        </p:nvSpPr>
        <p:spPr/>
        <p:txBody>
          <a:bodyPr>
            <a:normAutofit/>
          </a:bodyPr>
          <a:lstStyle/>
          <a:p>
            <a:r>
              <a:rPr lang="en-US" altLang="zh-CN"/>
              <a:t>2.1.7  </a:t>
            </a:r>
            <a:r>
              <a:t>表格的嵌套</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7"/>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77</a:t>
            </a:fld>
            <a:endParaRPr lang="en-US" altLang="zh-CN"/>
          </a:p>
        </p:txBody>
      </p:sp>
      <p:sp>
        <p:nvSpPr>
          <p:cNvPr id="6" name="文本占位符 5"/>
          <p:cNvSpPr>
            <a:spLocks noGrp="1"/>
          </p:cNvSpPr>
          <p:nvPr>
            <p:ph type="body" sz="quarter" idx="11"/>
          </p:nvPr>
        </p:nvSpPr>
        <p:spPr>
          <a:xfrm>
            <a:off x="1428728" y="928677"/>
            <a:ext cx="6643708" cy="1214445"/>
          </a:xfrm>
        </p:spPr>
        <p:txBody>
          <a:bodyPr/>
          <a:lstStyle/>
          <a:p>
            <a:r>
              <a:rPr b="1"/>
              <a:t>在嵌套表格时，</a:t>
            </a:r>
            <a:r>
              <a:rPr b="1">
                <a:solidFill>
                  <a:srgbClr val="FF0000"/>
                </a:solidFill>
              </a:rPr>
              <a:t>内部表格</a:t>
            </a:r>
            <a:r>
              <a:rPr lang="en-US" b="1">
                <a:solidFill>
                  <a:srgbClr val="FF0000"/>
                </a:solidFill>
              </a:rPr>
              <a:t>&lt;table&gt;</a:t>
            </a:r>
            <a:r>
              <a:rPr b="1">
                <a:solidFill>
                  <a:srgbClr val="FF0000"/>
                </a:solidFill>
              </a:rPr>
              <a:t>应该位于外层表格的</a:t>
            </a:r>
            <a:r>
              <a:rPr lang="en-US" b="1">
                <a:solidFill>
                  <a:srgbClr val="FF0000"/>
                </a:solidFill>
              </a:rPr>
              <a:t>&lt;td&gt;&lt;/td&gt;</a:t>
            </a:r>
            <a:r>
              <a:rPr b="1">
                <a:solidFill>
                  <a:srgbClr val="FF0000"/>
                </a:solidFill>
              </a:rPr>
              <a:t>标签之间。</a:t>
            </a:r>
            <a:endParaRPr lang="en-US" b="1">
              <a:solidFill>
                <a:srgbClr val="FF0000"/>
              </a:solidFill>
            </a:endParaRPr>
          </a:p>
          <a:p>
            <a:r>
              <a:rPr b="1"/>
              <a:t>表格虽然允许多重嵌套，但在页面设计时，当嵌套层次太多时不利于搜索引擎对页面内容的检索；因此，表格嵌套的层次不能过深，</a:t>
            </a:r>
            <a:r>
              <a:rPr b="1">
                <a:solidFill>
                  <a:srgbClr val="0000FF"/>
                </a:solidFill>
              </a:rPr>
              <a:t>一般不要超过</a:t>
            </a:r>
            <a:r>
              <a:rPr lang="en-US" b="1">
                <a:solidFill>
                  <a:srgbClr val="0000FF"/>
                </a:solidFill>
              </a:rPr>
              <a:t>3~4</a:t>
            </a:r>
            <a:r>
              <a:rPr b="1">
                <a:solidFill>
                  <a:srgbClr val="0000FF"/>
                </a:solidFill>
              </a:rPr>
              <a:t>层</a:t>
            </a:r>
            <a:r>
              <a:rPr b="1"/>
              <a:t>。</a:t>
            </a:r>
          </a:p>
          <a:p>
            <a:pPr>
              <a:lnSpc>
                <a:spcPct val="100000"/>
              </a:lnSpc>
            </a:pPr>
            <a:endParaRPr sz="1600" b="1"/>
          </a:p>
          <a:p>
            <a:endParaRPr lang="zh-CN" altLang="en-US" b="1"/>
          </a:p>
        </p:txBody>
      </p:sp>
      <p:sp>
        <p:nvSpPr>
          <p:cNvPr id="7" name="标题 2"/>
          <p:cNvSpPr>
            <a:spLocks noGrp="1"/>
          </p:cNvSpPr>
          <p:nvPr>
            <p:ph type="title"/>
          </p:nvPr>
        </p:nvSpPr>
        <p:spPr/>
        <p:txBody>
          <a:bodyPr>
            <a:normAutofit/>
          </a:bodyPr>
          <a:lstStyle/>
          <a:p>
            <a:r>
              <a:rPr lang="en-US" altLang="zh-CN" sz="2400"/>
              <a:t>2.1.7  </a:t>
            </a:r>
            <a:r>
              <a:rPr sz="2400"/>
              <a:t>表格的嵌套</a:t>
            </a:r>
            <a:endParaRPr sz="25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sz="1600"/>
              <a:t>框架（frame）能够将浏览器窗口划分为多个独立的窗格，每个窗格包含一个独立的HTML页面</a:t>
            </a:r>
            <a:endParaRPr sz="1600"/>
          </a:p>
          <a:p>
            <a:r>
              <a:rPr lang="zh-CN" sz="1600"/>
              <a:t>用户可以通过框架加载或重新加载单个窗格内容，而不需要重新加载浏览器窗口的所有内容。相对框架而言，整个浏览器窗口对应的框架集合称为框架集（frameset）</a:t>
            </a:r>
            <a:endParaRPr sz="1600"/>
          </a:p>
          <a:p>
            <a:r>
              <a:rPr lang="zh-CN" altLang="en-US" sz="1600"/>
              <a:t>在</a:t>
            </a:r>
            <a:r>
              <a:rPr sz="1600"/>
              <a:t>HTML</a:t>
            </a:r>
            <a:r>
              <a:rPr lang="zh-CN" altLang="en-US" sz="1600"/>
              <a:t>中，使用框架集标签</a:t>
            </a:r>
            <a:r>
              <a:rPr sz="1600"/>
              <a:t>&lt;frameset&gt;</a:t>
            </a:r>
            <a:r>
              <a:rPr lang="zh-CN" altLang="en-US" sz="1600"/>
              <a:t>来划分页面的框架，使用属性</a:t>
            </a:r>
            <a:r>
              <a:rPr sz="1600"/>
              <a:t>rows</a:t>
            </a:r>
            <a:r>
              <a:rPr lang="zh-CN" altLang="en-US" sz="1600"/>
              <a:t>（或</a:t>
            </a:r>
            <a:r>
              <a:rPr sz="1600"/>
              <a:t>cols</a:t>
            </a:r>
            <a:r>
              <a:rPr lang="zh-CN" altLang="en-US" sz="1600"/>
              <a:t>）说明框架的行数（或列数）以及所占窗口的比例</a:t>
            </a:r>
          </a:p>
          <a:p>
            <a:endParaRPr lang="zh-CN" sz="1600"/>
          </a:p>
          <a:p>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78</a:t>
            </a:fld>
            <a:endParaRPr lang="en-US" altLang="zh-CN"/>
          </a:p>
        </p:txBody>
      </p:sp>
      <p:sp>
        <p:nvSpPr>
          <p:cNvPr id="10" name="文本占位符 9"/>
          <p:cNvSpPr>
            <a:spLocks noGrp="1"/>
          </p:cNvSpPr>
          <p:nvPr>
            <p:ph type="body" sz="quarter" idx="11"/>
          </p:nvPr>
        </p:nvSpPr>
        <p:spPr>
          <a:xfrm>
            <a:off x="642910" y="3357568"/>
            <a:ext cx="8072494" cy="1569660"/>
          </a:xfrm>
        </p:spPr>
        <p:txBody>
          <a:bodyPr/>
          <a:lstStyle/>
          <a:p>
            <a:pPr lvl="0">
              <a:defRPr/>
            </a:pPr>
            <a:r>
              <a:rPr lang="en-US"/>
              <a:t>&lt;</a:t>
            </a:r>
            <a:r>
              <a:rPr lang="en-US" b="1"/>
              <a:t>frameset</a:t>
            </a:r>
            <a:r>
              <a:rPr lang="en-US"/>
              <a:t> </a:t>
            </a:r>
            <a:r>
              <a:rPr lang="en-US" b="1">
                <a:solidFill>
                  <a:srgbClr val="0000FF"/>
                </a:solidFill>
              </a:rPr>
              <a:t>rows</a:t>
            </a:r>
            <a:r>
              <a:rPr lang="en-US"/>
              <a:t>="</a:t>
            </a:r>
            <a:r>
              <a:t>行高度所占窗口的像素或比例</a:t>
            </a:r>
            <a:r>
              <a:rPr lang="en-US" altLang="zh-CN"/>
              <a:t>,.." </a:t>
            </a:r>
          </a:p>
          <a:p>
            <a:pPr lvl="0">
              <a:defRPr/>
            </a:pPr>
            <a:r>
              <a:rPr lang="en-US"/>
              <a:t>          </a:t>
            </a:r>
            <a:r>
              <a:rPr lang="en-US" b="1">
                <a:solidFill>
                  <a:srgbClr val="0000FF"/>
                </a:solidFill>
              </a:rPr>
              <a:t>cols</a:t>
            </a:r>
            <a:r>
              <a:rPr lang="en-US"/>
              <a:t>="</a:t>
            </a:r>
            <a:r>
              <a:t>列宽度所占窗口的像素或比例</a:t>
            </a:r>
            <a:r>
              <a:rPr lang="en-US" altLang="zh-CN"/>
              <a:t>,.." &gt;</a:t>
            </a:r>
            <a:endParaRPr/>
          </a:p>
          <a:p>
            <a:pPr lvl="0">
              <a:defRPr/>
            </a:pPr>
            <a:r>
              <a:t>    </a:t>
            </a:r>
            <a:r>
              <a:rPr lang="en-US" altLang="zh-CN"/>
              <a:t>&lt;</a:t>
            </a:r>
            <a:r>
              <a:rPr lang="en-US"/>
              <a:t>frame </a:t>
            </a:r>
            <a:r>
              <a:rPr lang="en-US" err="1"/>
              <a:t>src</a:t>
            </a:r>
            <a:r>
              <a:rPr lang="en-US"/>
              <a:t>="..."/&gt;</a:t>
            </a:r>
          </a:p>
          <a:p>
            <a:pPr lvl="0">
              <a:defRPr/>
            </a:pPr>
            <a:r>
              <a:rPr lang="en-US"/>
              <a:t>	......</a:t>
            </a:r>
          </a:p>
          <a:p>
            <a:pPr lvl="0">
              <a:defRPr/>
            </a:pPr>
            <a:r>
              <a:rPr lang="en-US"/>
              <a:t>&lt;/</a:t>
            </a:r>
            <a:r>
              <a:rPr lang="en-US" b="1"/>
              <a:t>frameset</a:t>
            </a:r>
            <a:r>
              <a:rPr lang="en-US"/>
              <a:t>&gt;</a:t>
            </a:r>
          </a:p>
          <a:p>
            <a:endParaRPr lang="zh-CN" altLang="en-US"/>
          </a:p>
        </p:txBody>
      </p:sp>
      <p:sp>
        <p:nvSpPr>
          <p:cNvPr id="7" name="标题 2"/>
          <p:cNvSpPr>
            <a:spLocks noGrp="1"/>
          </p:cNvSpPr>
          <p:nvPr>
            <p:ph type="title"/>
          </p:nvPr>
        </p:nvSpPr>
        <p:spPr/>
        <p:txBody>
          <a:bodyPr>
            <a:normAutofit/>
          </a:bodyPr>
          <a:lstStyle/>
          <a:p>
            <a:r>
              <a:rPr lang="en-US" sz="2400"/>
              <a:t>2.2  </a:t>
            </a:r>
            <a:r>
              <a:rPr sz="2400"/>
              <a:t>框架</a:t>
            </a:r>
            <a:endParaRPr lang="en-US" sz="2400"/>
          </a:p>
        </p:txBody>
      </p:sp>
      <p:sp>
        <p:nvSpPr>
          <p:cNvPr id="8" name="文本占位符 6"/>
          <p:cNvSpPr txBox="1">
            <a:spLocks/>
          </p:cNvSpPr>
          <p:nvPr/>
        </p:nvSpPr>
        <p:spPr>
          <a:xfrm>
            <a:off x="2643174" y="1428742"/>
            <a:ext cx="6357956" cy="1169551"/>
          </a:xfrm>
          <a:prstGeom prst="rect">
            <a:avLst/>
          </a:prstGeom>
        </p:spPr>
        <p:txBody>
          <a:bodyPr/>
          <a:lstStyle/>
          <a:p>
            <a:pPr marR="0" lvl="0" defTabSz="914400" fontAlgn="base" latinLnBrk="0">
              <a:spcBef>
                <a:spcPct val="0"/>
              </a:spcBef>
              <a:spcAft>
                <a:spcPct val="0"/>
              </a:spcAft>
              <a:buClr>
                <a:schemeClr val="accent1"/>
              </a:buClr>
              <a:buSzTx/>
              <a:tabLst/>
              <a:defRPr/>
            </a:pPr>
            <a:endParaRPr kumimoji="1" lang="en-US" altLang="en-US" sz="1400">
              <a:latin typeface="Courier New" pitchFamily="49" charset="0"/>
              <a:cs typeface="Courier New" pitchFamily="49"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1"/>
            <a:ext cx="8207375" cy="785815"/>
          </a:xfrm>
        </p:spPr>
        <p:txBody>
          <a:bodyPr/>
          <a:lstStyle/>
          <a:p>
            <a:r>
              <a:rPr lang="zh-CN"/>
              <a:t>框架集</a:t>
            </a:r>
            <a:r>
              <a:t>&lt;frameset&gt;</a:t>
            </a:r>
            <a:r>
              <a:rPr lang="zh-CN"/>
              <a:t>主要负责整个页面的布局，属性包括行、列、边框、边框颜色、空白距离等属性</a:t>
            </a:r>
            <a:endParaRPr/>
          </a:p>
        </p:txBody>
      </p:sp>
      <p:sp>
        <p:nvSpPr>
          <p:cNvPr id="9" name="标题 8"/>
          <p:cNvSpPr>
            <a:spLocks noGrp="1"/>
          </p:cNvSpPr>
          <p:nvPr>
            <p:ph type="title"/>
          </p:nvPr>
        </p:nvSpPr>
        <p:spPr/>
        <p:txBody>
          <a:bodyPr>
            <a:normAutofit/>
          </a:bodyPr>
          <a:lstStyle/>
          <a:p>
            <a:r>
              <a:rPr lang="en-US" sz="2400"/>
              <a:t>2.2.2  </a:t>
            </a:r>
            <a:r>
              <a:rPr sz="2400"/>
              <a:t>框架集的属性</a:t>
            </a:r>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79</a:t>
            </a:fld>
            <a:endParaRPr lang="en-US" altLang="zh-CN"/>
          </a:p>
        </p:txBody>
      </p:sp>
      <p:graphicFrame>
        <p:nvGraphicFramePr>
          <p:cNvPr id="7" name="Group 96"/>
          <p:cNvGraphicFramePr>
            <a:graphicFrameLocks noGrp="1"/>
          </p:cNvGraphicFramePr>
          <p:nvPr/>
        </p:nvGraphicFramePr>
        <p:xfrm>
          <a:off x="928662" y="1823641"/>
          <a:ext cx="7429551" cy="2105431"/>
        </p:xfrm>
        <a:graphic>
          <a:graphicData uri="http://schemas.openxmlformats.org/drawingml/2006/table">
            <a:tbl>
              <a:tblPr/>
              <a:tblGrid>
                <a:gridCol w="1388701">
                  <a:extLst>
                    <a:ext uri="{9D8B030D-6E8A-4147-A177-3AD203B41FA5}">
                      <a16:colId xmlns:a16="http://schemas.microsoft.com/office/drawing/2014/main" val="20000"/>
                    </a:ext>
                  </a:extLst>
                </a:gridCol>
                <a:gridCol w="6040850">
                  <a:extLst>
                    <a:ext uri="{9D8B030D-6E8A-4147-A177-3AD203B41FA5}">
                      <a16:colId xmlns:a16="http://schemas.microsoft.com/office/drawing/2014/main" val="20001"/>
                    </a:ext>
                  </a:extLst>
                </a:gridCol>
              </a:tblGrid>
              <a:tr h="351131">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82706">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rows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设置框架集中包含框架的行数，以及对应的高度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411478">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cols</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设置框架集中包含框架的列数，以及对应的宽度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42898">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frameborder</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设置框架集的边框是否显示，取值为</a:t>
                      </a:r>
                      <a:r>
                        <a:rPr lang="en-US" sz="1300" kern="1200" dirty="0">
                          <a:solidFill>
                            <a:schemeClr val="tx1"/>
                          </a:solidFill>
                          <a:latin typeface="微软雅黑" pitchFamily="34" charset="-122"/>
                          <a:ea typeface="微软雅黑" pitchFamily="34" charset="-122"/>
                          <a:cs typeface="+mn-cs"/>
                        </a:rPr>
                        <a:t>1</a:t>
                      </a:r>
                      <a:r>
                        <a:rPr lang="zh-CN" sz="1300" kern="1200" dirty="0">
                          <a:solidFill>
                            <a:schemeClr val="tx1"/>
                          </a:solidFill>
                          <a:latin typeface="微软雅黑" pitchFamily="34" charset="-122"/>
                          <a:ea typeface="微软雅黑" pitchFamily="34" charset="-122"/>
                          <a:cs typeface="+mn-cs"/>
                        </a:rPr>
                        <a:t>、</a:t>
                      </a:r>
                      <a:r>
                        <a:rPr lang="en-US" sz="1300" kern="1200" dirty="0">
                          <a:solidFill>
                            <a:schemeClr val="tx1"/>
                          </a:solidFill>
                          <a:latin typeface="微软雅黑" pitchFamily="34" charset="-122"/>
                          <a:ea typeface="微软雅黑" pitchFamily="34" charset="-122"/>
                          <a:cs typeface="+mn-cs"/>
                        </a:rPr>
                        <a:t>0</a:t>
                      </a:r>
                      <a:r>
                        <a:rPr lang="zh-CN" sz="1300" kern="1200" dirty="0">
                          <a:solidFill>
                            <a:schemeClr val="tx1"/>
                          </a:solidFill>
                          <a:latin typeface="微软雅黑" pitchFamily="34" charset="-122"/>
                          <a:ea typeface="微软雅黑" pitchFamily="34" charset="-122"/>
                          <a:cs typeface="+mn-cs"/>
                        </a:rPr>
                        <a:t>或</a:t>
                      </a:r>
                      <a:r>
                        <a:rPr lang="en-US" sz="1300" kern="1200" dirty="0">
                          <a:solidFill>
                            <a:schemeClr val="tx1"/>
                          </a:solidFill>
                          <a:latin typeface="微软雅黑" pitchFamily="34" charset="-122"/>
                          <a:ea typeface="微软雅黑" pitchFamily="34" charset="-122"/>
                          <a:cs typeface="+mn-cs"/>
                        </a:rPr>
                        <a:t>yes</a:t>
                      </a:r>
                      <a:r>
                        <a:rPr lang="zh-CN" sz="1300" kern="1200" dirty="0">
                          <a:solidFill>
                            <a:schemeClr val="tx1"/>
                          </a:solidFill>
                          <a:latin typeface="微软雅黑" pitchFamily="34" charset="-122"/>
                          <a:ea typeface="微软雅黑" pitchFamily="34" charset="-122"/>
                          <a:cs typeface="+mn-cs"/>
                        </a:rPr>
                        <a:t>、</a:t>
                      </a:r>
                      <a:r>
                        <a:rPr lang="en-US" sz="1300" kern="1200" dirty="0">
                          <a:solidFill>
                            <a:schemeClr val="tx1"/>
                          </a:solidFill>
                          <a:latin typeface="微软雅黑" pitchFamily="34" charset="-122"/>
                          <a:ea typeface="微软雅黑" pitchFamily="34" charset="-122"/>
                          <a:cs typeface="+mn-cs"/>
                        </a:rPr>
                        <a:t>no</a:t>
                      </a:r>
                      <a:r>
                        <a:rPr lang="zh-CN" sz="1300" kern="1200" dirty="0">
                          <a:solidFill>
                            <a:schemeClr val="tx1"/>
                          </a:solidFill>
                          <a:latin typeface="微软雅黑" pitchFamily="34" charset="-122"/>
                          <a:ea typeface="微软雅黑" pitchFamily="34" charset="-122"/>
                          <a:cs typeface="+mn-cs"/>
                        </a:rPr>
                        <a:t>，边框本身不能调整宽度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86012">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bordercolor</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设置框架集的边框的颜色</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31206">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framespacing</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框架与框架间的空白距离</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sz="1600"/>
              <a:t>HTML</a:t>
            </a:r>
            <a:r>
              <a:rPr lang="zh-CN" altLang="en-US" sz="1600"/>
              <a:t>是一种描述性标记语言，用来描述页面内容的显示方式；</a:t>
            </a:r>
            <a:endParaRPr sz="1600"/>
          </a:p>
          <a:p>
            <a:r>
              <a:t>HTML</a:t>
            </a:r>
            <a:r>
              <a:rPr lang="zh-CN" altLang="en-US"/>
              <a:t>文件</a:t>
            </a:r>
            <a:r>
              <a:rPr lang="zh-CN" altLang="en-US" sz="1600"/>
              <a:t>是一种纯文本文件，以“</a:t>
            </a:r>
            <a:r>
              <a:rPr sz="1600"/>
              <a:t>.html</a:t>
            </a:r>
            <a:r>
              <a:rPr lang="zh-CN" altLang="en-US" sz="1600"/>
              <a:t>”或“</a:t>
            </a:r>
            <a:r>
              <a:rPr sz="1600"/>
              <a:t>.htm</a:t>
            </a:r>
            <a:r>
              <a:rPr lang="zh-CN" altLang="en-US" sz="1600"/>
              <a:t>”为后缀。</a:t>
            </a:r>
          </a:p>
          <a:p>
            <a:r>
              <a:rPr sz="1600"/>
              <a:t>HTML</a:t>
            </a:r>
            <a:r>
              <a:rPr lang="zh-CN" altLang="en-US" sz="1600"/>
              <a:t>的基本组成单位是元素，语法结构如下：</a:t>
            </a:r>
            <a:endParaRPr sz="1600"/>
          </a:p>
          <a:p>
            <a:endParaRPr sz="1600"/>
          </a:p>
          <a:p>
            <a:endParaRPr sz="1600"/>
          </a:p>
          <a:p>
            <a:endParaRPr sz="1600"/>
          </a:p>
          <a:p>
            <a:endParaRPr sz="1600"/>
          </a:p>
          <a:p>
            <a:pPr>
              <a:buNone/>
            </a:pPr>
            <a:endParaRPr sz="1600"/>
          </a:p>
          <a:p>
            <a:pPr>
              <a:buNone/>
            </a:pPr>
            <a:endParaRPr/>
          </a:p>
        </p:txBody>
      </p:sp>
      <p:sp>
        <p:nvSpPr>
          <p:cNvPr id="9" name="文本占位符 8"/>
          <p:cNvSpPr>
            <a:spLocks noGrp="1"/>
          </p:cNvSpPr>
          <p:nvPr>
            <p:ph type="body" sz="quarter" idx="11"/>
          </p:nvPr>
        </p:nvSpPr>
        <p:spPr>
          <a:xfrm>
            <a:off x="928662" y="2214561"/>
            <a:ext cx="6357956" cy="928693"/>
          </a:xfrm>
        </p:spPr>
        <p:txBody>
          <a:bodyPr/>
          <a:lstStyle/>
          <a:p>
            <a:r>
              <a:rPr lang="en-US" altLang="zh-CN" sz="1600"/>
              <a:t>&lt;</a:t>
            </a:r>
            <a:r>
              <a:rPr sz="1600"/>
              <a:t>标签</a:t>
            </a:r>
            <a:r>
              <a:rPr lang="en-US" altLang="zh-CN" sz="1600"/>
              <a:t>&gt;</a:t>
            </a:r>
            <a:endParaRPr sz="1600"/>
          </a:p>
          <a:p>
            <a:r>
              <a:rPr sz="1600"/>
              <a:t>	内容</a:t>
            </a:r>
          </a:p>
          <a:p>
            <a:r>
              <a:rPr lang="en-US" altLang="zh-CN" sz="1600"/>
              <a:t>&lt;/</a:t>
            </a:r>
            <a:r>
              <a:rPr sz="1600"/>
              <a:t>标签</a:t>
            </a:r>
            <a:r>
              <a:rPr lang="en-US" altLang="zh-CN" sz="1600"/>
              <a:t>&gt;</a:t>
            </a:r>
            <a:endParaRPr sz="16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500"/>
              <a:t>1.2.2  </a:t>
            </a:r>
            <a:r>
              <a:rPr lang="en-US" sz="2400"/>
              <a:t>HTML</a:t>
            </a:r>
            <a:r>
              <a:rPr sz="2400"/>
              <a:t>文档结构</a:t>
            </a:r>
            <a:endParaRPr sz="2500"/>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a:t>
            </a:fld>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8"/>
          <p:cNvSpPr>
            <a:spLocks noGrp="1"/>
          </p:cNvSpPr>
          <p:nvPr>
            <p:ph type="body" sz="quarter" idx="11"/>
          </p:nvPr>
        </p:nvSpPr>
        <p:spPr>
          <a:xfrm>
            <a:off x="500034" y="928676"/>
            <a:ext cx="7786742" cy="3857652"/>
          </a:xfrm>
        </p:spPr>
        <p:txBody>
          <a:bodyPr/>
          <a:lstStyle/>
          <a:p>
            <a:r>
              <a:rPr lang="en-US" sz="1400" dirty="0"/>
              <a:t>&lt;html&gt;</a:t>
            </a:r>
            <a:endParaRPr sz="1400" dirty="0"/>
          </a:p>
          <a:p>
            <a:r>
              <a:rPr lang="en-US" sz="1400" dirty="0"/>
              <a:t>&lt;head&gt;</a:t>
            </a:r>
            <a:endParaRPr sz="1400" dirty="0"/>
          </a:p>
          <a:p>
            <a:r>
              <a:rPr lang="en-US" sz="1400" dirty="0"/>
              <a:t>&lt;meta http-</a:t>
            </a:r>
            <a:r>
              <a:rPr lang="en-US" sz="1400" dirty="0" err="1"/>
              <a:t>equiv</a:t>
            </a:r>
            <a:r>
              <a:rPr lang="en-US" sz="1400" dirty="0"/>
              <a:t>="Content-Type" content="text/html; charset=utf-8" /&gt;</a:t>
            </a:r>
            <a:endParaRPr sz="1400" dirty="0"/>
          </a:p>
          <a:p>
            <a:r>
              <a:rPr lang="en-US" sz="1400" dirty="0"/>
              <a:t>&lt;title&gt;</a:t>
            </a:r>
            <a:r>
              <a:rPr sz="1400" dirty="0"/>
              <a:t>框架集的基本结构</a:t>
            </a:r>
            <a:r>
              <a:rPr lang="en-US" sz="1400" dirty="0"/>
              <a:t>&lt;/title&gt;</a:t>
            </a:r>
            <a:endParaRPr sz="1400" dirty="0"/>
          </a:p>
          <a:p>
            <a:r>
              <a:rPr lang="en-US" sz="1400" dirty="0"/>
              <a:t>&lt;/head&gt;</a:t>
            </a:r>
            <a:endParaRPr sz="1400" dirty="0"/>
          </a:p>
          <a:p>
            <a:r>
              <a:rPr lang="en-US" sz="1400" dirty="0"/>
              <a:t>    </a:t>
            </a:r>
            <a:r>
              <a:rPr lang="en-US" sz="1400" b="1" dirty="0"/>
              <a:t>&lt;frameset rows="60,*,100"&gt;</a:t>
            </a:r>
            <a:endParaRPr sz="1400" dirty="0"/>
          </a:p>
          <a:p>
            <a:r>
              <a:rPr lang="en-US" sz="1400" dirty="0"/>
              <a:t>        &lt;frame </a:t>
            </a:r>
            <a:r>
              <a:rPr lang="en-US" sz="1400" dirty="0" err="1"/>
              <a:t>src</a:t>
            </a:r>
            <a:r>
              <a:rPr lang="en-US" sz="1400" dirty="0"/>
              <a:t>="</a:t>
            </a:r>
            <a:r>
              <a:rPr sz="1400" dirty="0"/>
              <a:t>引入页面的</a:t>
            </a:r>
            <a:r>
              <a:rPr lang="en-US" sz="1400" dirty="0"/>
              <a:t>URL" /&gt;</a:t>
            </a:r>
            <a:endParaRPr sz="1400" dirty="0"/>
          </a:p>
          <a:p>
            <a:r>
              <a:rPr lang="en-US" sz="1400" dirty="0"/>
              <a:t>        &lt;frame </a:t>
            </a:r>
            <a:r>
              <a:rPr lang="en-US" sz="1400" dirty="0" err="1"/>
              <a:t>src</a:t>
            </a:r>
            <a:r>
              <a:rPr lang="en-US" sz="1400" dirty="0"/>
              <a:t>="</a:t>
            </a:r>
            <a:r>
              <a:rPr sz="1400" dirty="0"/>
              <a:t>引入页面的</a:t>
            </a:r>
            <a:r>
              <a:rPr lang="en-US" sz="1400" dirty="0"/>
              <a:t>URL" /&gt;</a:t>
            </a:r>
            <a:endParaRPr sz="1400" dirty="0"/>
          </a:p>
          <a:p>
            <a:r>
              <a:rPr lang="en-US" sz="1400" dirty="0"/>
              <a:t>        &lt;frame </a:t>
            </a:r>
            <a:r>
              <a:rPr lang="en-US" sz="1400" dirty="0" err="1"/>
              <a:t>src</a:t>
            </a:r>
            <a:r>
              <a:rPr lang="en-US" sz="1400" dirty="0"/>
              <a:t>="</a:t>
            </a:r>
            <a:r>
              <a:rPr sz="1400" dirty="0"/>
              <a:t>引入页面的</a:t>
            </a:r>
            <a:r>
              <a:rPr lang="en-US" sz="1400" dirty="0"/>
              <a:t>URL" /&gt;</a:t>
            </a:r>
            <a:endParaRPr sz="1400" dirty="0"/>
          </a:p>
          <a:p>
            <a:r>
              <a:rPr lang="en-US" sz="1400" dirty="0"/>
              <a:t>        </a:t>
            </a:r>
            <a:r>
              <a:rPr lang="en-US" sz="1400" b="1" dirty="0"/>
              <a:t>&lt;</a:t>
            </a:r>
            <a:r>
              <a:rPr lang="en-US" sz="1400" b="1" dirty="0" err="1"/>
              <a:t>noframes</a:t>
            </a:r>
            <a:r>
              <a:rPr lang="en-US" sz="1400" b="1" dirty="0"/>
              <a:t>&gt;</a:t>
            </a:r>
            <a:endParaRPr sz="1400" dirty="0"/>
          </a:p>
          <a:p>
            <a:r>
              <a:rPr lang="en-US" sz="1400" dirty="0"/>
              <a:t>            &lt;body&gt;</a:t>
            </a:r>
            <a:endParaRPr sz="1400" dirty="0"/>
          </a:p>
          <a:p>
            <a:r>
              <a:rPr lang="en-US" sz="1400" dirty="0"/>
              <a:t>                </a:t>
            </a:r>
            <a:r>
              <a:rPr sz="1400" dirty="0"/>
              <a:t>该浏览器不支持框架集！</a:t>
            </a:r>
          </a:p>
          <a:p>
            <a:r>
              <a:rPr lang="en-US" sz="1400" dirty="0"/>
              <a:t>            &lt;/body&gt;</a:t>
            </a:r>
            <a:endParaRPr sz="1400" dirty="0"/>
          </a:p>
          <a:p>
            <a:r>
              <a:rPr lang="en-US" sz="1400" dirty="0"/>
              <a:t>        </a:t>
            </a:r>
            <a:r>
              <a:rPr lang="en-US" sz="1400" b="1" dirty="0"/>
              <a:t>&lt;/</a:t>
            </a:r>
            <a:r>
              <a:rPr lang="en-US" sz="1400" b="1" dirty="0" err="1"/>
              <a:t>noframes</a:t>
            </a:r>
            <a:r>
              <a:rPr lang="en-US" sz="1400" b="1" dirty="0"/>
              <a:t>&gt;</a:t>
            </a:r>
            <a:endParaRPr sz="1400" dirty="0"/>
          </a:p>
          <a:p>
            <a:r>
              <a:rPr lang="en-US" sz="1400" dirty="0"/>
              <a:t>    </a:t>
            </a:r>
            <a:r>
              <a:rPr lang="en-US" sz="1400" b="1" dirty="0"/>
              <a:t>&lt;/frameset&gt;</a:t>
            </a:r>
            <a:endParaRPr sz="1400" dirty="0"/>
          </a:p>
          <a:p>
            <a:r>
              <a:rPr lang="en-US" sz="1400" dirty="0"/>
              <a:t>&lt;/html&gt;</a:t>
            </a:r>
            <a:endParaRPr sz="1400" dirty="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标题 5"/>
          <p:cNvSpPr>
            <a:spLocks noGrp="1"/>
          </p:cNvSpPr>
          <p:nvPr>
            <p:ph type="title"/>
          </p:nvPr>
        </p:nvSpPr>
        <p:spPr/>
        <p:txBody>
          <a:bodyPr>
            <a:normAutofit/>
          </a:bodyPr>
          <a:lstStyle/>
          <a:p>
            <a:r>
              <a:rPr lang="en-US" altLang="zh-CN" sz="2400"/>
              <a:t>2.2.1 </a:t>
            </a:r>
            <a:r>
              <a:rPr sz="2400"/>
              <a:t>框架集的基本结构</a:t>
            </a:r>
          </a:p>
        </p:txBody>
      </p:sp>
      <p:sp>
        <p:nvSpPr>
          <p:cNvPr id="9" name="圆角矩形标注 8"/>
          <p:cNvSpPr>
            <a:spLocks noChangeArrowheads="1"/>
          </p:cNvSpPr>
          <p:nvPr/>
        </p:nvSpPr>
        <p:spPr bwMode="auto">
          <a:xfrm>
            <a:off x="5143504" y="2071684"/>
            <a:ext cx="2286016" cy="714380"/>
          </a:xfrm>
          <a:prstGeom prst="wedgeRoundRectCallout">
            <a:avLst>
              <a:gd name="adj1" fmla="val -51482"/>
              <a:gd name="adj2" fmla="val 133992"/>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400" b="1" i="0"/>
              <a:t>框架集</a:t>
            </a:r>
            <a:r>
              <a:rPr lang="en-US" sz="1400" b="1" i="0"/>
              <a:t>&lt;frameset&gt;</a:t>
            </a:r>
            <a:r>
              <a:rPr lang="zh-CN" altLang="en-US" sz="1400" b="1" i="0"/>
              <a:t>替代了</a:t>
            </a:r>
            <a:r>
              <a:rPr lang="en-US" sz="1400" b="1" i="0"/>
              <a:t>&lt;body&gt;</a:t>
            </a:r>
            <a:r>
              <a:rPr lang="zh-CN" altLang="en-US" sz="1400" b="1" i="0"/>
              <a:t>部分</a:t>
            </a:r>
            <a:endParaRPr lang="zh-CN" altLang="en-US" sz="1400" b="1" i="0">
              <a:solidFill>
                <a:srgbClr val="000000"/>
              </a:solidFill>
              <a:latin typeface="Adobe 宋体 Std L" pitchFamily="18" charset="-122"/>
              <a:ea typeface="Adobe 黑体 Std 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80</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t>rows</a:t>
            </a:r>
            <a:r>
              <a:rPr lang="zh-CN"/>
              <a:t>和</a:t>
            </a:r>
            <a:r>
              <a:t>cols</a:t>
            </a:r>
            <a:r>
              <a:rPr lang="zh-CN"/>
              <a:t>属性的四种取值形式</a:t>
            </a:r>
            <a:r>
              <a:t>:</a:t>
            </a:r>
          </a:p>
          <a:p>
            <a:pPr lvl="1">
              <a:lnSpc>
                <a:spcPct val="150000"/>
              </a:lnSpc>
            </a:pPr>
            <a:r>
              <a:rPr lang="zh-CN" sz="1600"/>
              <a:t>以像素为单位的绝对值</a:t>
            </a:r>
            <a:endParaRPr lang="en-US" altLang="zh-CN" sz="1600"/>
          </a:p>
          <a:p>
            <a:pPr lvl="1">
              <a:lnSpc>
                <a:spcPct val="150000"/>
              </a:lnSpc>
            </a:pPr>
            <a:r>
              <a:rPr sz="1600"/>
              <a:t>浏览器窗口的百分比</a:t>
            </a:r>
            <a:endParaRPr lang="en-US" sz="1600"/>
          </a:p>
          <a:p>
            <a:pPr lvl="1">
              <a:lnSpc>
                <a:spcPct val="150000"/>
              </a:lnSpc>
            </a:pPr>
            <a:r>
              <a:t>行（或列）之间的相对宽度</a:t>
            </a:r>
          </a:p>
          <a:p>
            <a:pPr lvl="1">
              <a:lnSpc>
                <a:spcPct val="150000"/>
              </a:lnSpc>
            </a:pPr>
            <a:r>
              <a:t>混合度量尺寸</a:t>
            </a:r>
          </a:p>
          <a:p>
            <a:pPr lvl="1"/>
            <a:endParaRPr lang="en-US" sz="1600"/>
          </a:p>
          <a:p>
            <a:pPr lvl="1"/>
            <a:endParaRPr sz="1600"/>
          </a:p>
          <a:p>
            <a:pPr lvl="1"/>
            <a:endParaRPr sz="1600"/>
          </a:p>
          <a:p>
            <a:pPr lvl="1"/>
            <a:endParaRPr lang="zh-CN" sz="1600"/>
          </a:p>
          <a:p>
            <a:endParaRPr/>
          </a:p>
          <a:p>
            <a:endParaRPr/>
          </a:p>
          <a:p>
            <a:endParaRPr/>
          </a:p>
          <a:p>
            <a:endParaRPr/>
          </a:p>
          <a:p>
            <a:endParaRPr/>
          </a:p>
          <a:p>
            <a:endParaRPr/>
          </a:p>
          <a:p>
            <a:pPr>
              <a:buNone/>
            </a:pPr>
            <a:endParaRPr/>
          </a:p>
          <a:p>
            <a:pPr>
              <a:buNone/>
            </a:pPr>
            <a:endParaRPr/>
          </a:p>
        </p:txBody>
      </p:sp>
      <p:sp>
        <p:nvSpPr>
          <p:cNvPr id="9" name="标题 8"/>
          <p:cNvSpPr>
            <a:spLocks noGrp="1"/>
          </p:cNvSpPr>
          <p:nvPr>
            <p:ph type="title"/>
          </p:nvPr>
        </p:nvSpPr>
        <p:spPr/>
        <p:txBody>
          <a:bodyPr>
            <a:normAutofit/>
          </a:bodyPr>
          <a:lstStyle/>
          <a:p>
            <a:pPr lvl="0"/>
            <a:r>
              <a:rPr lang="en-US" altLang="zh-CN"/>
              <a:t>2.2.2  </a:t>
            </a:r>
            <a:r>
              <a:t>框架集的属性</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81</a:t>
            </a:fld>
            <a:endParaRPr lang="en-US" altLang="zh-CN"/>
          </a:p>
        </p:txBody>
      </p:sp>
      <p:sp>
        <p:nvSpPr>
          <p:cNvPr id="10" name="TextBox 9"/>
          <p:cNvSpPr txBox="1"/>
          <p:nvPr/>
        </p:nvSpPr>
        <p:spPr bwMode="auto">
          <a:xfrm>
            <a:off x="857224" y="4500576"/>
            <a:ext cx="7072362" cy="5232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kern="1200" cap="none" spc="0" normalizeH="0" baseline="0" noProof="0">
              <a:ln>
                <a:noFill/>
              </a:ln>
              <a:solidFill>
                <a:schemeClr val="accent6"/>
              </a:solidFill>
              <a:effectLst/>
              <a:uLnTx/>
              <a:uFillTx/>
              <a:latin typeface="Adobe 黑体 Std R" pitchFamily="34" charset="-122"/>
              <a:ea typeface="Adobe 黑体 Std R" pitchFamily="34" charset="-122"/>
              <a:cs typeface="华文细黑"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82</a:t>
            </a:fld>
            <a:endParaRPr lang="en-US" altLang="zh-CN"/>
          </a:p>
        </p:txBody>
      </p:sp>
      <p:sp>
        <p:nvSpPr>
          <p:cNvPr id="27" name="文本占位符 26"/>
          <p:cNvSpPr>
            <a:spLocks noGrp="1"/>
          </p:cNvSpPr>
          <p:nvPr>
            <p:ph type="body" sz="quarter" idx="11"/>
          </p:nvPr>
        </p:nvSpPr>
        <p:spPr>
          <a:xfrm>
            <a:off x="428596" y="857238"/>
            <a:ext cx="7358114" cy="3693319"/>
          </a:xfrm>
        </p:spPr>
        <p:txBody>
          <a:bodyPr/>
          <a:lstStyle/>
          <a:p>
            <a:r>
              <a:rPr lang="en-US" sz="1300"/>
              <a:t>&lt;html&gt;</a:t>
            </a:r>
            <a:endParaRPr sz="1300"/>
          </a:p>
          <a:p>
            <a:r>
              <a:rPr lang="en-US" sz="1300"/>
              <a:t>&lt;head&gt;</a:t>
            </a:r>
            <a:endParaRPr sz="1300"/>
          </a:p>
          <a:p>
            <a:r>
              <a:rPr lang="en-US" sz="1300"/>
              <a:t>&lt;meta http-equiv="Content-Type" content="text/html; </a:t>
            </a:r>
            <a:r>
              <a:rPr lang="en-US" sz="1300" err="1"/>
              <a:t>charset</a:t>
            </a:r>
            <a:r>
              <a:rPr lang="en-US" sz="1300"/>
              <a:t>=utf-8" /&gt;</a:t>
            </a:r>
            <a:endParaRPr sz="1300"/>
          </a:p>
          <a:p>
            <a:r>
              <a:rPr lang="en-US" sz="1300"/>
              <a:t>&lt;title&gt;</a:t>
            </a:r>
            <a:r>
              <a:rPr sz="1300"/>
              <a:t>框架集的属性</a:t>
            </a:r>
            <a:r>
              <a:rPr lang="en-US" sz="1300"/>
              <a:t>&lt;/title&gt;</a:t>
            </a:r>
            <a:endParaRPr sz="1300"/>
          </a:p>
          <a:p>
            <a:r>
              <a:rPr lang="en-US" sz="1300"/>
              <a:t>&lt;/head&gt;</a:t>
            </a:r>
            <a:endParaRPr sz="1300"/>
          </a:p>
          <a:p>
            <a:r>
              <a:rPr lang="en-US" sz="1300"/>
              <a:t>    &lt;frameset </a:t>
            </a:r>
            <a:r>
              <a:rPr lang="en-US" sz="1300" b="1">
                <a:solidFill>
                  <a:srgbClr val="0000FF"/>
                </a:solidFill>
              </a:rPr>
              <a:t>rows="60,*,70" </a:t>
            </a:r>
            <a:r>
              <a:rPr lang="en-US" sz="1300" err="1"/>
              <a:t>frameborder</a:t>
            </a:r>
            <a:r>
              <a:rPr lang="en-US" sz="1300"/>
              <a:t>="yes" </a:t>
            </a:r>
            <a:r>
              <a:rPr lang="en-US" sz="1300" err="1"/>
              <a:t>framespacing</a:t>
            </a:r>
            <a:r>
              <a:rPr lang="en-US" sz="1300"/>
              <a:t>="8"</a:t>
            </a:r>
            <a:endParaRPr sz="1300"/>
          </a:p>
          <a:p>
            <a:r>
              <a:rPr lang="en-US" sz="1300"/>
              <a:t>                 </a:t>
            </a:r>
            <a:r>
              <a:rPr lang="en-US" sz="1300" err="1"/>
              <a:t>bordercolor</a:t>
            </a:r>
            <a:r>
              <a:rPr lang="en-US" sz="1300"/>
              <a:t>="#0033FF"&gt;</a:t>
            </a:r>
            <a:endParaRPr sz="1300"/>
          </a:p>
          <a:p>
            <a:r>
              <a:rPr lang="en-US" sz="1300"/>
              <a:t>        &lt;frame </a:t>
            </a:r>
            <a:r>
              <a:rPr lang="en-US" sz="1300" err="1"/>
              <a:t>src</a:t>
            </a:r>
            <a:r>
              <a:rPr lang="en-US" sz="1300"/>
              <a:t>="topFrame.html" /&gt;</a:t>
            </a:r>
            <a:endParaRPr sz="1300"/>
          </a:p>
          <a:p>
            <a:r>
              <a:rPr lang="en-US" sz="1300"/>
              <a:t>        &lt;frame </a:t>
            </a:r>
            <a:r>
              <a:rPr lang="en-US" sz="1300" err="1"/>
              <a:t>src</a:t>
            </a:r>
            <a:r>
              <a:rPr lang="en-US" sz="1300"/>
              <a:t>="mainFrame.html" /&gt;</a:t>
            </a:r>
            <a:endParaRPr sz="1300"/>
          </a:p>
          <a:p>
            <a:r>
              <a:rPr lang="en-US" sz="1300"/>
              <a:t>        &lt;frame </a:t>
            </a:r>
            <a:r>
              <a:rPr lang="en-US" sz="1300" err="1"/>
              <a:t>src</a:t>
            </a:r>
            <a:r>
              <a:rPr lang="en-US" sz="1300"/>
              <a:t>="bottomFrame.html" /&gt;</a:t>
            </a:r>
            <a:endParaRPr sz="1300"/>
          </a:p>
          <a:p>
            <a:r>
              <a:rPr lang="en-US" sz="1300"/>
              <a:t>    &lt;/frameset&gt;</a:t>
            </a:r>
            <a:endParaRPr sz="1300"/>
          </a:p>
          <a:p>
            <a:r>
              <a:rPr lang="en-US" sz="1300"/>
              <a:t>    &lt;</a:t>
            </a:r>
            <a:r>
              <a:rPr lang="en-US" sz="1300" err="1"/>
              <a:t>noframes</a:t>
            </a:r>
            <a:r>
              <a:rPr lang="en-US" sz="1300"/>
              <a:t>&gt;</a:t>
            </a:r>
            <a:endParaRPr sz="1300"/>
          </a:p>
          <a:p>
            <a:r>
              <a:rPr lang="en-US" sz="1300"/>
              <a:t>        &lt;body&gt;</a:t>
            </a:r>
            <a:endParaRPr sz="1300"/>
          </a:p>
          <a:p>
            <a:r>
              <a:rPr lang="en-US" sz="1300"/>
              <a:t>            </a:t>
            </a:r>
            <a:r>
              <a:rPr sz="1300"/>
              <a:t>该浏览器不支持框架集！</a:t>
            </a:r>
          </a:p>
          <a:p>
            <a:r>
              <a:rPr lang="en-US" sz="1300"/>
              <a:t>        &lt;/body&gt;</a:t>
            </a:r>
            <a:endParaRPr sz="1300"/>
          </a:p>
          <a:p>
            <a:r>
              <a:rPr lang="en-US" sz="1300"/>
              <a:t>    &lt;/</a:t>
            </a:r>
            <a:r>
              <a:rPr lang="en-US" sz="1300" err="1"/>
              <a:t>noframes</a:t>
            </a:r>
            <a:r>
              <a:rPr lang="en-US" sz="1300"/>
              <a:t>&gt;</a:t>
            </a:r>
            <a:endParaRPr sz="1300"/>
          </a:p>
          <a:p>
            <a:r>
              <a:rPr lang="en-US" sz="1300"/>
              <a:t>&lt;/html&gt;</a:t>
            </a:r>
            <a:endParaRPr sz="1300"/>
          </a:p>
          <a:p>
            <a:endParaRPr lang="zh-CN" altLang="en-US" sz="1300"/>
          </a:p>
        </p:txBody>
      </p:sp>
      <p:sp>
        <p:nvSpPr>
          <p:cNvPr id="9" name="标题 8"/>
          <p:cNvSpPr>
            <a:spLocks noGrp="1"/>
          </p:cNvSpPr>
          <p:nvPr>
            <p:ph type="title"/>
          </p:nvPr>
        </p:nvSpPr>
        <p:spPr/>
        <p:txBody>
          <a:bodyPr>
            <a:normAutofit/>
          </a:bodyPr>
          <a:lstStyle/>
          <a:p>
            <a:pPr lvl="0"/>
            <a:r>
              <a:rPr lang="en-US" altLang="zh-CN"/>
              <a:t>2.2.2  </a:t>
            </a:r>
            <a:r>
              <a:t>框架集的属性</a:t>
            </a:r>
            <a:endParaRPr lang="zh-CN" altLang="en-US"/>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TextBox 9"/>
          <p:cNvSpPr txBox="1"/>
          <p:nvPr/>
        </p:nvSpPr>
        <p:spPr bwMode="auto">
          <a:xfrm>
            <a:off x="857224" y="4500576"/>
            <a:ext cx="7072362" cy="5232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kern="1200" cap="none" spc="0" normalizeH="0" baseline="0" noProof="0">
              <a:ln>
                <a:noFill/>
              </a:ln>
              <a:solidFill>
                <a:schemeClr val="accent6"/>
              </a:solidFill>
              <a:effectLst/>
              <a:uLnTx/>
              <a:uFillTx/>
              <a:latin typeface="Adobe 黑体 Std R" pitchFamily="34" charset="-122"/>
              <a:ea typeface="Adobe 黑体 Std R" pitchFamily="34" charset="-122"/>
              <a:cs typeface="华文细黑" charset="0"/>
            </a:endParaRPr>
          </a:p>
        </p:txBody>
      </p:sp>
      <p:pic>
        <p:nvPicPr>
          <p:cNvPr id="12" name="图片 11" descr="C:\Users\ADMINI~1\AppData\Local\Temp\SNAGHTML25a6260c.PNG"/>
          <p:cNvPicPr/>
          <p:nvPr/>
        </p:nvPicPr>
        <p:blipFill>
          <a:blip r:embed="rId3"/>
          <a:srcRect/>
          <a:stretch>
            <a:fillRect/>
          </a:stretch>
        </p:blipFill>
        <p:spPr bwMode="auto">
          <a:xfrm>
            <a:off x="3786182" y="2786064"/>
            <a:ext cx="1842135" cy="1876425"/>
          </a:xfrm>
          <a:prstGeom prst="rect">
            <a:avLst/>
          </a:prstGeom>
          <a:noFill/>
          <a:ln w="9525">
            <a:noFill/>
            <a:miter lim="800000"/>
            <a:headEnd/>
            <a:tailEnd/>
          </a:ln>
        </p:spPr>
      </p:pic>
      <p:pic>
        <p:nvPicPr>
          <p:cNvPr id="13" name="图片 12" descr="C:\Users\ADMINI~1\AppData\Local\Temp\SNAGHTML259d4696.PNG"/>
          <p:cNvPicPr/>
          <p:nvPr/>
        </p:nvPicPr>
        <p:blipFill>
          <a:blip r:embed="rId4"/>
          <a:srcRect/>
          <a:stretch>
            <a:fillRect/>
          </a:stretch>
        </p:blipFill>
        <p:spPr bwMode="auto">
          <a:xfrm>
            <a:off x="5786446" y="2786064"/>
            <a:ext cx="1842135" cy="1869440"/>
          </a:xfrm>
          <a:prstGeom prst="rect">
            <a:avLst/>
          </a:prstGeom>
          <a:noFill/>
          <a:ln w="9525">
            <a:noFill/>
            <a:miter lim="800000"/>
            <a:headEnd/>
            <a:tailEnd/>
          </a:ln>
        </p:spPr>
      </p:pic>
      <p:sp>
        <p:nvSpPr>
          <p:cNvPr id="14" name="矩形 13"/>
          <p:cNvSpPr/>
          <p:nvPr/>
        </p:nvSpPr>
        <p:spPr>
          <a:xfrm>
            <a:off x="3500430" y="4643452"/>
            <a:ext cx="4487703" cy="369332"/>
          </a:xfrm>
          <a:prstGeom prst="rect">
            <a:avLst/>
          </a:prstGeom>
        </p:spPr>
        <p:txBody>
          <a:bodyPr wrap="none">
            <a:spAutoFit/>
          </a:bodyPr>
          <a:lstStyle/>
          <a:p>
            <a:r>
              <a:rPr lang="zh-CN" altLang="en-US" b="1"/>
              <a:t>在</a:t>
            </a:r>
            <a:r>
              <a:rPr lang="en-US" altLang="zh-CN" b="1"/>
              <a:t>IE</a:t>
            </a:r>
            <a:r>
              <a:rPr lang="zh-CN" altLang="en-US" b="1"/>
              <a:t>、</a:t>
            </a:r>
            <a:r>
              <a:rPr lang="en-US" altLang="zh-CN" b="1" err="1"/>
              <a:t>FireFox</a:t>
            </a:r>
            <a:r>
              <a:rPr lang="zh-CN" altLang="en-US" b="1"/>
              <a:t>等浏览器显示的样式略有不同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t>&lt;frame&gt;</a:t>
            </a:r>
            <a:r>
              <a:rPr lang="zh-CN"/>
              <a:t>标签用于指示框架集中每个框架的内容</a:t>
            </a:r>
            <a:r>
              <a:rPr lang="zh-CN" altLang="en-US"/>
              <a:t>。</a:t>
            </a:r>
            <a:endParaRPr/>
          </a:p>
          <a:p>
            <a:endParaRPr/>
          </a:p>
          <a:p>
            <a:r>
              <a:rPr lang="zh-CN"/>
              <a:t>其中：</a:t>
            </a:r>
            <a:endParaRPr/>
          </a:p>
          <a:p>
            <a:pPr lvl="1"/>
            <a:r>
              <a:rPr lang="en-US" altLang="zh-CN" sz="1400" err="1"/>
              <a:t>src</a:t>
            </a:r>
            <a:r>
              <a:rPr sz="1400"/>
              <a:t>和</a:t>
            </a:r>
            <a:r>
              <a:rPr lang="en-US" altLang="zh-CN" sz="1400"/>
              <a:t>name</a:t>
            </a:r>
            <a:r>
              <a:rPr sz="1400"/>
              <a:t>是</a:t>
            </a:r>
            <a:r>
              <a:rPr lang="en-US" altLang="zh-CN" sz="1400"/>
              <a:t>&lt;frame /&gt;</a:t>
            </a:r>
            <a:r>
              <a:rPr sz="1400"/>
              <a:t>标签的两个常用属性</a:t>
            </a:r>
          </a:p>
          <a:p>
            <a:pPr lvl="1"/>
            <a:r>
              <a:rPr sz="1400"/>
              <a:t>属性</a:t>
            </a:r>
            <a:r>
              <a:rPr lang="en-US" altLang="zh-CN" sz="1400" err="1"/>
              <a:t>src</a:t>
            </a:r>
            <a:r>
              <a:rPr sz="1400"/>
              <a:t>用于指向一个页面资源的</a:t>
            </a:r>
            <a:r>
              <a:rPr lang="en-US" altLang="zh-CN" sz="1400"/>
              <a:t>URL</a:t>
            </a:r>
            <a:r>
              <a:rPr sz="1400"/>
              <a:t>路径，可以是绝对路径，也可以是相对路径</a:t>
            </a:r>
          </a:p>
          <a:p>
            <a:pPr lvl="1"/>
            <a:r>
              <a:rPr sz="1400"/>
              <a:t>属性</a:t>
            </a:r>
            <a:r>
              <a:rPr lang="en-US" altLang="zh-CN" sz="1400"/>
              <a:t>name</a:t>
            </a:r>
            <a:r>
              <a:rPr sz="1400"/>
              <a:t>为框架指定一个名称</a:t>
            </a:r>
          </a:p>
          <a:p>
            <a:pPr lvl="1"/>
            <a:r>
              <a:rPr lang="en-US" altLang="zh-CN" sz="1400"/>
              <a:t>&lt;frame /&gt;</a:t>
            </a:r>
            <a:r>
              <a:rPr sz="1400"/>
              <a:t>标签可以使用单标签形式，也可以使用双标签形式</a:t>
            </a:r>
          </a:p>
          <a:p>
            <a:pPr lvl="1"/>
            <a:endParaRPr lang="zh-CN"/>
          </a:p>
          <a:p>
            <a:endParaRPr lang="zh-CN"/>
          </a:p>
          <a:p>
            <a:endParaRPr lang="zh-CN"/>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83</a:t>
            </a:fld>
            <a:endParaRPr lang="en-US" altLang="zh-CN"/>
          </a:p>
        </p:txBody>
      </p:sp>
      <p:sp>
        <p:nvSpPr>
          <p:cNvPr id="4" name="文本占位符 3"/>
          <p:cNvSpPr>
            <a:spLocks noGrp="1"/>
          </p:cNvSpPr>
          <p:nvPr>
            <p:ph type="body" sz="quarter" idx="11"/>
          </p:nvPr>
        </p:nvSpPr>
        <p:spPr>
          <a:xfrm>
            <a:off x="857224" y="1357304"/>
            <a:ext cx="6357956" cy="338554"/>
          </a:xfrm>
        </p:spPr>
        <p:txBody>
          <a:bodyPr/>
          <a:lstStyle/>
          <a:p>
            <a:r>
              <a:rPr lang="en-US"/>
              <a:t>&lt;frame </a:t>
            </a:r>
            <a:r>
              <a:rPr lang="en-US" err="1"/>
              <a:t>src</a:t>
            </a:r>
            <a:r>
              <a:rPr lang="en-US"/>
              <a:t>="</a:t>
            </a:r>
            <a:r>
              <a:rPr lang="en-US" err="1"/>
              <a:t>url</a:t>
            </a:r>
            <a:r>
              <a:rPr lang="en-US"/>
              <a:t>" name=" " ...&gt; &lt;/frame&gt;</a:t>
            </a:r>
            <a:endParaRPr/>
          </a:p>
        </p:txBody>
      </p:sp>
      <p:sp>
        <p:nvSpPr>
          <p:cNvPr id="5" name="标题 4"/>
          <p:cNvSpPr>
            <a:spLocks noGrp="1"/>
          </p:cNvSpPr>
          <p:nvPr>
            <p:ph type="title"/>
          </p:nvPr>
        </p:nvSpPr>
        <p:spPr/>
        <p:txBody>
          <a:bodyPr>
            <a:normAutofit/>
          </a:bodyPr>
          <a:lstStyle/>
          <a:p>
            <a:r>
              <a:rPr lang="en-US"/>
              <a:t>2.2.3  </a:t>
            </a:r>
            <a:r>
              <a:t>框架的属性</a:t>
            </a:r>
            <a:endParaRPr lang="zh-CN" altLang="en-US"/>
          </a:p>
        </p:txBody>
      </p:sp>
      <p:sp>
        <p:nvSpPr>
          <p:cNvPr id="6" name="文本占位符 3"/>
          <p:cNvSpPr txBox="1">
            <a:spLocks/>
          </p:cNvSpPr>
          <p:nvPr/>
        </p:nvSpPr>
        <p:spPr bwMode="auto">
          <a:xfrm>
            <a:off x="785786" y="3571882"/>
            <a:ext cx="6357956" cy="584775"/>
          </a:xfrm>
          <a:prstGeom prst="rect">
            <a:avLst/>
          </a:prstGeom>
          <a:solidFill>
            <a:srgbClr val="FFFF99"/>
          </a:solidFill>
          <a:ln w="9525">
            <a:noFill/>
            <a:miter lim="800000"/>
            <a:headEnd/>
            <a:tailEnd/>
          </a:ln>
          <a:effectLst>
            <a:outerShdw blurRad="63500" dist="20000" dir="5400000" rotWithShape="0">
              <a:srgbClr val="000000">
                <a:alpha val="37999"/>
              </a:srgbClr>
            </a:outerShdw>
          </a:effectLst>
        </p:spPr>
        <p:txBody>
          <a:bodyPr vert="horz" wrap="square" lIns="91440" tIns="45720" rIns="91440" bIns="45720" numCol="1" anchor="t" anchorCtr="0" compatLnSpc="1">
            <a:prstTxWarp prst="textNoShape">
              <a:avLst/>
            </a:prstTxWarp>
            <a:spAutoFit/>
          </a:bodyPr>
          <a:lstStyle/>
          <a:p>
            <a:r>
              <a:rPr lang="en-US" sz="1600"/>
              <a:t>&lt;frame </a:t>
            </a:r>
            <a:r>
              <a:rPr lang="en-US" sz="1600" err="1"/>
              <a:t>src</a:t>
            </a:r>
            <a:r>
              <a:rPr lang="en-US" sz="1600"/>
              <a:t>="topFrame.html" name="</a:t>
            </a:r>
            <a:r>
              <a:rPr lang="en-US" sz="1600" err="1"/>
              <a:t>topFrame</a:t>
            </a:r>
            <a:r>
              <a:rPr lang="en-US" sz="1600"/>
              <a:t>" /&gt;</a:t>
            </a:r>
            <a:endParaRPr lang="zh-CN" altLang="en-US" sz="1600"/>
          </a:p>
          <a:p>
            <a:r>
              <a:rPr lang="en-US" sz="1600"/>
              <a:t>&lt;frame </a:t>
            </a:r>
            <a:r>
              <a:rPr lang="en-US" sz="1600" err="1"/>
              <a:t>src</a:t>
            </a:r>
            <a:r>
              <a:rPr lang="en-US" sz="1600"/>
              <a:t>="mainFrame.html" name="</a:t>
            </a:r>
            <a:r>
              <a:rPr lang="en-US" sz="1600" err="1"/>
              <a:t>mainFrame</a:t>
            </a:r>
            <a:r>
              <a:rPr lang="en-US" sz="1600"/>
              <a:t>" &gt;&lt;/frame&gt;</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84</a:t>
            </a:fld>
            <a:endParaRPr lang="en-US" altLang="zh-CN"/>
          </a:p>
        </p:txBody>
      </p:sp>
      <p:sp>
        <p:nvSpPr>
          <p:cNvPr id="5" name="标题 4"/>
          <p:cNvSpPr>
            <a:spLocks noGrp="1"/>
          </p:cNvSpPr>
          <p:nvPr>
            <p:ph type="title"/>
          </p:nvPr>
        </p:nvSpPr>
        <p:spPr/>
        <p:txBody>
          <a:bodyPr>
            <a:normAutofit/>
          </a:bodyPr>
          <a:lstStyle/>
          <a:p>
            <a:r>
              <a:rPr lang="en-US" altLang="zh-CN"/>
              <a:t>2.2.3  </a:t>
            </a:r>
            <a:r>
              <a:t>框架的属性</a:t>
            </a:r>
            <a:endParaRPr lang="zh-CN" altLang="en-US"/>
          </a:p>
        </p:txBody>
      </p:sp>
      <p:graphicFrame>
        <p:nvGraphicFramePr>
          <p:cNvPr id="7" name="Group 96"/>
          <p:cNvGraphicFramePr>
            <a:graphicFrameLocks noGrp="1"/>
          </p:cNvGraphicFramePr>
          <p:nvPr>
            <p:extLst>
              <p:ext uri="{D42A27DB-BD31-4B8C-83A1-F6EECF244321}">
                <p14:modId xmlns:p14="http://schemas.microsoft.com/office/powerpoint/2010/main" val="1113105189"/>
              </p:ext>
            </p:extLst>
          </p:nvPr>
        </p:nvGraphicFramePr>
        <p:xfrm>
          <a:off x="827585" y="1000115"/>
          <a:ext cx="7416824" cy="3155812"/>
        </p:xfrm>
        <a:graphic>
          <a:graphicData uri="http://schemas.openxmlformats.org/drawingml/2006/table">
            <a:tbl>
              <a:tblPr/>
              <a:tblGrid>
                <a:gridCol w="2204791">
                  <a:extLst>
                    <a:ext uri="{9D8B030D-6E8A-4147-A177-3AD203B41FA5}">
                      <a16:colId xmlns:a16="http://schemas.microsoft.com/office/drawing/2014/main" val="20000"/>
                    </a:ext>
                  </a:extLst>
                </a:gridCol>
                <a:gridCol w="5212033">
                  <a:extLst>
                    <a:ext uri="{9D8B030D-6E8A-4147-A177-3AD203B41FA5}">
                      <a16:colId xmlns:a16="http://schemas.microsoft.com/office/drawing/2014/main" val="20001"/>
                    </a:ext>
                  </a:extLst>
                </a:gridCol>
              </a:tblGrid>
              <a:tr h="36489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FFFFFF"/>
                          </a:solidFill>
                          <a:effectLst/>
                          <a:latin typeface="Adobe 仿宋 Std R" pitchFamily="18" charset="-122"/>
                          <a:ea typeface="Adobe 仿宋 Std R" pitchFamily="18"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428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name</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设置框架的名称，在设置超链接时用作框架的标记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848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src</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设置在框架中显示页面的</a:t>
                      </a:r>
                      <a:r>
                        <a:rPr lang="en-US" altLang="en-US" sz="1300" b="0" kern="1200" dirty="0">
                          <a:solidFill>
                            <a:schemeClr val="tx1"/>
                          </a:solidFill>
                          <a:latin typeface="微软雅黑" pitchFamily="34" charset="-122"/>
                          <a:ea typeface="微软雅黑" pitchFamily="34" charset="-122"/>
                          <a:cs typeface="+mn-cs"/>
                        </a:rPr>
                        <a:t>URL</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42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frameborder</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设置框架的边框是否显示，取值为</a:t>
                      </a:r>
                      <a:r>
                        <a:rPr lang="en-US" altLang="en-US" sz="1300" b="0" kern="1200" dirty="0">
                          <a:solidFill>
                            <a:schemeClr val="tx1"/>
                          </a:solidFill>
                          <a:latin typeface="微软雅黑" pitchFamily="34" charset="-122"/>
                          <a:ea typeface="微软雅黑" pitchFamily="34" charset="-122"/>
                          <a:cs typeface="+mn-cs"/>
                        </a:rPr>
                        <a:t>0</a:t>
                      </a:r>
                      <a:r>
                        <a:rPr lang="zh-CN" altLang="en-US" sz="1300" b="0" kern="1200" dirty="0">
                          <a:solidFill>
                            <a:schemeClr val="tx1"/>
                          </a:solidFill>
                          <a:latin typeface="微软雅黑" pitchFamily="34" charset="-122"/>
                          <a:ea typeface="微软雅黑" pitchFamily="34" charset="-122"/>
                          <a:cs typeface="+mn-cs"/>
                        </a:rPr>
                        <a:t>或</a:t>
                      </a:r>
                      <a:r>
                        <a:rPr lang="en-US" altLang="en-US" sz="1300" b="0" kern="1200" dirty="0">
                          <a:solidFill>
                            <a:schemeClr val="tx1"/>
                          </a:solidFill>
                          <a:latin typeface="微软雅黑" pitchFamily="34" charset="-122"/>
                          <a:ea typeface="微软雅黑" pitchFamily="34" charset="-122"/>
                          <a:cs typeface="+mn-cs"/>
                        </a:rPr>
                        <a:t>1</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865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marginheight</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定义内容与框架的上下边缘高度，默认为</a:t>
                      </a:r>
                      <a:r>
                        <a:rPr lang="en-US" altLang="en-US" sz="1300" b="0" kern="1200" dirty="0">
                          <a:solidFill>
                            <a:schemeClr val="tx1"/>
                          </a:solidFill>
                          <a:latin typeface="微软雅黑" pitchFamily="34" charset="-122"/>
                          <a:ea typeface="微软雅黑" pitchFamily="34" charset="-122"/>
                          <a:cs typeface="+mn-cs"/>
                        </a:rPr>
                        <a:t>1</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848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marginwidth</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定义内容与框架的左右边缘宽度，默认为</a:t>
                      </a:r>
                      <a:r>
                        <a:rPr lang="en-US" altLang="en-US" sz="1300" b="0" kern="1200" dirty="0">
                          <a:solidFill>
                            <a:schemeClr val="tx1"/>
                          </a:solidFill>
                          <a:latin typeface="微软雅黑" pitchFamily="34" charset="-122"/>
                          <a:ea typeface="微软雅黑" pitchFamily="34" charset="-122"/>
                          <a:cs typeface="+mn-cs"/>
                        </a:rPr>
                        <a:t>1</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848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scrolling</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设置框架中是否显示滚动条，取值为</a:t>
                      </a:r>
                      <a:r>
                        <a:rPr lang="en-US" altLang="en-US" sz="1300" b="0" kern="1200" dirty="0">
                          <a:solidFill>
                            <a:schemeClr val="tx1"/>
                          </a:solidFill>
                          <a:latin typeface="微软雅黑" pitchFamily="34" charset="-122"/>
                          <a:ea typeface="微软雅黑" pitchFamily="34" charset="-122"/>
                          <a:cs typeface="+mn-cs"/>
                        </a:rPr>
                        <a:t>yes</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no</a:t>
                      </a:r>
                      <a:r>
                        <a:rPr lang="zh-CN" altLang="en-US" sz="1300" b="0" kern="1200" dirty="0">
                          <a:solidFill>
                            <a:schemeClr val="tx1"/>
                          </a:solidFill>
                          <a:latin typeface="微软雅黑" pitchFamily="34" charset="-122"/>
                          <a:ea typeface="微软雅黑" pitchFamily="34" charset="-122"/>
                          <a:cs typeface="+mn-cs"/>
                        </a:rPr>
                        <a:t>和</a:t>
                      </a:r>
                      <a:r>
                        <a:rPr lang="en-US" altLang="en-US" sz="1300" b="0" kern="1200" dirty="0">
                          <a:solidFill>
                            <a:schemeClr val="tx1"/>
                          </a:solidFill>
                          <a:latin typeface="微软雅黑" pitchFamily="34" charset="-122"/>
                          <a:ea typeface="微软雅黑" pitchFamily="34" charset="-122"/>
                          <a:cs typeface="+mn-cs"/>
                        </a:rPr>
                        <a:t>auto</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8489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err="1">
                          <a:solidFill>
                            <a:schemeClr val="tx1"/>
                          </a:solidFill>
                          <a:latin typeface="微软雅黑" pitchFamily="34" charset="-122"/>
                          <a:ea typeface="微软雅黑" pitchFamily="34" charset="-122"/>
                          <a:cs typeface="+mn-cs"/>
                        </a:rPr>
                        <a:t>noresize</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设置框架不能调整大小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85</a:t>
            </a:fld>
            <a:endParaRPr lang="en-US" altLang="zh-CN"/>
          </a:p>
        </p:txBody>
      </p:sp>
      <p:sp>
        <p:nvSpPr>
          <p:cNvPr id="4" name="文本占位符 3"/>
          <p:cNvSpPr>
            <a:spLocks noGrp="1"/>
          </p:cNvSpPr>
          <p:nvPr>
            <p:ph type="body" sz="quarter" idx="11"/>
          </p:nvPr>
        </p:nvSpPr>
        <p:spPr>
          <a:xfrm>
            <a:off x="214282" y="899590"/>
            <a:ext cx="8001056" cy="3600986"/>
          </a:xfrm>
        </p:spPr>
        <p:txBody>
          <a:bodyPr/>
          <a:lstStyle/>
          <a:p>
            <a:r>
              <a:rPr lang="en-US" sz="1300"/>
              <a:t>&lt;html&gt;</a:t>
            </a:r>
            <a:endParaRPr sz="1300"/>
          </a:p>
          <a:p>
            <a:r>
              <a:rPr lang="en-US" sz="1300"/>
              <a:t>  &lt;head&gt;</a:t>
            </a:r>
            <a:endParaRPr sz="1300"/>
          </a:p>
          <a:p>
            <a:r>
              <a:rPr lang="en-US" sz="1300"/>
              <a:t>    &lt;meta http-equiv="Content-Type" content="text/html; </a:t>
            </a:r>
            <a:r>
              <a:rPr lang="en-US" sz="1300" err="1"/>
              <a:t>charset</a:t>
            </a:r>
            <a:r>
              <a:rPr lang="en-US" sz="1300"/>
              <a:t>=utf-8" /&gt;</a:t>
            </a:r>
            <a:endParaRPr sz="1300"/>
          </a:p>
          <a:p>
            <a:r>
              <a:rPr lang="en-US" sz="1300"/>
              <a:t>    &lt;title&gt;</a:t>
            </a:r>
            <a:r>
              <a:rPr sz="1300"/>
              <a:t>框架的属性</a:t>
            </a:r>
            <a:r>
              <a:rPr lang="en-US" sz="1300"/>
              <a:t>&lt;/title&gt;</a:t>
            </a:r>
            <a:endParaRPr sz="1300"/>
          </a:p>
          <a:p>
            <a:r>
              <a:rPr lang="en-US" sz="1300"/>
              <a:t>  &lt;/head&gt;</a:t>
            </a:r>
            <a:endParaRPr sz="1300"/>
          </a:p>
          <a:p>
            <a:r>
              <a:rPr lang="en-US" sz="1300"/>
              <a:t>    &lt;frameset rows="60,*,70"&gt;</a:t>
            </a:r>
            <a:endParaRPr sz="1300"/>
          </a:p>
          <a:p>
            <a:r>
              <a:rPr lang="en-US" sz="1300"/>
              <a:t>        </a:t>
            </a:r>
            <a:r>
              <a:rPr lang="en-US" sz="1400"/>
              <a:t>&lt;frame </a:t>
            </a:r>
            <a:r>
              <a:rPr lang="en-US" sz="1400" b="1" err="1">
                <a:solidFill>
                  <a:srgbClr val="0000FF"/>
                </a:solidFill>
              </a:rPr>
              <a:t>src</a:t>
            </a:r>
            <a:r>
              <a:rPr lang="en-US" sz="1400" b="1">
                <a:solidFill>
                  <a:srgbClr val="0000FF"/>
                </a:solidFill>
              </a:rPr>
              <a:t>="topFrame.html" scrolling="yes" </a:t>
            </a:r>
            <a:r>
              <a:rPr lang="en-US" sz="1400" b="1" err="1">
                <a:solidFill>
                  <a:srgbClr val="0000FF"/>
                </a:solidFill>
              </a:rPr>
              <a:t>frameborder</a:t>
            </a:r>
            <a:r>
              <a:rPr lang="en-US" sz="1400" b="1">
                <a:solidFill>
                  <a:srgbClr val="0000FF"/>
                </a:solidFill>
              </a:rPr>
              <a:t>="yes"</a:t>
            </a:r>
            <a:endParaRPr sz="1400">
              <a:solidFill>
                <a:srgbClr val="0000FF"/>
              </a:solidFill>
            </a:endParaRPr>
          </a:p>
          <a:p>
            <a:r>
              <a:rPr lang="en-US" sz="1400" b="1">
                <a:solidFill>
                  <a:srgbClr val="0000FF"/>
                </a:solidFill>
              </a:rPr>
              <a:t>          </a:t>
            </a:r>
            <a:r>
              <a:rPr lang="en-US" sz="1400" b="1" err="1">
                <a:solidFill>
                  <a:srgbClr val="0000FF"/>
                </a:solidFill>
              </a:rPr>
              <a:t>noresize</a:t>
            </a:r>
            <a:r>
              <a:rPr lang="en-US" sz="1400" b="1">
                <a:solidFill>
                  <a:srgbClr val="0000FF"/>
                </a:solidFill>
              </a:rPr>
              <a:t>="</a:t>
            </a:r>
            <a:r>
              <a:rPr lang="en-US" sz="1400" b="1" err="1">
                <a:solidFill>
                  <a:srgbClr val="0000FF"/>
                </a:solidFill>
              </a:rPr>
              <a:t>noresize</a:t>
            </a:r>
            <a:r>
              <a:rPr lang="en-US" sz="1400" b="1">
                <a:solidFill>
                  <a:srgbClr val="0000FF"/>
                </a:solidFill>
              </a:rPr>
              <a:t>" </a:t>
            </a:r>
            <a:r>
              <a:rPr lang="en-US" sz="1400" b="1" err="1">
                <a:solidFill>
                  <a:srgbClr val="0000FF"/>
                </a:solidFill>
              </a:rPr>
              <a:t>marginheight</a:t>
            </a:r>
            <a:r>
              <a:rPr lang="en-US" sz="1400" b="1">
                <a:solidFill>
                  <a:srgbClr val="0000FF"/>
                </a:solidFill>
              </a:rPr>
              <a:t>="40"  </a:t>
            </a:r>
            <a:r>
              <a:rPr lang="en-US" sz="1400" b="1" err="1">
                <a:solidFill>
                  <a:srgbClr val="0000FF"/>
                </a:solidFill>
              </a:rPr>
              <a:t>marginwidth</a:t>
            </a:r>
            <a:r>
              <a:rPr lang="en-US" sz="1400" b="1">
                <a:solidFill>
                  <a:srgbClr val="0000FF"/>
                </a:solidFill>
              </a:rPr>
              <a:t>="60"</a:t>
            </a:r>
            <a:r>
              <a:rPr lang="en-US" sz="1400">
                <a:solidFill>
                  <a:srgbClr val="0000FF"/>
                </a:solidFill>
              </a:rPr>
              <a:t>/&gt;</a:t>
            </a:r>
            <a:endParaRPr sz="1400">
              <a:solidFill>
                <a:srgbClr val="0000FF"/>
              </a:solidFill>
            </a:endParaRPr>
          </a:p>
          <a:p>
            <a:r>
              <a:rPr lang="en-US" sz="1300"/>
              <a:t>        &lt;frame </a:t>
            </a:r>
            <a:r>
              <a:rPr lang="en-US" sz="1300" err="1"/>
              <a:t>src</a:t>
            </a:r>
            <a:r>
              <a:rPr lang="en-US" sz="1300"/>
              <a:t>="mainFrame.html" / &gt;</a:t>
            </a:r>
            <a:endParaRPr sz="1300"/>
          </a:p>
          <a:p>
            <a:r>
              <a:rPr lang="en-US" sz="1300"/>
              <a:t>        &lt;frame </a:t>
            </a:r>
            <a:r>
              <a:rPr lang="en-US" sz="1300" err="1"/>
              <a:t>src</a:t>
            </a:r>
            <a:r>
              <a:rPr lang="en-US" sz="1300"/>
              <a:t>="bottomFrame.html" /&gt;</a:t>
            </a:r>
            <a:endParaRPr sz="1300"/>
          </a:p>
          <a:p>
            <a:r>
              <a:rPr lang="en-US" sz="1300"/>
              <a:t>    &lt;/frameset&gt;</a:t>
            </a:r>
            <a:endParaRPr sz="1300"/>
          </a:p>
          <a:p>
            <a:r>
              <a:rPr lang="en-US" sz="1300"/>
              <a:t>    &lt;</a:t>
            </a:r>
            <a:r>
              <a:rPr lang="en-US" sz="1300" err="1"/>
              <a:t>noframes</a:t>
            </a:r>
            <a:r>
              <a:rPr lang="en-US" sz="1300"/>
              <a:t>&gt;</a:t>
            </a:r>
            <a:endParaRPr sz="1300"/>
          </a:p>
          <a:p>
            <a:r>
              <a:rPr lang="en-US" sz="1300"/>
              <a:t>        &lt;body&gt;</a:t>
            </a:r>
            <a:endParaRPr sz="1300"/>
          </a:p>
          <a:p>
            <a:r>
              <a:rPr lang="en-US" sz="1300"/>
              <a:t>            </a:t>
            </a:r>
            <a:r>
              <a:rPr sz="1300"/>
              <a:t>该浏览器不支持框架集！</a:t>
            </a:r>
          </a:p>
          <a:p>
            <a:r>
              <a:rPr lang="en-US" sz="1300"/>
              <a:t>        &lt;/body&gt;</a:t>
            </a:r>
            <a:endParaRPr sz="1300"/>
          </a:p>
          <a:p>
            <a:r>
              <a:rPr lang="en-US" sz="1300"/>
              <a:t>    &lt;/</a:t>
            </a:r>
            <a:r>
              <a:rPr lang="en-US" sz="1300" err="1"/>
              <a:t>noframes</a:t>
            </a:r>
            <a:r>
              <a:rPr lang="en-US" sz="1300"/>
              <a:t>&gt;</a:t>
            </a:r>
            <a:endParaRPr sz="1300"/>
          </a:p>
          <a:p>
            <a:r>
              <a:rPr lang="en-US" sz="1300"/>
              <a:t>&lt;/html&gt;</a:t>
            </a:r>
            <a:endParaRPr sz="1300"/>
          </a:p>
        </p:txBody>
      </p:sp>
      <p:sp>
        <p:nvSpPr>
          <p:cNvPr id="5" name="标题 4"/>
          <p:cNvSpPr>
            <a:spLocks noGrp="1"/>
          </p:cNvSpPr>
          <p:nvPr>
            <p:ph type="title"/>
          </p:nvPr>
        </p:nvSpPr>
        <p:spPr/>
        <p:txBody>
          <a:bodyPr>
            <a:normAutofit/>
          </a:bodyPr>
          <a:lstStyle/>
          <a:p>
            <a:r>
              <a:rPr lang="en-US" altLang="zh-CN"/>
              <a:t>2.2.3  </a:t>
            </a:r>
            <a:r>
              <a:t>框架的属性</a:t>
            </a:r>
            <a:endParaRPr lang="zh-CN" altLang="en-US"/>
          </a:p>
        </p:txBody>
      </p:sp>
      <p:pic>
        <p:nvPicPr>
          <p:cNvPr id="6" name="图片 5" descr="C:\Users\ADMINI~1\AppData\Local\Temp\SNAGHTML2a572f77.PNG"/>
          <p:cNvPicPr/>
          <p:nvPr/>
        </p:nvPicPr>
        <p:blipFill>
          <a:blip r:embed="rId2"/>
          <a:srcRect/>
          <a:stretch>
            <a:fillRect/>
          </a:stretch>
        </p:blipFill>
        <p:spPr bwMode="auto">
          <a:xfrm>
            <a:off x="6429388" y="2643188"/>
            <a:ext cx="1699260" cy="1869440"/>
          </a:xfrm>
          <a:prstGeom prst="rect">
            <a:avLst/>
          </a:prstGeom>
          <a:noFill/>
          <a:ln w="9525">
            <a:noFill/>
            <a:miter lim="800000"/>
            <a:headEnd/>
            <a:tailEnd/>
          </a:ln>
        </p:spPr>
      </p:pic>
      <p:sp>
        <p:nvSpPr>
          <p:cNvPr id="7" name="圆角矩形标注 6"/>
          <p:cNvSpPr>
            <a:spLocks noChangeArrowheads="1"/>
          </p:cNvSpPr>
          <p:nvPr/>
        </p:nvSpPr>
        <p:spPr bwMode="auto">
          <a:xfrm>
            <a:off x="1214414" y="3143254"/>
            <a:ext cx="4786346" cy="857256"/>
          </a:xfrm>
          <a:prstGeom prst="wedgeRoundRectCallout">
            <a:avLst>
              <a:gd name="adj1" fmla="val -34776"/>
              <a:gd name="adj2" fmla="val -117147"/>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zh-CN" altLang="en-US" sz="1200" b="1" i="0">
                <a:solidFill>
                  <a:srgbClr val="000000"/>
                </a:solidFill>
                <a:latin typeface="Adobe 宋体 Std L" pitchFamily="18" charset="-122"/>
                <a:ea typeface="Adobe 宋体 Std L" pitchFamily="18" charset="-122"/>
              </a:rPr>
              <a:t>顶部框架不能通过鼠标拖拽来调整大小，且右侧一直显示滚动条。而中间框架会随窗口大小的改变，根据框架内容的多少决定是否出现滚动条。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t>单个框架集只能实现具有行和列（类似网格）的固定结构的布局，当希望更加复杂的结构时，就需要通过嵌套框架集来实现</a:t>
            </a:r>
            <a:endParaRPr/>
          </a:p>
          <a:p>
            <a:endParaRPr lang="zh-CN"/>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86</a:t>
            </a:fld>
            <a:endParaRPr lang="en-US" altLang="zh-CN"/>
          </a:p>
        </p:txBody>
      </p:sp>
      <p:sp>
        <p:nvSpPr>
          <p:cNvPr id="4" name="文本占位符 3"/>
          <p:cNvSpPr>
            <a:spLocks noGrp="1"/>
          </p:cNvSpPr>
          <p:nvPr>
            <p:ph type="body" sz="quarter" idx="11"/>
          </p:nvPr>
        </p:nvSpPr>
        <p:spPr>
          <a:xfrm>
            <a:off x="714348" y="1643056"/>
            <a:ext cx="6357956" cy="2754600"/>
          </a:xfrm>
        </p:spPr>
        <p:txBody>
          <a:bodyPr/>
          <a:lstStyle/>
          <a:p>
            <a:r>
              <a:rPr lang="en-US" sz="1300" b="1"/>
              <a:t>&lt;frameset rows="50,*,50" &gt;</a:t>
            </a:r>
            <a:endParaRPr sz="1300"/>
          </a:p>
          <a:p>
            <a:r>
              <a:rPr lang="en-US" sz="1300"/>
              <a:t>       </a:t>
            </a:r>
            <a:r>
              <a:rPr lang="en-US" sz="1300" b="1"/>
              <a:t> </a:t>
            </a:r>
            <a:r>
              <a:rPr lang="en-US" sz="1400" b="1">
                <a:solidFill>
                  <a:srgbClr val="0000FF"/>
                </a:solidFill>
              </a:rPr>
              <a:t>&lt;frameset cols="1*,1*"&gt;</a:t>
            </a:r>
            <a:endParaRPr sz="1400">
              <a:solidFill>
                <a:srgbClr val="0000FF"/>
              </a:solidFill>
            </a:endParaRPr>
          </a:p>
          <a:p>
            <a:r>
              <a:rPr lang="en-US" sz="1300"/>
              <a:t>            &lt;frame name="topFrame1" </a:t>
            </a:r>
            <a:r>
              <a:rPr lang="en-US" sz="1300" err="1"/>
              <a:t>src</a:t>
            </a:r>
            <a:r>
              <a:rPr lang="en-US" sz="1300"/>
              <a:t>="topFrame.html"  /&gt;</a:t>
            </a:r>
            <a:endParaRPr sz="1300"/>
          </a:p>
          <a:p>
            <a:r>
              <a:rPr lang="en-US" sz="1300"/>
              <a:t>            &lt;frame name="topFrame2" </a:t>
            </a:r>
            <a:r>
              <a:rPr lang="en-US" sz="1300" err="1"/>
              <a:t>src</a:t>
            </a:r>
            <a:r>
              <a:rPr lang="en-US" sz="1300"/>
              <a:t>="topFrame.html"  /&gt;</a:t>
            </a:r>
            <a:endParaRPr sz="1300"/>
          </a:p>
          <a:p>
            <a:r>
              <a:rPr lang="en-US" sz="1300"/>
              <a:t>       </a:t>
            </a:r>
            <a:r>
              <a:rPr lang="en-US" sz="1300" b="1"/>
              <a:t> </a:t>
            </a:r>
            <a:r>
              <a:rPr lang="en-US" sz="1400" b="1">
                <a:solidFill>
                  <a:srgbClr val="0000FF"/>
                </a:solidFill>
              </a:rPr>
              <a:t>&lt;/frameset&gt;</a:t>
            </a:r>
          </a:p>
          <a:p>
            <a:r>
              <a:rPr lang="en-US" sz="1400" b="1">
                <a:solidFill>
                  <a:srgbClr val="0000FF"/>
                </a:solidFill>
              </a:rPr>
              <a:t>        &lt;frameset cols="100,*,120"&gt;</a:t>
            </a:r>
          </a:p>
          <a:p>
            <a:r>
              <a:rPr lang="en-US" sz="1300"/>
              <a:t>            &lt;frame name="</a:t>
            </a:r>
            <a:r>
              <a:rPr lang="en-US" sz="1300" err="1"/>
              <a:t>leftFrame</a:t>
            </a:r>
            <a:r>
              <a:rPr lang="en-US" sz="1300"/>
              <a:t>" </a:t>
            </a:r>
            <a:r>
              <a:rPr lang="en-US" sz="1300" err="1"/>
              <a:t>src</a:t>
            </a:r>
            <a:r>
              <a:rPr lang="en-US" sz="1300"/>
              <a:t>="leftFrame.html" /&gt;</a:t>
            </a:r>
            <a:endParaRPr sz="1300"/>
          </a:p>
          <a:p>
            <a:r>
              <a:rPr lang="en-US" sz="1300"/>
              <a:t>            &lt;frame name="</a:t>
            </a:r>
            <a:r>
              <a:rPr lang="en-US" sz="1300" err="1"/>
              <a:t>mainFrame</a:t>
            </a:r>
            <a:r>
              <a:rPr lang="en-US" sz="1300"/>
              <a:t>" </a:t>
            </a:r>
            <a:r>
              <a:rPr lang="en-US" sz="1300" err="1"/>
              <a:t>src</a:t>
            </a:r>
            <a:r>
              <a:rPr lang="en-US" sz="1300"/>
              <a:t>="mainFrame.html" / &gt;</a:t>
            </a:r>
            <a:endParaRPr sz="1300"/>
          </a:p>
          <a:p>
            <a:r>
              <a:rPr lang="en-US" sz="1300"/>
              <a:t>            &lt;frame name="</a:t>
            </a:r>
            <a:r>
              <a:rPr lang="en-US" sz="1300" err="1"/>
              <a:t>rightFrame</a:t>
            </a:r>
            <a:r>
              <a:rPr lang="en-US" sz="1300"/>
              <a:t>" </a:t>
            </a:r>
            <a:r>
              <a:rPr lang="en-US" sz="1300" err="1"/>
              <a:t>src</a:t>
            </a:r>
            <a:r>
              <a:rPr lang="en-US" sz="1300"/>
              <a:t>="rightFrame.html" /&gt;</a:t>
            </a:r>
            <a:endParaRPr sz="1300"/>
          </a:p>
          <a:p>
            <a:r>
              <a:rPr lang="en-US" sz="1300"/>
              <a:t>       </a:t>
            </a:r>
            <a:r>
              <a:rPr lang="en-US" sz="1300" b="1"/>
              <a:t> </a:t>
            </a:r>
            <a:r>
              <a:rPr lang="en-US" sz="1400" b="1">
                <a:solidFill>
                  <a:srgbClr val="0000FF"/>
                </a:solidFill>
              </a:rPr>
              <a:t>&lt;/frameset&gt;</a:t>
            </a:r>
          </a:p>
          <a:p>
            <a:r>
              <a:rPr lang="en-US" sz="1300"/>
              <a:t>        &lt;frame name="</a:t>
            </a:r>
            <a:r>
              <a:rPr lang="en-US" sz="1300" err="1"/>
              <a:t>bottomFrame</a:t>
            </a:r>
            <a:r>
              <a:rPr lang="en-US" sz="1300"/>
              <a:t>" </a:t>
            </a:r>
            <a:r>
              <a:rPr lang="en-US" sz="1300" err="1"/>
              <a:t>src</a:t>
            </a:r>
            <a:r>
              <a:rPr lang="en-US" sz="1300"/>
              <a:t>="bottomFrame.html" /&gt;</a:t>
            </a:r>
            <a:endParaRPr sz="1300"/>
          </a:p>
          <a:p>
            <a:r>
              <a:rPr lang="en-US" sz="1300" b="1"/>
              <a:t>&lt;/frameset&gt;</a:t>
            </a:r>
            <a:endParaRPr sz="1300"/>
          </a:p>
          <a:p>
            <a:r>
              <a:rPr lang="en-US" sz="1300"/>
              <a:t>    </a:t>
            </a:r>
            <a:endParaRPr lang="zh-CN" altLang="en-US" sz="1300"/>
          </a:p>
        </p:txBody>
      </p:sp>
      <p:sp>
        <p:nvSpPr>
          <p:cNvPr id="5" name="标题 4"/>
          <p:cNvSpPr>
            <a:spLocks noGrp="1"/>
          </p:cNvSpPr>
          <p:nvPr>
            <p:ph type="title"/>
          </p:nvPr>
        </p:nvSpPr>
        <p:spPr/>
        <p:txBody>
          <a:bodyPr>
            <a:normAutofit/>
          </a:bodyPr>
          <a:lstStyle/>
          <a:p>
            <a:r>
              <a:rPr lang="en-US" altLang="zh-CN"/>
              <a:t>2.2.4  </a:t>
            </a:r>
            <a:r>
              <a:t>框架集的嵌套</a:t>
            </a:r>
            <a:endParaRPr lang="zh-CN" altLang="en-US"/>
          </a:p>
        </p:txBody>
      </p:sp>
      <p:pic>
        <p:nvPicPr>
          <p:cNvPr id="6" name="图片 5" descr="C:\Users\ADMINI~1\AppData\Local\Temp\SNAGHTML2f5b5f95.PNG"/>
          <p:cNvPicPr/>
          <p:nvPr/>
        </p:nvPicPr>
        <p:blipFill>
          <a:blip r:embed="rId2"/>
          <a:srcRect/>
          <a:stretch>
            <a:fillRect/>
          </a:stretch>
        </p:blipFill>
        <p:spPr bwMode="auto">
          <a:xfrm>
            <a:off x="5439255" y="2427734"/>
            <a:ext cx="3643338" cy="22145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207375" cy="2071699"/>
          </a:xfrm>
        </p:spPr>
        <p:txBody>
          <a:bodyPr/>
          <a:lstStyle/>
          <a:p>
            <a:r>
              <a:rPr lang="zh-CN"/>
              <a:t>内联框架（又称行内框架），可以出现在页面的任何位置，比框架集更加灵活。</a:t>
            </a:r>
          </a:p>
          <a:p>
            <a:r>
              <a:rPr lang="zh-CN"/>
              <a:t>内联框架是嵌入到页面中的一个区域，通过</a:t>
            </a:r>
            <a:r>
              <a:t>&lt;iframe &gt;</a:t>
            </a:r>
            <a:r>
              <a:rPr lang="zh-CN"/>
              <a:t>标签引入另外一个页面资源，无需</a:t>
            </a:r>
            <a:r>
              <a:t>&lt;frameset &gt;</a:t>
            </a:r>
            <a:r>
              <a:rPr lang="zh-CN"/>
              <a:t>标签协助。</a:t>
            </a:r>
            <a:endParaRPr/>
          </a:p>
          <a:p>
            <a:endParaRPr/>
          </a:p>
          <a:p>
            <a:endParaRPr/>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87</a:t>
            </a:fld>
            <a:endParaRPr lang="en-US" altLang="zh-CN"/>
          </a:p>
        </p:txBody>
      </p:sp>
      <p:sp>
        <p:nvSpPr>
          <p:cNvPr id="4" name="文本占位符 3"/>
          <p:cNvSpPr>
            <a:spLocks noGrp="1"/>
          </p:cNvSpPr>
          <p:nvPr>
            <p:ph type="body" sz="quarter" idx="11"/>
          </p:nvPr>
        </p:nvSpPr>
        <p:spPr>
          <a:xfrm>
            <a:off x="785786" y="2285998"/>
            <a:ext cx="7072336" cy="954107"/>
          </a:xfrm>
        </p:spPr>
        <p:txBody>
          <a:bodyPr/>
          <a:lstStyle/>
          <a:p>
            <a:r>
              <a:rPr lang="en-US" sz="1400" b="1" dirty="0">
                <a:solidFill>
                  <a:srgbClr val="FF0000"/>
                </a:solidFill>
              </a:rPr>
              <a:t>&lt;</a:t>
            </a:r>
            <a:r>
              <a:rPr lang="en-US" sz="1400" b="1" dirty="0" err="1">
                <a:solidFill>
                  <a:srgbClr val="FF0000"/>
                </a:solidFill>
              </a:rPr>
              <a:t>iframe</a:t>
            </a:r>
            <a:r>
              <a:rPr lang="en-US" sz="1400" dirty="0"/>
              <a:t> </a:t>
            </a:r>
            <a:r>
              <a:rPr lang="en-US" sz="1400" dirty="0" err="1"/>
              <a:t>src</a:t>
            </a:r>
            <a:r>
              <a:rPr lang="en-US" sz="1400" dirty="0"/>
              <a:t>="</a:t>
            </a:r>
            <a:r>
              <a:rPr lang="en-US" sz="1400" dirty="0" err="1"/>
              <a:t>url</a:t>
            </a:r>
            <a:r>
              <a:rPr lang="en-US" sz="1400" dirty="0"/>
              <a:t>" </a:t>
            </a:r>
            <a:r>
              <a:rPr lang="en-US" sz="1400" b="1" dirty="0"/>
              <a:t>name=" "</a:t>
            </a:r>
            <a:r>
              <a:rPr lang="en-US" sz="1400" dirty="0"/>
              <a:t> width=" " height=" " ...&gt; &lt;/</a:t>
            </a:r>
            <a:r>
              <a:rPr lang="en-US" sz="1400" dirty="0" err="1"/>
              <a:t>iframe</a:t>
            </a:r>
            <a:r>
              <a:rPr lang="en-US" sz="1400" dirty="0"/>
              <a:t>&gt;</a:t>
            </a:r>
          </a:p>
          <a:p>
            <a:endParaRPr lang="en-US" altLang="zh-CN" sz="1400" dirty="0"/>
          </a:p>
          <a:p>
            <a:r>
              <a:rPr lang="en-US" altLang="zh-CN" sz="1400" dirty="0"/>
              <a:t>&lt;a </a:t>
            </a:r>
            <a:r>
              <a:rPr lang="en-US" altLang="zh-CN" sz="1400" dirty="0" err="1"/>
              <a:t>href</a:t>
            </a:r>
            <a:r>
              <a:rPr lang="en-US" altLang="zh-CN" sz="1400" dirty="0"/>
              <a:t>=“index1.html” </a:t>
            </a:r>
            <a:r>
              <a:rPr lang="en-US" altLang="zh-CN" sz="1400" b="1" dirty="0">
                <a:solidFill>
                  <a:srgbClr val="FF0000"/>
                </a:solidFill>
              </a:rPr>
              <a:t>target=“_blank/_self”</a:t>
            </a:r>
          </a:p>
          <a:p>
            <a:endParaRPr sz="1400" dirty="0"/>
          </a:p>
        </p:txBody>
      </p:sp>
      <p:sp>
        <p:nvSpPr>
          <p:cNvPr id="5" name="标题 4"/>
          <p:cNvSpPr>
            <a:spLocks noGrp="1"/>
          </p:cNvSpPr>
          <p:nvPr>
            <p:ph type="title"/>
          </p:nvPr>
        </p:nvSpPr>
        <p:spPr/>
        <p:txBody>
          <a:bodyPr>
            <a:normAutofit/>
          </a:bodyPr>
          <a:lstStyle/>
          <a:p>
            <a:r>
              <a:rPr lang="en-US" b="1">
                <a:solidFill>
                  <a:srgbClr val="0000FF"/>
                </a:solidFill>
              </a:rPr>
              <a:t>2.2.5  </a:t>
            </a:r>
            <a:r>
              <a:rPr b="1">
                <a:solidFill>
                  <a:srgbClr val="0000FF"/>
                </a:solidFill>
              </a:rPr>
              <a:t>内联框架</a:t>
            </a:r>
            <a:endParaRPr lang="zh-CN" altLang="en-US" b="1">
              <a:solidFill>
                <a:srgbClr val="0000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88</a:t>
            </a:fld>
            <a:endParaRPr lang="en-US" altLang="zh-CN"/>
          </a:p>
        </p:txBody>
      </p:sp>
      <p:sp>
        <p:nvSpPr>
          <p:cNvPr id="5" name="标题 4"/>
          <p:cNvSpPr>
            <a:spLocks noGrp="1"/>
          </p:cNvSpPr>
          <p:nvPr>
            <p:ph type="title"/>
          </p:nvPr>
        </p:nvSpPr>
        <p:spPr/>
        <p:txBody>
          <a:bodyPr>
            <a:normAutofit/>
          </a:bodyPr>
          <a:lstStyle/>
          <a:p>
            <a:r>
              <a:rPr lang="en-US" altLang="zh-CN"/>
              <a:t>2.2.5  </a:t>
            </a:r>
            <a:r>
              <a:t>内联框架</a:t>
            </a:r>
            <a:endParaRPr lang="zh-CN" altLang="en-US"/>
          </a:p>
        </p:txBody>
      </p:sp>
      <p:graphicFrame>
        <p:nvGraphicFramePr>
          <p:cNvPr id="7" name="Group 96"/>
          <p:cNvGraphicFramePr>
            <a:graphicFrameLocks noGrp="1"/>
          </p:cNvGraphicFramePr>
          <p:nvPr>
            <p:extLst>
              <p:ext uri="{D42A27DB-BD31-4B8C-83A1-F6EECF244321}">
                <p14:modId xmlns:p14="http://schemas.microsoft.com/office/powerpoint/2010/main" val="1100653883"/>
              </p:ext>
            </p:extLst>
          </p:nvPr>
        </p:nvGraphicFramePr>
        <p:xfrm>
          <a:off x="683568" y="857238"/>
          <a:ext cx="7603208" cy="3643340"/>
        </p:xfrm>
        <a:graphic>
          <a:graphicData uri="http://schemas.openxmlformats.org/drawingml/2006/table">
            <a:tbl>
              <a:tblPr/>
              <a:tblGrid>
                <a:gridCol w="1316664">
                  <a:extLst>
                    <a:ext uri="{9D8B030D-6E8A-4147-A177-3AD203B41FA5}">
                      <a16:colId xmlns:a16="http://schemas.microsoft.com/office/drawing/2014/main" val="20000"/>
                    </a:ext>
                  </a:extLst>
                </a:gridCol>
                <a:gridCol w="6286544">
                  <a:extLst>
                    <a:ext uri="{9D8B030D-6E8A-4147-A177-3AD203B41FA5}">
                      <a16:colId xmlns:a16="http://schemas.microsoft.com/office/drawing/2014/main" val="20001"/>
                    </a:ext>
                  </a:extLst>
                </a:gridCol>
              </a:tblGrid>
              <a:tr h="378159">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kern="1200" cap="none" normalizeH="0" baseline="0" dirty="0">
                          <a:ln>
                            <a:noFill/>
                          </a:ln>
                          <a:solidFill>
                            <a:srgbClr val="FFFFFF"/>
                          </a:solidFill>
                          <a:effectLst/>
                          <a:latin typeface="Adobe 仿宋 Std R" pitchFamily="18" charset="-122"/>
                          <a:ea typeface="Adobe 仿宋 Std R" pitchFamily="18" charset="-122"/>
                          <a:cs typeface="+mn-cs"/>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4061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align</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与周围文本对齐方式，取值可以是</a:t>
                      </a:r>
                      <a:r>
                        <a:rPr lang="en-US" altLang="en-US" sz="1300" b="0" kern="1200" dirty="0">
                          <a:solidFill>
                            <a:schemeClr val="tx1"/>
                          </a:solidFill>
                          <a:latin typeface="微软雅黑" pitchFamily="34" charset="-122"/>
                          <a:ea typeface="微软雅黑" pitchFamily="34" charset="-122"/>
                          <a:cs typeface="+mn-cs"/>
                        </a:rPr>
                        <a:t>left</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right</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top</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middle</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bottom</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529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err="1">
                          <a:solidFill>
                            <a:schemeClr val="tx1"/>
                          </a:solidFill>
                          <a:latin typeface="微软雅黑" pitchFamily="34" charset="-122"/>
                          <a:ea typeface="微软雅黑" pitchFamily="34" charset="-122"/>
                          <a:cs typeface="+mn-cs"/>
                        </a:rPr>
                        <a:t>frameborder</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的边框是否显示，取值</a:t>
                      </a:r>
                      <a:r>
                        <a:rPr lang="en-US" altLang="en-US" sz="1300" b="0" kern="1200" dirty="0">
                          <a:solidFill>
                            <a:schemeClr val="tx1"/>
                          </a:solidFill>
                          <a:latin typeface="微软雅黑" pitchFamily="34" charset="-122"/>
                          <a:ea typeface="微软雅黑" pitchFamily="34" charset="-122"/>
                          <a:cs typeface="+mn-cs"/>
                        </a:rPr>
                        <a:t>0</a:t>
                      </a:r>
                      <a:r>
                        <a:rPr lang="zh-CN" altLang="en-US" sz="1300" b="0" kern="1200" dirty="0">
                          <a:solidFill>
                            <a:schemeClr val="tx1"/>
                          </a:solidFill>
                          <a:latin typeface="微软雅黑" pitchFamily="34" charset="-122"/>
                          <a:ea typeface="微软雅黑" pitchFamily="34" charset="-122"/>
                          <a:cs typeface="+mn-cs"/>
                        </a:rPr>
                        <a:t>或</a:t>
                      </a:r>
                      <a:r>
                        <a:rPr lang="en-US" altLang="en-US" sz="1300" b="0" kern="1200" dirty="0">
                          <a:solidFill>
                            <a:schemeClr val="tx1"/>
                          </a:solidFill>
                          <a:latin typeface="微软雅黑" pitchFamily="34" charset="-122"/>
                          <a:ea typeface="微软雅黑" pitchFamily="34" charset="-122"/>
                          <a:cs typeface="+mn-cs"/>
                        </a:rPr>
                        <a:t>1</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38691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rgbClr val="0000FF"/>
                          </a:solidFill>
                          <a:latin typeface="微软雅黑" pitchFamily="34" charset="-122"/>
                          <a:ea typeface="微软雅黑" pitchFamily="34" charset="-122"/>
                          <a:cs typeface="+mn-cs"/>
                        </a:rPr>
                        <a:t>margin</a:t>
                      </a:r>
                      <a:r>
                        <a:rPr lang="en-US" altLang="en-US" sz="1300" b="0" kern="1200" dirty="0">
                          <a:solidFill>
                            <a:schemeClr val="tx1"/>
                          </a:solidFill>
                          <a:latin typeface="微软雅黑" pitchFamily="34" charset="-122"/>
                          <a:ea typeface="微软雅黑" pitchFamily="34" charset="-122"/>
                          <a:cs typeface="+mn-cs"/>
                        </a:rPr>
                        <a:t>height</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定义</a:t>
                      </a:r>
                      <a:r>
                        <a:rPr lang="en-US" altLang="en-US" sz="1300" b="0" kern="1200" dirty="0">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的顶部和底部的边距</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35442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err="1">
                          <a:solidFill>
                            <a:srgbClr val="0000FF"/>
                          </a:solidFill>
                          <a:latin typeface="微软雅黑" pitchFamily="34" charset="-122"/>
                          <a:ea typeface="微软雅黑" pitchFamily="34" charset="-122"/>
                          <a:cs typeface="+mn-cs"/>
                        </a:rPr>
                        <a:t>margin</a:t>
                      </a:r>
                      <a:r>
                        <a:rPr lang="en-US" altLang="en-US" sz="1300" b="0" kern="1200" dirty="0" err="1">
                          <a:solidFill>
                            <a:schemeClr val="tx1"/>
                          </a:solidFill>
                          <a:latin typeface="微软雅黑" pitchFamily="34" charset="-122"/>
                          <a:ea typeface="微软雅黑" pitchFamily="34" charset="-122"/>
                          <a:cs typeface="+mn-cs"/>
                        </a:rPr>
                        <a:t>width</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定义</a:t>
                      </a:r>
                      <a:r>
                        <a:rPr lang="en-US" altLang="en-US" sz="1300" b="0" kern="1200" dirty="0">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的左侧和右侧的边距</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529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height</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的高度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3529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width</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err="1">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的宽度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3529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scrolling</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err="1">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中是否显示滚动条，取值</a:t>
                      </a:r>
                      <a:r>
                        <a:rPr lang="en-US" altLang="en-US" sz="1300" b="0" kern="1200" dirty="0">
                          <a:solidFill>
                            <a:schemeClr val="tx1"/>
                          </a:solidFill>
                          <a:latin typeface="微软雅黑" pitchFamily="34" charset="-122"/>
                          <a:ea typeface="微软雅黑" pitchFamily="34" charset="-122"/>
                          <a:cs typeface="+mn-cs"/>
                        </a:rPr>
                        <a:t>yes</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no</a:t>
                      </a:r>
                      <a:r>
                        <a:rPr lang="zh-CN" altLang="en-US" sz="1300" b="0" kern="1200" dirty="0">
                          <a:solidFill>
                            <a:schemeClr val="tx1"/>
                          </a:solidFill>
                          <a:latin typeface="微软雅黑" pitchFamily="34" charset="-122"/>
                          <a:ea typeface="微软雅黑" pitchFamily="34" charset="-122"/>
                          <a:cs typeface="+mn-cs"/>
                        </a:rPr>
                        <a:t>、</a:t>
                      </a:r>
                      <a:r>
                        <a:rPr lang="en-US" altLang="en-US" sz="1300" b="0" kern="1200" dirty="0">
                          <a:solidFill>
                            <a:schemeClr val="tx1"/>
                          </a:solidFill>
                          <a:latin typeface="微软雅黑" pitchFamily="34" charset="-122"/>
                          <a:ea typeface="微软雅黑" pitchFamily="34" charset="-122"/>
                          <a:cs typeface="+mn-cs"/>
                        </a:rPr>
                        <a:t>auto</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3529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err="1">
                          <a:solidFill>
                            <a:schemeClr val="tx1"/>
                          </a:solidFill>
                          <a:latin typeface="微软雅黑" pitchFamily="34" charset="-122"/>
                          <a:ea typeface="微软雅黑" pitchFamily="34" charset="-122"/>
                          <a:cs typeface="+mn-cs"/>
                        </a:rPr>
                        <a:t>src</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err="1">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中显示页面的</a:t>
                      </a:r>
                      <a:r>
                        <a:rPr lang="en-US" altLang="en-US" sz="1300" b="0" kern="1200" dirty="0">
                          <a:solidFill>
                            <a:schemeClr val="tx1"/>
                          </a:solidFill>
                          <a:latin typeface="微软雅黑" pitchFamily="34" charset="-122"/>
                          <a:ea typeface="微软雅黑" pitchFamily="34" charset="-122"/>
                          <a:cs typeface="+mn-cs"/>
                        </a:rPr>
                        <a:t>URL</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35295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1300" b="0" kern="1200" dirty="0">
                          <a:solidFill>
                            <a:schemeClr val="tx1"/>
                          </a:solidFill>
                          <a:latin typeface="微软雅黑" pitchFamily="34" charset="-122"/>
                          <a:ea typeface="微软雅黑" pitchFamily="34" charset="-122"/>
                          <a:cs typeface="+mn-cs"/>
                        </a:rPr>
                        <a:t>name</a:t>
                      </a:r>
                      <a:endParaRPr lang="zh-CN" altLang="en-US" sz="1300" b="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300" b="0" kern="1200" dirty="0">
                          <a:solidFill>
                            <a:schemeClr val="tx1"/>
                          </a:solidFill>
                          <a:latin typeface="微软雅黑" pitchFamily="34" charset="-122"/>
                          <a:ea typeface="微软雅黑" pitchFamily="34" charset="-122"/>
                          <a:cs typeface="+mn-cs"/>
                        </a:rPr>
                        <a:t>设置</a:t>
                      </a:r>
                      <a:r>
                        <a:rPr lang="en-US" altLang="en-US" sz="1300" b="0" kern="1200" dirty="0" err="1">
                          <a:solidFill>
                            <a:schemeClr val="tx1"/>
                          </a:solidFill>
                          <a:latin typeface="微软雅黑" pitchFamily="34" charset="-122"/>
                          <a:ea typeface="微软雅黑" pitchFamily="34" charset="-122"/>
                          <a:cs typeface="+mn-cs"/>
                        </a:rPr>
                        <a:t>iframe</a:t>
                      </a:r>
                      <a:r>
                        <a:rPr lang="zh-CN" altLang="en-US" sz="1300" b="0" kern="1200" dirty="0">
                          <a:solidFill>
                            <a:schemeClr val="tx1"/>
                          </a:solidFill>
                          <a:latin typeface="微软雅黑" pitchFamily="34" charset="-122"/>
                          <a:ea typeface="微软雅黑" pitchFamily="34" charset="-122"/>
                          <a:cs typeface="+mn-cs"/>
                        </a:rPr>
                        <a:t>的名称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89</a:t>
            </a:fld>
            <a:endParaRPr lang="en-US" altLang="zh-CN"/>
          </a:p>
        </p:txBody>
      </p:sp>
      <p:sp>
        <p:nvSpPr>
          <p:cNvPr id="4" name="文本占位符 3"/>
          <p:cNvSpPr>
            <a:spLocks noGrp="1"/>
          </p:cNvSpPr>
          <p:nvPr>
            <p:ph type="body" sz="quarter" idx="11"/>
          </p:nvPr>
        </p:nvSpPr>
        <p:spPr>
          <a:xfrm>
            <a:off x="97076" y="626674"/>
            <a:ext cx="8786842" cy="2246769"/>
          </a:xfrm>
        </p:spPr>
        <p:txBody>
          <a:bodyPr/>
          <a:lstStyle/>
          <a:p>
            <a:r>
              <a:rPr lang="en-US" sz="1400"/>
              <a:t>&lt;body&gt;</a:t>
            </a:r>
            <a:endParaRPr sz="1400"/>
          </a:p>
          <a:p>
            <a:r>
              <a:rPr lang="en-US" sz="1400"/>
              <a:t>    </a:t>
            </a:r>
            <a:r>
              <a:rPr lang="en-US" sz="1400" err="1"/>
              <a:t>iframe</a:t>
            </a:r>
            <a:r>
              <a:rPr sz="1400"/>
              <a:t>一般用来包含别的页面，例如我们可以在我们自己的网站页面加载别人网站的内容，为了更好的效果，可能需要使</a:t>
            </a:r>
            <a:r>
              <a:rPr lang="en-US" sz="1400" err="1"/>
              <a:t>iframe</a:t>
            </a:r>
            <a:r>
              <a:rPr sz="1400"/>
              <a:t>透明效果，那么就需要了解更多的</a:t>
            </a:r>
            <a:r>
              <a:rPr lang="en-US" sz="1400" err="1"/>
              <a:t>iframe</a:t>
            </a:r>
            <a:r>
              <a:rPr sz="1400"/>
              <a:t>属性。</a:t>
            </a:r>
          </a:p>
          <a:p>
            <a:r>
              <a:rPr lang="en-US" sz="1400">
                <a:solidFill>
                  <a:srgbClr val="0000FF"/>
                </a:solidFill>
              </a:rPr>
              <a:t>    </a:t>
            </a:r>
            <a:r>
              <a:rPr lang="en-US" sz="1400" b="1">
                <a:solidFill>
                  <a:srgbClr val="0000FF"/>
                </a:solidFill>
              </a:rPr>
              <a:t>&lt;</a:t>
            </a:r>
            <a:r>
              <a:rPr lang="en-US" sz="1400" b="1" err="1">
                <a:solidFill>
                  <a:srgbClr val="0000FF"/>
                </a:solidFill>
              </a:rPr>
              <a:t>iframe</a:t>
            </a:r>
            <a:r>
              <a:rPr lang="en-US" sz="1400" b="1">
                <a:solidFill>
                  <a:srgbClr val="0000FF"/>
                </a:solidFill>
              </a:rPr>
              <a:t> name="</a:t>
            </a:r>
            <a:r>
              <a:rPr lang="en-US" sz="1400" b="1" err="1">
                <a:solidFill>
                  <a:srgbClr val="0000FF"/>
                </a:solidFill>
              </a:rPr>
              <a:t>myFrame</a:t>
            </a:r>
            <a:r>
              <a:rPr lang="en-US" sz="1400" b="1">
                <a:solidFill>
                  <a:srgbClr val="0000FF"/>
                </a:solidFill>
              </a:rPr>
              <a:t>" </a:t>
            </a:r>
            <a:r>
              <a:rPr lang="en-US" sz="1400" b="1" err="1">
                <a:solidFill>
                  <a:srgbClr val="0000FF"/>
                </a:solidFill>
              </a:rPr>
              <a:t>src</a:t>
            </a:r>
            <a:r>
              <a:rPr lang="en-US" sz="1400" b="1">
                <a:solidFill>
                  <a:srgbClr val="0000FF"/>
                </a:solidFill>
              </a:rPr>
              <a:t>="http://www.w3school.com.cn/tags/tag_iframe.asp" </a:t>
            </a:r>
            <a:endParaRPr sz="1400">
              <a:solidFill>
                <a:srgbClr val="0000FF"/>
              </a:solidFill>
            </a:endParaRPr>
          </a:p>
          <a:p>
            <a:r>
              <a:rPr lang="en-US" sz="1400">
                <a:solidFill>
                  <a:srgbClr val="0000FF"/>
                </a:solidFill>
              </a:rPr>
              <a:t>        </a:t>
            </a:r>
            <a:r>
              <a:rPr lang="en-US" sz="1400" b="1" err="1">
                <a:solidFill>
                  <a:srgbClr val="0000FF"/>
                </a:solidFill>
              </a:rPr>
              <a:t>frameborder</a:t>
            </a:r>
            <a:r>
              <a:rPr lang="en-US" sz="1400" b="1">
                <a:solidFill>
                  <a:srgbClr val="0000FF"/>
                </a:solidFill>
              </a:rPr>
              <a:t>="1" width="420" height="240" scrolling="yes" align="right"&gt;</a:t>
            </a:r>
            <a:endParaRPr sz="1400">
              <a:solidFill>
                <a:srgbClr val="0000FF"/>
              </a:solidFill>
            </a:endParaRPr>
          </a:p>
          <a:p>
            <a:r>
              <a:rPr lang="en-US" sz="1400">
                <a:solidFill>
                  <a:srgbClr val="0000FF"/>
                </a:solidFill>
              </a:rPr>
              <a:t>    </a:t>
            </a:r>
            <a:r>
              <a:rPr lang="en-US" sz="1400" b="1">
                <a:solidFill>
                  <a:srgbClr val="0000FF"/>
                </a:solidFill>
              </a:rPr>
              <a:t>&lt;/</a:t>
            </a:r>
            <a:r>
              <a:rPr lang="en-US" sz="1400" b="1" err="1">
                <a:solidFill>
                  <a:srgbClr val="0000FF"/>
                </a:solidFill>
              </a:rPr>
              <a:t>iframe</a:t>
            </a:r>
            <a:r>
              <a:rPr lang="en-US" sz="1400" b="1">
                <a:solidFill>
                  <a:srgbClr val="0000FF"/>
                </a:solidFill>
              </a:rPr>
              <a:t>&gt;</a:t>
            </a:r>
            <a:endParaRPr sz="1400">
              <a:solidFill>
                <a:srgbClr val="0000FF"/>
              </a:solidFill>
            </a:endParaRPr>
          </a:p>
          <a:p>
            <a:r>
              <a:rPr lang="en-US" sz="1400"/>
              <a:t>    </a:t>
            </a:r>
            <a:r>
              <a:rPr sz="1400"/>
              <a:t>不带边框的</a:t>
            </a:r>
            <a:r>
              <a:rPr lang="en-US" sz="1400" err="1"/>
              <a:t>iframe</a:t>
            </a:r>
            <a:r>
              <a:rPr sz="1400"/>
              <a:t>因为能和网页无缝的结合从而不刷新页面的情况下更新页面的部分数据成为可能，可是</a:t>
            </a:r>
            <a:r>
              <a:rPr lang="en-US" sz="1400" err="1"/>
              <a:t>iframe</a:t>
            </a:r>
            <a:r>
              <a:rPr sz="1400"/>
              <a:t>的大小却不像层那样可以“伸缩自如”，所以带来了使用上的麻烦，给</a:t>
            </a:r>
            <a:r>
              <a:rPr lang="en-US" sz="1400" err="1"/>
              <a:t>iframe</a:t>
            </a:r>
            <a:r>
              <a:rPr sz="1400"/>
              <a:t>设置高度的时候多了也不好，少了更是不行。现在，让我来告诉大家一种</a:t>
            </a:r>
            <a:r>
              <a:rPr lang="en-US" sz="1400" err="1"/>
              <a:t>iframe</a:t>
            </a:r>
            <a:r>
              <a:rPr sz="1400"/>
              <a:t>动态调整高度的方法……</a:t>
            </a:r>
          </a:p>
          <a:p>
            <a:r>
              <a:rPr lang="en-US" sz="1400"/>
              <a:t>&lt;/body&gt;</a:t>
            </a:r>
            <a:endParaRPr lang="zh-CN" altLang="en-US" sz="1400"/>
          </a:p>
        </p:txBody>
      </p:sp>
      <p:sp>
        <p:nvSpPr>
          <p:cNvPr id="5" name="标题 4"/>
          <p:cNvSpPr>
            <a:spLocks noGrp="1"/>
          </p:cNvSpPr>
          <p:nvPr>
            <p:ph type="title"/>
          </p:nvPr>
        </p:nvSpPr>
        <p:spPr/>
        <p:txBody>
          <a:bodyPr>
            <a:normAutofit/>
          </a:bodyPr>
          <a:lstStyle/>
          <a:p>
            <a:r>
              <a:rPr lang="en-US" altLang="zh-CN"/>
              <a:t>2.2.5  </a:t>
            </a:r>
            <a:r>
              <a:t>内联框架</a:t>
            </a:r>
            <a:endParaRPr lang="zh-CN" altLang="en-US"/>
          </a:p>
        </p:txBody>
      </p:sp>
      <p:pic>
        <p:nvPicPr>
          <p:cNvPr id="6" name="图片 5" descr="C:\Users\ADMINI~1\AppData\Local\Temp\SNAGHTML299dafe8.PNG"/>
          <p:cNvPicPr/>
          <p:nvPr/>
        </p:nvPicPr>
        <p:blipFill>
          <a:blip r:embed="rId2"/>
          <a:srcRect/>
          <a:stretch>
            <a:fillRect/>
          </a:stretch>
        </p:blipFill>
        <p:spPr bwMode="auto">
          <a:xfrm>
            <a:off x="3813622" y="1285866"/>
            <a:ext cx="5214974" cy="35004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500040" y="857240"/>
            <a:ext cx="8207375" cy="3857649"/>
          </a:xfrm>
        </p:spPr>
        <p:txBody>
          <a:bodyPr/>
          <a:lstStyle/>
          <a:p>
            <a:r>
              <a:rPr lang="zh-CN" sz="1600"/>
              <a:t>【示例】</a:t>
            </a:r>
            <a:r>
              <a:rPr sz="1600"/>
              <a:t>title</a:t>
            </a:r>
            <a:r>
              <a:rPr lang="zh-CN" sz="1600"/>
              <a:t>元素</a:t>
            </a:r>
            <a:endParaRPr sz="1600"/>
          </a:p>
          <a:p>
            <a:endParaRPr sz="1600"/>
          </a:p>
          <a:p>
            <a:endParaRPr sz="1600"/>
          </a:p>
          <a:p>
            <a:r>
              <a:rPr sz="1600"/>
              <a:t>HTML</a:t>
            </a:r>
            <a:r>
              <a:rPr lang="zh-CN" sz="1600"/>
              <a:t>文档具体结构</a:t>
            </a:r>
          </a:p>
          <a:p>
            <a:endParaRPr sz="1600"/>
          </a:p>
          <a:p>
            <a:endParaRPr sz="1600"/>
          </a:p>
          <a:p>
            <a:endParaRPr sz="1600"/>
          </a:p>
          <a:p>
            <a:endParaRPr sz="1600"/>
          </a:p>
          <a:p>
            <a:pPr>
              <a:buNone/>
            </a:pPr>
            <a:endParaRPr sz="1600"/>
          </a:p>
          <a:p>
            <a:pPr>
              <a:buNone/>
            </a:pPr>
            <a:endParaRPr/>
          </a:p>
        </p:txBody>
      </p:sp>
      <p:sp>
        <p:nvSpPr>
          <p:cNvPr id="9" name="文本占位符 8"/>
          <p:cNvSpPr>
            <a:spLocks noGrp="1"/>
          </p:cNvSpPr>
          <p:nvPr>
            <p:ph type="body" sz="quarter" idx="11"/>
          </p:nvPr>
        </p:nvSpPr>
        <p:spPr>
          <a:xfrm>
            <a:off x="928662" y="1285867"/>
            <a:ext cx="6357956" cy="785818"/>
          </a:xfrm>
        </p:spPr>
        <p:txBody>
          <a:bodyPr/>
          <a:lstStyle/>
          <a:p>
            <a:r>
              <a:rPr lang="en-US" sz="1600"/>
              <a:t>&lt;title&gt;</a:t>
            </a:r>
            <a:endParaRPr sz="1600"/>
          </a:p>
          <a:p>
            <a:r>
              <a:rPr lang="en-US" sz="1600"/>
              <a:t>	</a:t>
            </a:r>
            <a:r>
              <a:rPr sz="1600"/>
              <a:t>一个简单页面</a:t>
            </a:r>
          </a:p>
          <a:p>
            <a:r>
              <a:rPr lang="en-US" sz="1600"/>
              <a:t>&lt;/title&gt;</a:t>
            </a:r>
            <a:endParaRPr sz="16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500"/>
              <a:t>1.2.2  </a:t>
            </a:r>
            <a:r>
              <a:rPr lang="en-US" sz="2400"/>
              <a:t>HTML</a:t>
            </a:r>
            <a:r>
              <a:rPr sz="2400"/>
              <a:t>文档结构</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0593" name="Object 1"/>
          <p:cNvGraphicFramePr>
            <a:graphicFrameLocks noChangeAspect="1"/>
          </p:cNvGraphicFramePr>
          <p:nvPr/>
        </p:nvGraphicFramePr>
        <p:xfrm>
          <a:off x="928662" y="2571750"/>
          <a:ext cx="3695700" cy="2028825"/>
        </p:xfrm>
        <a:graphic>
          <a:graphicData uri="http://schemas.openxmlformats.org/presentationml/2006/ole">
            <mc:AlternateContent xmlns:mc="http://schemas.openxmlformats.org/markup-compatibility/2006">
              <mc:Choice xmlns:v="urn:schemas-microsoft-com:vml" Requires="v">
                <p:oleObj name="Visio" r:id="rId3" imgW="3704130" imgH="2025860" progId="Visio.Drawing.11">
                  <p:embed/>
                </p:oleObj>
              </mc:Choice>
              <mc:Fallback>
                <p:oleObj name="Visio" r:id="rId3" imgW="3704130" imgH="2025860" progId="Visio.Drawing.11">
                  <p:embed/>
                  <p:pic>
                    <p:nvPicPr>
                      <p:cNvPr id="11059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62" y="2571750"/>
                        <a:ext cx="3695700" cy="202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圆角矩形标注 9"/>
          <p:cNvSpPr>
            <a:spLocks noChangeArrowheads="1"/>
          </p:cNvSpPr>
          <p:nvPr/>
        </p:nvSpPr>
        <p:spPr bwMode="auto">
          <a:xfrm>
            <a:off x="5000628" y="3000378"/>
            <a:ext cx="3786214" cy="857256"/>
          </a:xfrm>
          <a:prstGeom prst="wedgeRoundRectCallout">
            <a:avLst>
              <a:gd name="adj1" fmla="val -54612"/>
              <a:gd name="adj2" fmla="val 92814"/>
              <a:gd name="adj3" fmla="val 16667"/>
            </a:avLst>
          </a:prstGeom>
          <a:solidFill>
            <a:schemeClr val="accent5"/>
          </a:solidFill>
          <a:ln w="9525">
            <a:noFill/>
            <a:miter lim="800000"/>
            <a:headEnd/>
            <a:tailEnd/>
          </a:ln>
          <a:effectLst>
            <a:outerShdw blurRad="63500" dist="20000" dir="5400000" rotWithShape="0">
              <a:srgbClr val="000000">
                <a:alpha val="37999"/>
              </a:srgbClr>
            </a:outerShdw>
          </a:effectLst>
        </p:spPr>
        <p:txBody>
          <a:bodyPr anchor="ctr"/>
          <a:lstStyle>
            <a:lvl1pPr>
              <a:defRPr sz="2400" i="1">
                <a:solidFill>
                  <a:schemeClr val="tx1"/>
                </a:solidFill>
                <a:latin typeface="Arial" panose="020B0604020202020204" pitchFamily="34" charset="0"/>
                <a:ea typeface="华文细黑" panose="02010600040101010101" pitchFamily="2" charset="-122"/>
              </a:defRPr>
            </a:lvl1pPr>
            <a:lvl2pPr marL="742950" indent="-285750">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defRPr/>
            </a:pPr>
            <a:r>
              <a:rPr lang="en-US" altLang="zh-CN" sz="1200" i="0">
                <a:solidFill>
                  <a:srgbClr val="000000"/>
                </a:solidFill>
                <a:latin typeface="Adobe 宋体 Std L" pitchFamily="18" charset="-122"/>
                <a:ea typeface="Adobe 宋体 Std L" pitchFamily="18" charset="-122"/>
              </a:rPr>
              <a:t>&lt;!DOCTYPE &gt;</a:t>
            </a:r>
            <a:r>
              <a:rPr lang="zh-CN" altLang="en-US" sz="1200" i="0">
                <a:solidFill>
                  <a:srgbClr val="000000"/>
                </a:solidFill>
                <a:latin typeface="Adobe 宋体 Std L" pitchFamily="18" charset="-122"/>
                <a:ea typeface="Adobe 宋体 Std L" pitchFamily="18" charset="-122"/>
              </a:rPr>
              <a:t>标签需放在所有的文档标签之前，用于说明文档使用的</a:t>
            </a:r>
            <a:r>
              <a:rPr lang="en-US" altLang="zh-CN" sz="1200" i="0">
                <a:solidFill>
                  <a:srgbClr val="000000"/>
                </a:solidFill>
                <a:latin typeface="Adobe 宋体 Std L" pitchFamily="18" charset="-122"/>
                <a:ea typeface="Adobe 宋体 Std L" pitchFamily="18" charset="-122"/>
              </a:rPr>
              <a:t>HTML</a:t>
            </a:r>
            <a:r>
              <a:rPr lang="zh-CN" altLang="en-US" sz="1200" i="0">
                <a:solidFill>
                  <a:srgbClr val="000000"/>
                </a:solidFill>
                <a:latin typeface="Adobe 宋体 Std L" pitchFamily="18" charset="-122"/>
                <a:ea typeface="Adobe 宋体 Std L" pitchFamily="18" charset="-122"/>
              </a:rPr>
              <a:t>或</a:t>
            </a:r>
            <a:r>
              <a:rPr lang="en-US" altLang="zh-CN" sz="1200" i="0">
                <a:solidFill>
                  <a:srgbClr val="000000"/>
                </a:solidFill>
                <a:latin typeface="Adobe 宋体 Std L" pitchFamily="18" charset="-122"/>
                <a:ea typeface="Adobe 宋体 Std L" pitchFamily="18" charset="-122"/>
              </a:rPr>
              <a:t>XHTML</a:t>
            </a:r>
            <a:r>
              <a:rPr lang="zh-CN" altLang="en-US" sz="1200" i="0">
                <a:solidFill>
                  <a:srgbClr val="000000"/>
                </a:solidFill>
                <a:latin typeface="Adobe 宋体 Std L" pitchFamily="18" charset="-122"/>
                <a:ea typeface="Adobe 宋体 Std L" pitchFamily="18" charset="-122"/>
              </a:rPr>
              <a:t>的特定版本，并告诉浏览器后续内容应按照什么方式进行解析。</a:t>
            </a: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a:t>
            </a:fld>
            <a:endParaRPr lang="en-US" altLang="zh-CN"/>
          </a:p>
        </p:txBody>
      </p:sp>
      <p:pic>
        <p:nvPicPr>
          <p:cNvPr id="3" name="图片 2">
            <a:extLst>
              <a:ext uri="{FF2B5EF4-FFF2-40B4-BE49-F238E27FC236}">
                <a16:creationId xmlns:a16="http://schemas.microsoft.com/office/drawing/2014/main" id="{4C54BE37-79B2-4F19-928A-07699148193D}"/>
              </a:ext>
            </a:extLst>
          </p:cNvPr>
          <p:cNvPicPr>
            <a:picLocks noChangeAspect="1"/>
          </p:cNvPicPr>
          <p:nvPr/>
        </p:nvPicPr>
        <p:blipFill>
          <a:blip r:embed="rId5"/>
          <a:stretch>
            <a:fillRect/>
          </a:stretch>
        </p:blipFill>
        <p:spPr>
          <a:xfrm>
            <a:off x="4936278" y="2105745"/>
            <a:ext cx="3865508" cy="895219"/>
          </a:xfrm>
          <a:prstGeom prst="rect">
            <a:avLst/>
          </a:prstGeom>
        </p:spPr>
      </p:pic>
      <p:sp>
        <p:nvSpPr>
          <p:cNvPr id="13" name="文本框 12">
            <a:extLst>
              <a:ext uri="{FF2B5EF4-FFF2-40B4-BE49-F238E27FC236}">
                <a16:creationId xmlns:a16="http://schemas.microsoft.com/office/drawing/2014/main" id="{86626713-CA08-44F4-A88D-82E40D42BE3F}"/>
              </a:ext>
            </a:extLst>
          </p:cNvPr>
          <p:cNvSpPr txBox="1"/>
          <p:nvPr/>
        </p:nvSpPr>
        <p:spPr bwMode="auto">
          <a:xfrm>
            <a:off x="3851920" y="4657144"/>
            <a:ext cx="4572000" cy="307777"/>
          </a:xfrm>
          <a:prstGeom prst="rect">
            <a:avLst/>
          </a:prstGeom>
          <a:noFill/>
          <a:ln w="9525">
            <a:noFill/>
            <a:miter lim="800000"/>
            <a:headEnd/>
            <a:tailEnd/>
          </a:ln>
        </p:spPr>
        <p:txBody>
          <a:bodyPr wrap="square">
            <a:spAutoFit/>
          </a:bodyPr>
          <a:lstStyle/>
          <a:p>
            <a:r>
              <a:rPr lang="zh-CN" altLang="en-US" sz="1400"/>
              <a:t>https://www.w3school.com.cn/tags/tag_doctype.asp</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0040" y="857241"/>
            <a:ext cx="8207375" cy="1643071"/>
          </a:xfrm>
        </p:spPr>
        <p:txBody>
          <a:bodyPr/>
          <a:lstStyle/>
          <a:p>
            <a:r>
              <a:rPr lang="zh-CN"/>
              <a:t>使用框架布局页面时，常常在框架中放置一个导航栏；当点击导航栏中的链接时，在指定的框架中加载目标页面。</a:t>
            </a:r>
          </a:p>
          <a:p>
            <a:r>
              <a:rPr lang="zh-CN"/>
              <a:t>每个</a:t>
            </a:r>
            <a:r>
              <a:t>&lt;frame&gt;</a:t>
            </a:r>
            <a:r>
              <a:rPr lang="zh-CN"/>
              <a:t>标签都有一个</a:t>
            </a:r>
            <a:r>
              <a:t>name</a:t>
            </a:r>
            <a:r>
              <a:rPr lang="zh-CN"/>
              <a:t>属性为框架分别指定一个名称。在导航栏中点击链接时，会根据</a:t>
            </a:r>
            <a:r>
              <a:t>target</a:t>
            </a:r>
            <a:r>
              <a:rPr lang="zh-CN"/>
              <a:t>属性所指定的框架中加载目标页面内容。</a:t>
            </a:r>
            <a:endParaRPr/>
          </a:p>
          <a:p>
            <a:endParaRPr lang="zh-CN" altLang="en-US"/>
          </a:p>
        </p:txBody>
      </p:sp>
      <p:sp>
        <p:nvSpPr>
          <p:cNvPr id="3" name="灯片编号占位符 2"/>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90</a:t>
            </a:fld>
            <a:endParaRPr lang="en-US" altLang="zh-CN"/>
          </a:p>
        </p:txBody>
      </p:sp>
      <p:sp>
        <p:nvSpPr>
          <p:cNvPr id="5" name="标题 4"/>
          <p:cNvSpPr>
            <a:spLocks noGrp="1"/>
          </p:cNvSpPr>
          <p:nvPr>
            <p:ph type="title"/>
          </p:nvPr>
        </p:nvSpPr>
        <p:spPr/>
        <p:txBody>
          <a:bodyPr>
            <a:normAutofit/>
          </a:bodyPr>
          <a:lstStyle/>
          <a:p>
            <a:r>
              <a:rPr lang="en-US"/>
              <a:t>2.2.6  </a:t>
            </a:r>
            <a:r>
              <a:t>框架之间的链接</a:t>
            </a:r>
          </a:p>
        </p:txBody>
      </p:sp>
      <p:sp>
        <p:nvSpPr>
          <p:cNvPr id="6" name="文本占位符 3"/>
          <p:cNvSpPr>
            <a:spLocks noGrp="1"/>
          </p:cNvSpPr>
          <p:nvPr>
            <p:ph type="body" sz="quarter" idx="11"/>
          </p:nvPr>
        </p:nvSpPr>
        <p:spPr>
          <a:xfrm>
            <a:off x="642910" y="2571750"/>
            <a:ext cx="7572428" cy="1169551"/>
          </a:xfrm>
        </p:spPr>
        <p:txBody>
          <a:bodyPr/>
          <a:lstStyle/>
          <a:p>
            <a:r>
              <a:rPr lang="en-US" sz="1400"/>
              <a:t>&lt;a </a:t>
            </a:r>
            <a:r>
              <a:rPr lang="en-US" sz="1400" err="1"/>
              <a:t>href</a:t>
            </a:r>
            <a:r>
              <a:rPr lang="en-US" sz="1400"/>
              <a:t>="goods.html" </a:t>
            </a:r>
            <a:r>
              <a:rPr lang="en-US" sz="1400" b="1"/>
              <a:t>target="</a:t>
            </a:r>
            <a:r>
              <a:rPr lang="en-US" sz="1400" b="1" err="1"/>
              <a:t>mainFrame</a:t>
            </a:r>
            <a:r>
              <a:rPr lang="en-US" sz="1400" b="1"/>
              <a:t>"</a:t>
            </a:r>
            <a:r>
              <a:rPr lang="en-US" sz="1400"/>
              <a:t>&gt;</a:t>
            </a:r>
            <a:r>
              <a:rPr sz="1400"/>
              <a:t>商品列表</a:t>
            </a:r>
            <a:r>
              <a:rPr lang="en-US" sz="1400"/>
              <a:t>&lt;/a&gt;&lt;</a:t>
            </a:r>
            <a:r>
              <a:rPr lang="en-US" sz="1400" err="1"/>
              <a:t>br</a:t>
            </a:r>
            <a:r>
              <a:rPr lang="en-US" sz="1400"/>
              <a:t>/&gt;</a:t>
            </a:r>
            <a:endParaRPr sz="1400"/>
          </a:p>
          <a:p>
            <a:r>
              <a:rPr lang="en-US" sz="1400"/>
              <a:t>&lt;a </a:t>
            </a:r>
            <a:r>
              <a:rPr lang="en-US" sz="1400" err="1"/>
              <a:t>href</a:t>
            </a:r>
            <a:r>
              <a:rPr lang="en-US" sz="1400"/>
              <a:t>="contacts2.html" </a:t>
            </a:r>
            <a:r>
              <a:rPr lang="en-US" sz="1400" b="1"/>
              <a:t>target="</a:t>
            </a:r>
            <a:r>
              <a:rPr lang="en-US" sz="1400" b="1" err="1"/>
              <a:t>mainFrame</a:t>
            </a:r>
            <a:r>
              <a:rPr lang="en-US" sz="1400" b="1"/>
              <a:t>"</a:t>
            </a:r>
            <a:r>
              <a:rPr lang="en-US" sz="1400"/>
              <a:t>&gt;</a:t>
            </a:r>
            <a:r>
              <a:rPr sz="1400"/>
              <a:t>通讯录</a:t>
            </a:r>
            <a:r>
              <a:rPr lang="en-US" sz="1400"/>
              <a:t>&lt;/a&gt;&lt;</a:t>
            </a:r>
            <a:r>
              <a:rPr lang="en-US" sz="1400" err="1"/>
              <a:t>br</a:t>
            </a:r>
            <a:r>
              <a:rPr lang="en-US" sz="1400"/>
              <a:t>/&gt;</a:t>
            </a:r>
            <a:endParaRPr sz="1400"/>
          </a:p>
          <a:p>
            <a:r>
              <a:rPr lang="en-US" sz="1400"/>
              <a:t>&lt;a </a:t>
            </a:r>
            <a:r>
              <a:rPr lang="en-US" sz="1400" err="1"/>
              <a:t>href</a:t>
            </a:r>
            <a:r>
              <a:rPr lang="en-US" sz="1400"/>
              <a:t>="http://www.itshixun.com" </a:t>
            </a:r>
            <a:r>
              <a:rPr lang="en-US" sz="1400" b="1"/>
              <a:t>target="</a:t>
            </a:r>
            <a:r>
              <a:rPr lang="en-US" sz="1400" b="1" err="1"/>
              <a:t>mainFrame</a:t>
            </a:r>
            <a:r>
              <a:rPr lang="en-US" sz="1400" b="1"/>
              <a:t>"</a:t>
            </a:r>
            <a:r>
              <a:rPr lang="en-US" sz="1400"/>
              <a:t>&gt;</a:t>
            </a:r>
            <a:r>
              <a:rPr sz="1400"/>
              <a:t>青软实训</a:t>
            </a:r>
            <a:r>
              <a:rPr lang="en-US" sz="1400"/>
              <a:t>&lt;/a&gt;&lt;</a:t>
            </a:r>
            <a:r>
              <a:rPr lang="en-US" sz="1400" err="1"/>
              <a:t>br</a:t>
            </a:r>
            <a:r>
              <a:rPr lang="en-US" sz="1400"/>
              <a:t>/&gt;</a:t>
            </a:r>
            <a:endParaRPr sz="1400"/>
          </a:p>
          <a:p>
            <a:r>
              <a:rPr lang="en-US" sz="1400"/>
              <a:t>&lt;a </a:t>
            </a:r>
            <a:r>
              <a:rPr lang="en-US" sz="1400" err="1"/>
              <a:t>href</a:t>
            </a:r>
            <a:r>
              <a:rPr lang="en-US" sz="1400"/>
              <a:t>="http://www.itoffer.cn" </a:t>
            </a:r>
            <a:r>
              <a:rPr lang="en-US" sz="1400" b="1"/>
              <a:t>target="</a:t>
            </a:r>
            <a:r>
              <a:rPr lang="en-US" sz="1400" b="1" err="1"/>
              <a:t>mainFrame</a:t>
            </a:r>
            <a:r>
              <a:rPr lang="en-US" sz="1400" b="1"/>
              <a:t>"</a:t>
            </a:r>
            <a:r>
              <a:rPr lang="en-US" sz="1400"/>
              <a:t>&gt;</a:t>
            </a:r>
            <a:r>
              <a:rPr sz="1400"/>
              <a:t>锐聘</a:t>
            </a:r>
            <a:r>
              <a:rPr lang="en-US" sz="1400"/>
              <a:t>&lt;/a&gt;&lt;</a:t>
            </a:r>
            <a:r>
              <a:rPr lang="en-US" sz="1400" err="1"/>
              <a:t>br</a:t>
            </a:r>
            <a:r>
              <a:rPr lang="en-US" sz="1400"/>
              <a:t>/&gt;</a:t>
            </a:r>
            <a:endParaRPr sz="1400"/>
          </a:p>
          <a:p>
            <a:r>
              <a:rPr lang="en-US" sz="1400"/>
              <a:t>&lt;a </a:t>
            </a:r>
            <a:r>
              <a:rPr lang="en-US" sz="1400" err="1"/>
              <a:t>href</a:t>
            </a:r>
            <a:r>
              <a:rPr lang="en-US" sz="1400"/>
              <a:t>="http://www.moocollege.cn" </a:t>
            </a:r>
            <a:r>
              <a:rPr lang="en-US" sz="1400" b="1"/>
              <a:t>target="</a:t>
            </a:r>
            <a:r>
              <a:rPr lang="en-US" sz="1400" b="1" err="1"/>
              <a:t>mainFrame</a:t>
            </a:r>
            <a:r>
              <a:rPr lang="en-US" sz="1400" b="1"/>
              <a:t>"</a:t>
            </a:r>
            <a:r>
              <a:rPr lang="en-US" sz="1400"/>
              <a:t>&gt;</a:t>
            </a:r>
            <a:r>
              <a:rPr sz="1400"/>
              <a:t>码客学院</a:t>
            </a:r>
            <a:r>
              <a:rPr lang="en-US" sz="1400"/>
              <a:t>&lt;/a&gt;</a:t>
            </a:r>
            <a:endParaRPr sz="1400"/>
          </a:p>
        </p:txBody>
      </p:sp>
      <p:pic>
        <p:nvPicPr>
          <p:cNvPr id="7" name="图片 6" descr="C:\Users\ADMINI~1\AppData\Local\Temp\SNAGHTML2a4a69c8.PNG"/>
          <p:cNvPicPr/>
          <p:nvPr/>
        </p:nvPicPr>
        <p:blipFill>
          <a:blip r:embed="rId2"/>
          <a:srcRect/>
          <a:stretch>
            <a:fillRect/>
          </a:stretch>
        </p:blipFill>
        <p:spPr bwMode="auto">
          <a:xfrm>
            <a:off x="4716016" y="142858"/>
            <a:ext cx="4286280" cy="235745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57158" y="785800"/>
            <a:ext cx="8501116" cy="4000528"/>
          </a:xfrm>
        </p:spPr>
        <p:txBody>
          <a:bodyPr/>
          <a:lstStyle/>
          <a:p>
            <a:pPr lvl="0"/>
            <a:r>
              <a:rPr lang="zh-CN" sz="1700" dirty="0"/>
              <a:t>表格元素主要由行、列、单元格、标题、表头行、正文行、表尾行等构成</a:t>
            </a:r>
          </a:p>
          <a:p>
            <a:pPr lvl="0"/>
            <a:r>
              <a:rPr lang="zh-CN" sz="1700" dirty="0"/>
              <a:t>表格的基本元素是单元格，使用标签</a:t>
            </a:r>
            <a:r>
              <a:rPr sz="1700" dirty="0"/>
              <a:t>&lt;td&gt;</a:t>
            </a:r>
            <a:r>
              <a:rPr lang="en-US" sz="1700" dirty="0">
                <a:solidFill>
                  <a:srgbClr val="FF0000"/>
                </a:solidFill>
              </a:rPr>
              <a:t>&lt;</a:t>
            </a:r>
            <a:r>
              <a:rPr lang="en-US" sz="1700" dirty="0" err="1">
                <a:solidFill>
                  <a:srgbClr val="FF0000"/>
                </a:solidFill>
              </a:rPr>
              <a:t>th</a:t>
            </a:r>
            <a:r>
              <a:rPr lang="en-US" sz="1700" dirty="0">
                <a:solidFill>
                  <a:srgbClr val="FF0000"/>
                </a:solidFill>
              </a:rPr>
              <a:t>&gt;</a:t>
            </a:r>
            <a:r>
              <a:rPr lang="zh-CN" sz="1700" dirty="0"/>
              <a:t>表示</a:t>
            </a:r>
          </a:p>
          <a:p>
            <a:pPr lvl="0"/>
            <a:r>
              <a:rPr lang="zh-CN" sz="1700" dirty="0"/>
              <a:t>行是表格的水平元素，使用标签</a:t>
            </a:r>
            <a:r>
              <a:rPr sz="1700" dirty="0"/>
              <a:t>&lt;tr&gt;</a:t>
            </a:r>
            <a:r>
              <a:rPr lang="zh-CN" sz="1700" dirty="0"/>
              <a:t>表示</a:t>
            </a:r>
          </a:p>
          <a:p>
            <a:pPr lvl="0"/>
            <a:r>
              <a:rPr lang="zh-CN" sz="1700" dirty="0"/>
              <a:t>表格通过</a:t>
            </a:r>
            <a:r>
              <a:rPr sz="1700" dirty="0"/>
              <a:t>&lt;</a:t>
            </a:r>
            <a:r>
              <a:rPr sz="1700" dirty="0" err="1"/>
              <a:t>thead</a:t>
            </a:r>
            <a:r>
              <a:rPr sz="1700" dirty="0"/>
              <a:t>&gt;</a:t>
            </a:r>
            <a:r>
              <a:rPr lang="zh-CN" sz="1700" dirty="0"/>
              <a:t>、</a:t>
            </a:r>
            <a:r>
              <a:rPr sz="1700" dirty="0"/>
              <a:t>&lt;</a:t>
            </a:r>
            <a:r>
              <a:rPr sz="1700" dirty="0" err="1"/>
              <a:t>tfoot</a:t>
            </a:r>
            <a:r>
              <a:rPr sz="1700" dirty="0"/>
              <a:t>&gt;</a:t>
            </a:r>
            <a:r>
              <a:rPr lang="zh-CN" sz="1700" dirty="0"/>
              <a:t>、</a:t>
            </a:r>
            <a:r>
              <a:rPr sz="1700" dirty="0"/>
              <a:t>&lt;</a:t>
            </a:r>
            <a:r>
              <a:rPr sz="1700" dirty="0" err="1"/>
              <a:t>tbody</a:t>
            </a:r>
            <a:r>
              <a:rPr sz="1700" dirty="0"/>
              <a:t>&gt;</a:t>
            </a:r>
            <a:r>
              <a:rPr lang="zh-CN" sz="1700" dirty="0"/>
              <a:t>、</a:t>
            </a:r>
            <a:r>
              <a:rPr sz="1700" dirty="0"/>
              <a:t>&lt;caption&gt;</a:t>
            </a:r>
            <a:r>
              <a:rPr lang="zh-CN" sz="1700" dirty="0"/>
              <a:t>标签对表格进行横向分组</a:t>
            </a:r>
          </a:p>
          <a:p>
            <a:pPr lvl="0"/>
            <a:r>
              <a:rPr lang="zh-CN" sz="1700" dirty="0"/>
              <a:t>在</a:t>
            </a:r>
            <a:r>
              <a:rPr sz="1700" dirty="0"/>
              <a:t>HTML</a:t>
            </a:r>
            <a:r>
              <a:rPr lang="zh-CN" sz="1700" dirty="0"/>
              <a:t>中提供了</a:t>
            </a:r>
            <a:r>
              <a:rPr sz="1700" dirty="0"/>
              <a:t>&lt;</a:t>
            </a:r>
            <a:r>
              <a:rPr sz="1700" dirty="0" err="1"/>
              <a:t>colgroup</a:t>
            </a:r>
            <a:r>
              <a:rPr sz="1700" dirty="0"/>
              <a:t>&gt;</a:t>
            </a:r>
            <a:r>
              <a:rPr lang="zh-CN" sz="1700" dirty="0"/>
              <a:t>标签，该标签可以对表格按列分组</a:t>
            </a:r>
          </a:p>
          <a:p>
            <a:pPr lvl="0"/>
            <a:r>
              <a:rPr lang="zh-CN" sz="1700" dirty="0">
                <a:solidFill>
                  <a:srgbClr val="0000FF"/>
                </a:solidFill>
              </a:rPr>
              <a:t>整个浏览器窗口对应的框架集合称为框架集（</a:t>
            </a:r>
            <a:r>
              <a:rPr sz="1700" dirty="0">
                <a:solidFill>
                  <a:srgbClr val="0000FF"/>
                </a:solidFill>
              </a:rPr>
              <a:t>frameset</a:t>
            </a:r>
            <a:r>
              <a:rPr lang="zh-CN" sz="1700" dirty="0">
                <a:solidFill>
                  <a:srgbClr val="0000FF"/>
                </a:solidFill>
              </a:rPr>
              <a:t>）</a:t>
            </a:r>
            <a:endParaRPr sz="1700" dirty="0">
              <a:solidFill>
                <a:srgbClr val="0000FF"/>
              </a:solidFill>
            </a:endParaRPr>
          </a:p>
          <a:p>
            <a:pPr lvl="0"/>
            <a:r>
              <a:rPr sz="1600" dirty="0"/>
              <a:t>&lt;frame&gt;</a:t>
            </a:r>
            <a:r>
              <a:rPr lang="zh-CN" altLang="en-US" sz="1600" dirty="0"/>
              <a:t>标签用于指示框架集中每个框架的内容</a:t>
            </a:r>
          </a:p>
          <a:p>
            <a:pPr lvl="0"/>
            <a:r>
              <a:rPr lang="zh-CN" altLang="en-US" sz="1600" dirty="0">
                <a:solidFill>
                  <a:srgbClr val="FF0000"/>
                </a:solidFill>
              </a:rPr>
              <a:t>内联框架是嵌入到页面中的一个区域，通过</a:t>
            </a:r>
            <a:r>
              <a:rPr sz="1600" dirty="0">
                <a:solidFill>
                  <a:srgbClr val="FF0000"/>
                </a:solidFill>
              </a:rPr>
              <a:t>&lt;</a:t>
            </a:r>
            <a:r>
              <a:rPr sz="1600" dirty="0" err="1">
                <a:solidFill>
                  <a:srgbClr val="FF0000"/>
                </a:solidFill>
              </a:rPr>
              <a:t>iframe</a:t>
            </a:r>
            <a:r>
              <a:rPr sz="1600" dirty="0">
                <a:solidFill>
                  <a:srgbClr val="FF0000"/>
                </a:solidFill>
              </a:rPr>
              <a:t>&gt;</a:t>
            </a:r>
            <a:r>
              <a:rPr lang="zh-CN" altLang="en-US" sz="1600" dirty="0">
                <a:solidFill>
                  <a:srgbClr val="FF0000"/>
                </a:solidFill>
              </a:rPr>
              <a:t>标签引入另外一个页面资源</a:t>
            </a:r>
          </a:p>
          <a:p>
            <a:pPr lvl="0"/>
            <a:r>
              <a:rPr lang="zh-CN" altLang="en-US" sz="1600" dirty="0"/>
              <a:t>在创建超链接时，通过</a:t>
            </a:r>
            <a:r>
              <a:rPr sz="1600" dirty="0"/>
              <a:t>target</a:t>
            </a:r>
            <a:r>
              <a:rPr lang="zh-CN" altLang="en-US" sz="1600" dirty="0"/>
              <a:t>属性，指明新的页面应该在哪个框架中进行加载</a:t>
            </a:r>
            <a:endParaRPr lang="zh-CN" sz="1800" dirty="0"/>
          </a:p>
        </p:txBody>
      </p:sp>
      <p:sp>
        <p:nvSpPr>
          <p:cNvPr id="6" name="标题 5"/>
          <p:cNvSpPr>
            <a:spLocks noGrp="1"/>
          </p:cNvSpPr>
          <p:nvPr>
            <p:ph type="title"/>
          </p:nvPr>
        </p:nvSpPr>
        <p:spPr>
          <a:xfrm>
            <a:off x="957266" y="134542"/>
            <a:ext cx="4471990" cy="508383"/>
          </a:xfrm>
          <a:prstGeom prst="rect">
            <a:avLst/>
          </a:prstGeom>
        </p:spPr>
        <p:txBody>
          <a:bodyPr>
            <a:normAutofit/>
          </a:bodyPr>
          <a:lstStyle/>
          <a:p>
            <a:r>
              <a:rPr altLang="en-US"/>
              <a:t>本章总结</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91</a:t>
            </a:fld>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EECEB70-409A-4948-AF65-1526AC6D078C}"/>
              </a:ext>
            </a:extLst>
          </p:cNvPr>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92</a:t>
            </a:fld>
            <a:endParaRPr lang="en-US" altLang="zh-CN"/>
          </a:p>
        </p:txBody>
      </p:sp>
      <p:sp>
        <p:nvSpPr>
          <p:cNvPr id="11" name="标题 5">
            <a:extLst>
              <a:ext uri="{FF2B5EF4-FFF2-40B4-BE49-F238E27FC236}">
                <a16:creationId xmlns:a16="http://schemas.microsoft.com/office/drawing/2014/main" id="{F42FCC35-0724-4F4E-8BC4-B671487241A4}"/>
              </a:ext>
            </a:extLst>
          </p:cNvPr>
          <p:cNvSpPr txBox="1">
            <a:spLocks/>
          </p:cNvSpPr>
          <p:nvPr/>
        </p:nvSpPr>
        <p:spPr>
          <a:xfrm>
            <a:off x="3275856" y="1461020"/>
            <a:ext cx="2684328" cy="1102519"/>
          </a:xfrm>
          <a:prstGeom prst="rect">
            <a:avLst/>
          </a:prstGeom>
        </p:spPr>
        <p:txBody>
          <a:bodyPr vert="horz" lIns="91440" tIns="45720" rIns="91440" bIns="45720" rtlCol="0" anchor="ctr">
            <a:normAutofit fontScale="97500"/>
          </a:bodyPr>
          <a:lstStyle>
            <a:lvl1pPr algn="l" rtl="0" eaLnBrk="1" fontAlgn="base" hangingPunct="1">
              <a:spcBef>
                <a:spcPct val="0"/>
              </a:spcBef>
              <a:spcAft>
                <a:spcPct val="0"/>
              </a:spcAft>
              <a:defRPr kumimoji="1" sz="2400" kern="1200">
                <a:solidFill>
                  <a:schemeClr val="tx1"/>
                </a:solidFill>
                <a:latin typeface="+mj-lt"/>
                <a:ea typeface="+mj-ea"/>
                <a:cs typeface="华文细黑" charset="0"/>
              </a:defRPr>
            </a:lvl1pPr>
            <a:lvl2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2pPr>
            <a:lvl3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3pPr>
            <a:lvl4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4pPr>
            <a:lvl5pPr algn="l" rtl="0" eaLnBrk="1" fontAlgn="base" hangingPunct="1">
              <a:spcBef>
                <a:spcPct val="0"/>
              </a:spcBef>
              <a:spcAft>
                <a:spcPct val="0"/>
              </a:spcAft>
              <a:defRPr kumimoji="1" sz="2400">
                <a:solidFill>
                  <a:schemeClr val="tx1"/>
                </a:solidFill>
                <a:latin typeface="Calibri" pitchFamily="34" charset="0"/>
                <a:ea typeface="宋体" pitchFamily="2" charset="-122"/>
                <a:cs typeface="华文细黑" charset="0"/>
              </a:defRPr>
            </a:lvl5pPr>
            <a:lvl6pPr marL="4572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6pPr>
            <a:lvl7pPr marL="9144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7pPr>
            <a:lvl8pPr marL="13716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8pPr>
            <a:lvl9pPr marL="1828800" algn="l" rtl="0" eaLnBrk="1" fontAlgn="base" hangingPunct="1">
              <a:spcBef>
                <a:spcPct val="0"/>
              </a:spcBef>
              <a:spcAft>
                <a:spcPct val="0"/>
              </a:spcAft>
              <a:defRPr sz="2400">
                <a:solidFill>
                  <a:schemeClr val="tx1"/>
                </a:solidFill>
                <a:latin typeface="Arial" panose="020B0604020202020204" pitchFamily="34" charset="0"/>
                <a:ea typeface="华文细黑" panose="02010600040101010101" pitchFamily="2" charset="-122"/>
              </a:defRPr>
            </a:lvl9pPr>
          </a:lstStyle>
          <a:p>
            <a:r>
              <a:rPr lang="zh-CN" altLang="en-US" sz="3600" b="1">
                <a:latin typeface="Adobe 黑体 Std R" pitchFamily="34" charset="-122"/>
                <a:ea typeface="Adobe 黑体 Std R" pitchFamily="34" charset="-122"/>
              </a:rPr>
              <a:t>第三章 表单</a:t>
            </a:r>
            <a:endParaRPr lang="zh-CN" altLang="en-US" b="1">
              <a:latin typeface="Adobe 黑体 Std R" pitchFamily="34" charset="-122"/>
              <a:ea typeface="Adobe 黑体 Std R" pitchFamily="34" charset="-122"/>
            </a:endParaRPr>
          </a:p>
        </p:txBody>
      </p:sp>
    </p:spTree>
    <p:extLst>
      <p:ext uri="{BB962C8B-B14F-4D97-AF65-F5344CB8AC3E}">
        <p14:creationId xmlns:p14="http://schemas.microsoft.com/office/powerpoint/2010/main" val="2253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sz="1600"/>
              <a:t>Form</a:t>
            </a:r>
            <a:r>
              <a:rPr lang="zh-CN" sz="1600"/>
              <a:t>表单是</a:t>
            </a:r>
            <a:r>
              <a:rPr sz="1600"/>
              <a:t>HTML</a:t>
            </a:r>
            <a:r>
              <a:rPr lang="zh-CN" sz="1600"/>
              <a:t>的一个重要部分，负责采集和提交用户输入的信息</a:t>
            </a:r>
            <a:endParaRPr sz="1600"/>
          </a:p>
          <a:p>
            <a:r>
              <a:rPr lang="zh-CN" sz="1600"/>
              <a:t>表单主要分为</a:t>
            </a:r>
            <a:r>
              <a:rPr lang="zh-CN" sz="1600">
                <a:solidFill>
                  <a:srgbClr val="0000FF"/>
                </a:solidFill>
              </a:rPr>
              <a:t>表单标签</a:t>
            </a:r>
            <a:r>
              <a:rPr lang="zh-CN" sz="1600"/>
              <a:t>及</a:t>
            </a:r>
            <a:r>
              <a:rPr lang="zh-CN" sz="1600">
                <a:solidFill>
                  <a:srgbClr val="0000FF"/>
                </a:solidFill>
              </a:rPr>
              <a:t>表单控件</a:t>
            </a:r>
            <a:r>
              <a:rPr lang="zh-CN" sz="1600"/>
              <a:t>两大类</a:t>
            </a:r>
            <a:endParaRPr sz="1600"/>
          </a:p>
          <a:p>
            <a:r>
              <a:rPr lang="zh-CN" sz="1600"/>
              <a:t>表单控件又可细分为表单域和按钮两部分，常见的表单域包括文本框、密码框、多行文本框、单选按钮、复选框、下拉选择框等</a:t>
            </a:r>
          </a:p>
          <a:p>
            <a:r>
              <a:rPr lang="zh-CN" sz="1600"/>
              <a:t>在表单域录入数据后，可通过表单的特殊控件（如提交按钮等）将数据传递给服务器端，由服务器接收表单数据并进行处理</a:t>
            </a:r>
            <a:endParaRPr lang="zh-CN" altLang="en-US"/>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93</a:t>
            </a:fld>
            <a:endParaRPr lang="en-US" altLang="zh-CN"/>
          </a:p>
        </p:txBody>
      </p:sp>
      <p:sp>
        <p:nvSpPr>
          <p:cNvPr id="6" name="标题 5"/>
          <p:cNvSpPr>
            <a:spLocks noGrp="1"/>
          </p:cNvSpPr>
          <p:nvPr>
            <p:ph type="title"/>
          </p:nvPr>
        </p:nvSpPr>
        <p:spPr>
          <a:prstGeom prst="rect">
            <a:avLst/>
          </a:prstGeom>
        </p:spPr>
        <p:txBody>
          <a:bodyPr>
            <a:normAutofit/>
          </a:bodyPr>
          <a:lstStyle/>
          <a:p>
            <a:r>
              <a:rPr lang="en-US" sz="2500"/>
              <a:t>3.1  </a:t>
            </a:r>
            <a:r>
              <a:rPr sz="2500"/>
              <a:t>表单概述</a:t>
            </a:r>
            <a:endParaRPr lang="en-US" sz="2500"/>
          </a:p>
        </p:txBody>
      </p:sp>
      <p:sp>
        <p:nvSpPr>
          <p:cNvPr id="8" name="文本占位符 7"/>
          <p:cNvSpPr>
            <a:spLocks noGrp="1"/>
          </p:cNvSpPr>
          <p:nvPr>
            <p:ph type="body" sz="quarter" idx="11"/>
          </p:nvPr>
        </p:nvSpPr>
        <p:spPr>
          <a:xfrm>
            <a:off x="957266" y="3571883"/>
            <a:ext cx="7715304" cy="428627"/>
          </a:xfrm>
        </p:spPr>
        <p:txBody>
          <a:bodyPr/>
          <a:lstStyle/>
          <a:p>
            <a:pPr marL="342900" lvl="0" indent="-342900">
              <a:spcBef>
                <a:spcPct val="20000"/>
              </a:spcBef>
              <a:defRPr/>
            </a:pPr>
            <a:r>
              <a:rPr b="1">
                <a:cs typeface="华文细黑" charset="0"/>
              </a:rPr>
              <a:t>常见的服务器端语言有</a:t>
            </a:r>
            <a:r>
              <a:rPr lang="en-US" altLang="zh-CN" b="1">
                <a:cs typeface="华文细黑" charset="0"/>
              </a:rPr>
              <a:t>JSP</a:t>
            </a:r>
            <a:r>
              <a:rPr b="1">
                <a:cs typeface="华文细黑" charset="0"/>
              </a:rPr>
              <a:t>、</a:t>
            </a:r>
            <a:r>
              <a:rPr lang="en-US" altLang="zh-CN" b="1">
                <a:cs typeface="华文细黑" charset="0"/>
              </a:rPr>
              <a:t>PHP</a:t>
            </a:r>
            <a:r>
              <a:rPr b="1">
                <a:cs typeface="华文细黑" charset="0"/>
              </a:rPr>
              <a:t>、</a:t>
            </a:r>
            <a:r>
              <a:rPr lang="en-US" altLang="zh-CN" b="1">
                <a:cs typeface="华文细黑" charset="0"/>
              </a:rPr>
              <a:t>ASP.NET</a:t>
            </a:r>
            <a:r>
              <a:rPr b="1">
                <a:cs typeface="华文细黑" charset="0"/>
              </a:rPr>
              <a:t>、</a:t>
            </a:r>
            <a:r>
              <a:rPr lang="en-US" altLang="zh-CN" b="1" err="1">
                <a:cs typeface="华文细黑" charset="0"/>
              </a:rPr>
              <a:t>NodeJS</a:t>
            </a:r>
            <a:r>
              <a:rPr b="1">
                <a:cs typeface="华文细黑" charset="0"/>
              </a:rPr>
              <a:t>等</a:t>
            </a:r>
          </a:p>
          <a:p>
            <a:endParaRPr lang="zh-CN" altLang="en-US"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t>表单标签是一个包含表单元素的区域</a:t>
            </a:r>
            <a:endParaRPr/>
          </a:p>
          <a:p>
            <a:pPr lvl="1"/>
            <a:r>
              <a:rPr lang="zh-CN" sz="1500"/>
              <a:t>可以包含一些表单控件</a:t>
            </a:r>
            <a:endParaRPr sz="1500"/>
          </a:p>
          <a:p>
            <a:pPr lvl="1"/>
            <a:r>
              <a:rPr lang="zh-CN" sz="1500"/>
              <a:t>可以包含其他的</a:t>
            </a:r>
            <a:r>
              <a:rPr sz="1500"/>
              <a:t>HTML</a:t>
            </a:r>
            <a:r>
              <a:rPr lang="zh-CN" sz="1500"/>
              <a:t>标签</a:t>
            </a:r>
            <a:endParaRPr sz="1500"/>
          </a:p>
          <a:p>
            <a:endParaRPr/>
          </a:p>
          <a:p>
            <a:endParaRPr/>
          </a:p>
          <a:p>
            <a:r>
              <a:rPr lang="zh-CN"/>
              <a:t>一个页面可以拥有一个或多个表单标签，标签之间相互独立，不能嵌套</a:t>
            </a:r>
            <a:endParaRPr/>
          </a:p>
          <a:p>
            <a:r>
              <a:rPr lang="zh-CN"/>
              <a:t>用户向服务器发送数据时一次只能提交一个表单中的数据</a:t>
            </a:r>
            <a:endParaRPr/>
          </a:p>
          <a:p>
            <a:r>
              <a:rPr lang="zh-CN"/>
              <a:t>如需同时提交多个表单，需使用</a:t>
            </a:r>
            <a:r>
              <a:t>JavaScript</a:t>
            </a:r>
            <a:r>
              <a:rPr lang="zh-CN"/>
              <a:t>的异步交互方式来实现</a:t>
            </a:r>
            <a:endParaRPr lang="zh-CN" altLang="en-US" sz="1600"/>
          </a:p>
        </p:txBody>
      </p:sp>
      <p:sp>
        <p:nvSpPr>
          <p:cNvPr id="4" name="灯片编号占位符 3"/>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94</a:t>
            </a:fld>
            <a:endParaRPr lang="en-US" altLang="zh-CN"/>
          </a:p>
        </p:txBody>
      </p:sp>
      <p:sp>
        <p:nvSpPr>
          <p:cNvPr id="6" name="标题 5"/>
          <p:cNvSpPr>
            <a:spLocks noGrp="1"/>
          </p:cNvSpPr>
          <p:nvPr>
            <p:ph type="title"/>
          </p:nvPr>
        </p:nvSpPr>
        <p:spPr>
          <a:prstGeom prst="rect">
            <a:avLst/>
          </a:prstGeom>
        </p:spPr>
        <p:txBody>
          <a:bodyPr>
            <a:normAutofit/>
          </a:bodyPr>
          <a:lstStyle/>
          <a:p>
            <a:r>
              <a:rPr lang="en-US" sz="2500"/>
              <a:t>3</a:t>
            </a:r>
            <a:r>
              <a:rPr lang="en-US" altLang="zh-CN" sz="2500"/>
              <a:t>.2</a:t>
            </a:r>
            <a:r>
              <a:rPr lang="en-US" sz="2500"/>
              <a:t>  </a:t>
            </a:r>
            <a:r>
              <a:rPr sz="2500"/>
              <a:t>表单标签</a:t>
            </a:r>
            <a:endParaRPr lang="en-US" sz="2500"/>
          </a:p>
        </p:txBody>
      </p:sp>
      <p:sp>
        <p:nvSpPr>
          <p:cNvPr id="7" name="文本占位符 7"/>
          <p:cNvSpPr>
            <a:spLocks noGrp="1"/>
          </p:cNvSpPr>
          <p:nvPr>
            <p:ph type="body" sz="quarter" idx="11"/>
          </p:nvPr>
        </p:nvSpPr>
        <p:spPr>
          <a:xfrm>
            <a:off x="611560" y="2035967"/>
            <a:ext cx="7715278" cy="505714"/>
          </a:xfrm>
        </p:spPr>
        <p:txBody>
          <a:bodyPr/>
          <a:lstStyle/>
          <a:p>
            <a:r>
              <a:rPr lang="en-US" sz="1400"/>
              <a:t>&lt;form action="</a:t>
            </a:r>
            <a:r>
              <a:rPr sz="1400"/>
              <a:t>处理数据程序的</a:t>
            </a:r>
            <a:r>
              <a:rPr lang="en-US" sz="1400"/>
              <a:t>URL</a:t>
            </a:r>
            <a:r>
              <a:rPr sz="1400"/>
              <a:t>地址</a:t>
            </a:r>
            <a:r>
              <a:rPr lang="en-US" sz="1400"/>
              <a:t>" method="</a:t>
            </a:r>
            <a:r>
              <a:rPr lang="en-US" sz="1400" err="1"/>
              <a:t>get|post</a:t>
            </a:r>
            <a:r>
              <a:rPr lang="en-US" sz="1400"/>
              <a:t>" name="</a:t>
            </a:r>
            <a:r>
              <a:rPr sz="1400"/>
              <a:t>表单名称</a:t>
            </a:r>
            <a:r>
              <a:rPr lang="en-US" sz="1400"/>
              <a:t>" </a:t>
            </a:r>
            <a:r>
              <a:rPr sz="1400"/>
              <a:t>… </a:t>
            </a:r>
            <a:r>
              <a:rPr lang="en-US" sz="1400"/>
              <a:t>&gt;</a:t>
            </a:r>
            <a:endParaRPr sz="1400"/>
          </a:p>
          <a:p>
            <a:r>
              <a:rPr lang="en-US" sz="1400"/>
              <a:t>&lt;/form&gt;</a:t>
            </a:r>
            <a:endParaRPr sz="1400"/>
          </a:p>
          <a:p>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95</a:t>
            </a:fld>
            <a:endParaRPr lang="en-US" altLang="zh-CN"/>
          </a:p>
        </p:txBody>
      </p:sp>
      <p:graphicFrame>
        <p:nvGraphicFramePr>
          <p:cNvPr id="13" name="Group 96"/>
          <p:cNvGraphicFramePr>
            <a:graphicFrameLocks noGrp="1"/>
          </p:cNvGraphicFramePr>
          <p:nvPr>
            <p:extLst>
              <p:ext uri="{D42A27DB-BD31-4B8C-83A1-F6EECF244321}">
                <p14:modId xmlns:p14="http://schemas.microsoft.com/office/powerpoint/2010/main" val="472689604"/>
              </p:ext>
            </p:extLst>
          </p:nvPr>
        </p:nvGraphicFramePr>
        <p:xfrm>
          <a:off x="571472" y="928677"/>
          <a:ext cx="7643866" cy="3169427"/>
        </p:xfrm>
        <a:graphic>
          <a:graphicData uri="http://schemas.openxmlformats.org/drawingml/2006/table">
            <a:tbl>
              <a:tblPr/>
              <a:tblGrid>
                <a:gridCol w="1552256">
                  <a:extLst>
                    <a:ext uri="{9D8B030D-6E8A-4147-A177-3AD203B41FA5}">
                      <a16:colId xmlns:a16="http://schemas.microsoft.com/office/drawing/2014/main" val="20000"/>
                    </a:ext>
                  </a:extLst>
                </a:gridCol>
                <a:gridCol w="6091610">
                  <a:extLst>
                    <a:ext uri="{9D8B030D-6E8A-4147-A177-3AD203B41FA5}">
                      <a16:colId xmlns:a16="http://schemas.microsoft.com/office/drawing/2014/main" val="20001"/>
                    </a:ext>
                  </a:extLst>
                </a:gridCol>
              </a:tblGrid>
              <a:tr h="3036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cap="none" normalizeH="0" baseline="0" dirty="0">
                          <a:ln>
                            <a:noFill/>
                          </a:ln>
                          <a:solidFill>
                            <a:srgbClr val="FFFFFF"/>
                          </a:solidFill>
                          <a:effectLst/>
                          <a:latin typeface="微软雅黑" pitchFamily="34" charset="-122"/>
                          <a:ea typeface="微软雅黑" pitchFamily="34" charset="-122"/>
                        </a:rPr>
                        <a:t>属性</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ct val="20000"/>
                        </a:spcBef>
                        <a:buClr>
                          <a:schemeClr val="accent1"/>
                        </a:buClr>
                        <a:buFont typeface="Wingdings" panose="05000000000000000000" pitchFamily="2" charset="2"/>
                        <a:defRPr kumimoji="1">
                          <a:solidFill>
                            <a:schemeClr val="tx1"/>
                          </a:solidFill>
                          <a:latin typeface="Arial" panose="020B0604020202020204" pitchFamily="34" charset="0"/>
                          <a:ea typeface="华文细黑" panose="02010600040101010101" pitchFamily="2" charset="-122"/>
                        </a:defRPr>
                      </a:lvl1pPr>
                      <a:lvl2pPr marL="742950" indent="-285750">
                        <a:spcBef>
                          <a:spcPct val="20000"/>
                        </a:spcBef>
                        <a:buClr>
                          <a:schemeClr val="accent1"/>
                        </a:buClr>
                        <a:buFont typeface="Wingdings" panose="05000000000000000000" pitchFamily="2" charset="2"/>
                        <a:defRPr kumimoji="1" sz="1600">
                          <a:solidFill>
                            <a:schemeClr val="tx1"/>
                          </a:solidFill>
                          <a:latin typeface="Arial" panose="020B0604020202020204" pitchFamily="34" charset="0"/>
                          <a:ea typeface="华文细黑" panose="02010600040101010101" pitchFamily="2" charset="-122"/>
                        </a:defRPr>
                      </a:lvl2pPr>
                      <a:lvl3pPr marL="1143000" indent="-228600">
                        <a:spcBef>
                          <a:spcPct val="20000"/>
                        </a:spcBef>
                        <a:buClr>
                          <a:schemeClr val="accent2"/>
                        </a:buClr>
                        <a:buFont typeface="Wingdings" panose="05000000000000000000" pitchFamily="2" charset="2"/>
                        <a:defRPr kumimoji="1" sz="1400">
                          <a:solidFill>
                            <a:schemeClr val="tx1"/>
                          </a:solidFill>
                          <a:latin typeface="Arial" panose="020B0604020202020204" pitchFamily="34" charset="0"/>
                          <a:ea typeface="华文细黑" panose="02010600040101010101" pitchFamily="2" charset="-122"/>
                        </a:defRPr>
                      </a:lvl3pPr>
                      <a:lvl4pPr marL="1600200" indent="-228600">
                        <a:spcBef>
                          <a:spcPct val="20000"/>
                        </a:spcBef>
                        <a:buClr>
                          <a:schemeClr val="hlink"/>
                        </a:buClr>
                        <a:buFont typeface="Wingdings" panose="05000000000000000000" pitchFamily="2" charset="2"/>
                        <a:defRPr kumimoji="1" sz="1200">
                          <a:solidFill>
                            <a:schemeClr val="tx1"/>
                          </a:solidFill>
                          <a:latin typeface="Arial" panose="020B0604020202020204" pitchFamily="34" charset="0"/>
                          <a:ea typeface="华文细黑" panose="02010600040101010101" pitchFamily="2" charset="-122"/>
                        </a:defRPr>
                      </a:lvl4pPr>
                      <a:lvl5pPr marL="2057400" indent="-228600">
                        <a:spcBef>
                          <a:spcPct val="20000"/>
                        </a:spcBef>
                        <a:defRPr kumimoji="1" sz="1600">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20000"/>
                        </a:spcBef>
                        <a:spcAft>
                          <a:spcPct val="0"/>
                        </a:spcAft>
                        <a:defRPr kumimoji="1" sz="1600">
                          <a:solidFill>
                            <a:schemeClr val="tx1"/>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300" b="1" i="0" u="none" strike="noStrike" cap="none" normalizeH="0" baseline="0" dirty="0">
                          <a:ln>
                            <a:noFill/>
                          </a:ln>
                          <a:solidFill>
                            <a:srgbClr val="FFFFFF"/>
                          </a:solidFill>
                          <a:effectLst/>
                          <a:latin typeface="微软雅黑" pitchFamily="34" charset="-122"/>
                          <a:ea typeface="微软雅黑" pitchFamily="34" charset="-122"/>
                        </a:rPr>
                        <a:t>描述</a:t>
                      </a:r>
                    </a:p>
                  </a:txBody>
                  <a:tcPr marT="45722" marB="4572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332152">
                <a:tc>
                  <a:txBody>
                    <a:bodyPr/>
                    <a:lstStyle/>
                    <a:p>
                      <a:pPr marL="0" algn="just" defTabSz="914400" rtl="0" eaLnBrk="1" latinLnBrk="0" hangingPunct="1">
                        <a:spcAft>
                          <a:spcPts val="0"/>
                        </a:spcAft>
                      </a:pPr>
                      <a:r>
                        <a:rPr lang="en-US" sz="1300" kern="1200" dirty="0">
                          <a:solidFill>
                            <a:srgbClr val="FF0000"/>
                          </a:solidFill>
                          <a:latin typeface="微软雅黑" pitchFamily="34" charset="-122"/>
                          <a:ea typeface="微软雅黑" pitchFamily="34" charset="-122"/>
                          <a:cs typeface="+mn-cs"/>
                        </a:rPr>
                        <a:t>action</a:t>
                      </a:r>
                      <a:endParaRPr lang="zh-CN" sz="1300" kern="1200" dirty="0">
                        <a:solidFill>
                          <a:srgbClr val="FF0000"/>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当提交表单时，向何处发送表单中的数据</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1"/>
                  </a:ext>
                </a:extLst>
              </a:tr>
              <a:tr h="307008">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accept-charset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服务器可处理的表单数据字符集</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2"/>
                  </a:ext>
                </a:extLst>
              </a:tr>
              <a:tr h="415544">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enctype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表单数据内容类型，可以为</a:t>
                      </a:r>
                      <a:r>
                        <a:rPr lang="en-US" sz="1300" kern="1200" dirty="0">
                          <a:solidFill>
                            <a:schemeClr val="tx1"/>
                          </a:solidFill>
                          <a:latin typeface="微软雅黑" pitchFamily="34" charset="-122"/>
                          <a:ea typeface="微软雅黑" pitchFamily="34" charset="-122"/>
                          <a:cs typeface="+mn-cs"/>
                        </a:rPr>
                        <a:t>application/x-www-form-</a:t>
                      </a:r>
                      <a:r>
                        <a:rPr lang="en-US" sz="1300" kern="1200" dirty="0" err="1">
                          <a:solidFill>
                            <a:schemeClr val="tx1"/>
                          </a:solidFill>
                          <a:latin typeface="微软雅黑" pitchFamily="34" charset="-122"/>
                          <a:ea typeface="微软雅黑" pitchFamily="34" charset="-122"/>
                          <a:cs typeface="+mn-cs"/>
                        </a:rPr>
                        <a:t>urlencoded</a:t>
                      </a:r>
                      <a:r>
                        <a:rPr lang="zh-CN" sz="1300" kern="1200" dirty="0">
                          <a:solidFill>
                            <a:schemeClr val="tx1"/>
                          </a:solidFill>
                          <a:latin typeface="微软雅黑" pitchFamily="34" charset="-122"/>
                          <a:ea typeface="微软雅黑" pitchFamily="34" charset="-122"/>
                          <a:cs typeface="+mn-cs"/>
                        </a:rPr>
                        <a:t>、</a:t>
                      </a:r>
                      <a:r>
                        <a:rPr lang="en-US" sz="1300" kern="1200" dirty="0">
                          <a:solidFill>
                            <a:schemeClr val="tx1"/>
                          </a:solidFill>
                          <a:latin typeface="微软雅黑" pitchFamily="34" charset="-122"/>
                          <a:ea typeface="微软雅黑" pitchFamily="34" charset="-122"/>
                          <a:cs typeface="+mn-cs"/>
                        </a:rPr>
                        <a:t>text/plain</a:t>
                      </a:r>
                      <a:r>
                        <a:rPr lang="zh-CN" altLang="en-US" sz="1300" kern="1200" dirty="0">
                          <a:solidFill>
                            <a:schemeClr val="tx1"/>
                          </a:solidFill>
                          <a:latin typeface="微软雅黑" pitchFamily="34" charset="-122"/>
                          <a:ea typeface="微软雅黑" pitchFamily="34" charset="-122"/>
                          <a:cs typeface="+mn-cs"/>
                        </a:rPr>
                        <a:t>、</a:t>
                      </a:r>
                      <a:endParaRPr lang="en-US" altLang="zh-CN" sz="1300" kern="1200" dirty="0">
                        <a:solidFill>
                          <a:schemeClr val="tx1"/>
                        </a:solidFill>
                        <a:latin typeface="微软雅黑" pitchFamily="34" charset="-122"/>
                        <a:ea typeface="微软雅黑" pitchFamily="34" charset="-122"/>
                        <a:cs typeface="+mn-cs"/>
                      </a:endParaRPr>
                    </a:p>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multipart/form-data</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3"/>
                  </a:ext>
                </a:extLst>
              </a:tr>
              <a:tr h="267022">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id</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表单对象的唯一标识符</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4"/>
                  </a:ext>
                </a:extLst>
              </a:tr>
              <a:tr h="309215">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name</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表单对象的名称</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5"/>
                  </a:ext>
                </a:extLst>
              </a:tr>
              <a:tr h="290901">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target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打开处理</a:t>
                      </a:r>
                      <a:r>
                        <a:rPr lang="en-US" sz="1300" kern="1200" dirty="0">
                          <a:solidFill>
                            <a:schemeClr val="tx1"/>
                          </a:solidFill>
                          <a:latin typeface="微软雅黑" pitchFamily="34" charset="-122"/>
                          <a:ea typeface="微软雅黑" pitchFamily="34" charset="-122"/>
                          <a:cs typeface="+mn-cs"/>
                        </a:rPr>
                        <a:t>URL</a:t>
                      </a:r>
                      <a:r>
                        <a:rPr lang="zh-CN" sz="1300" kern="1200" dirty="0">
                          <a:solidFill>
                            <a:schemeClr val="tx1"/>
                          </a:solidFill>
                          <a:latin typeface="微软雅黑" pitchFamily="34" charset="-122"/>
                          <a:ea typeface="微软雅黑" pitchFamily="34" charset="-122"/>
                          <a:cs typeface="+mn-cs"/>
                        </a:rPr>
                        <a:t>的目标位置（不建议使用）</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6"/>
                  </a:ext>
                </a:extLst>
              </a:tr>
              <a:tr h="285337">
                <a:tc>
                  <a:txBody>
                    <a:bodyPr/>
                    <a:lstStyle/>
                    <a:p>
                      <a:pPr marL="0" algn="just" defTabSz="914400" rtl="0" eaLnBrk="1" latinLnBrk="0" hangingPunct="1">
                        <a:spcAft>
                          <a:spcPts val="0"/>
                        </a:spcAft>
                      </a:pPr>
                      <a:r>
                        <a:rPr lang="en-US" sz="1300" kern="1200" dirty="0">
                          <a:solidFill>
                            <a:schemeClr val="tx1"/>
                          </a:solidFill>
                          <a:latin typeface="微软雅黑" pitchFamily="34" charset="-122"/>
                          <a:ea typeface="微软雅黑" pitchFamily="34" charset="-122"/>
                          <a:cs typeface="+mn-cs"/>
                        </a:rPr>
                        <a:t>method</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规定向服务器端发送数据所采用的方式，取值可以为</a:t>
                      </a:r>
                      <a:r>
                        <a:rPr lang="en-US" sz="1300" kern="1200" dirty="0">
                          <a:solidFill>
                            <a:schemeClr val="tx1"/>
                          </a:solidFill>
                          <a:latin typeface="微软雅黑" pitchFamily="34" charset="-122"/>
                          <a:ea typeface="微软雅黑" pitchFamily="34" charset="-122"/>
                          <a:cs typeface="+mn-cs"/>
                        </a:rPr>
                        <a:t>get</a:t>
                      </a:r>
                      <a:r>
                        <a:rPr lang="zh-CN" sz="1300" kern="1200" dirty="0">
                          <a:solidFill>
                            <a:schemeClr val="tx1"/>
                          </a:solidFill>
                          <a:latin typeface="微软雅黑" pitchFamily="34" charset="-122"/>
                          <a:ea typeface="微软雅黑" pitchFamily="34" charset="-122"/>
                          <a:cs typeface="+mn-cs"/>
                        </a:rPr>
                        <a:t>、</a:t>
                      </a:r>
                      <a:r>
                        <a:rPr lang="en-US" sz="1300" kern="1200" dirty="0">
                          <a:solidFill>
                            <a:schemeClr val="tx1"/>
                          </a:solidFill>
                          <a:latin typeface="微软雅黑" pitchFamily="34" charset="-122"/>
                          <a:ea typeface="微软雅黑" pitchFamily="34" charset="-122"/>
                          <a:cs typeface="+mn-cs"/>
                        </a:rPr>
                        <a:t>post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7"/>
                  </a:ext>
                </a:extLst>
              </a:tr>
              <a:tr h="256104">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onsubmit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向服务器提交数据之前，执行其指定的</a:t>
                      </a:r>
                      <a:r>
                        <a:rPr lang="en-US" sz="1300" kern="1200" dirty="0">
                          <a:solidFill>
                            <a:schemeClr val="tx1"/>
                          </a:solidFill>
                          <a:latin typeface="微软雅黑" pitchFamily="34" charset="-122"/>
                          <a:ea typeface="微软雅黑" pitchFamily="34" charset="-122"/>
                          <a:cs typeface="+mn-cs"/>
                        </a:rPr>
                        <a:t>JavaScript</a:t>
                      </a:r>
                      <a:r>
                        <a:rPr lang="zh-CN" sz="1300" kern="1200" dirty="0">
                          <a:solidFill>
                            <a:schemeClr val="tx1"/>
                          </a:solidFill>
                          <a:latin typeface="微软雅黑" pitchFamily="34" charset="-122"/>
                          <a:ea typeface="微软雅黑" pitchFamily="34" charset="-122"/>
                          <a:cs typeface="+mn-cs"/>
                        </a:rPr>
                        <a:t>脚本程序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EF1"/>
                    </a:solidFill>
                  </a:tcPr>
                </a:tc>
                <a:extLst>
                  <a:ext uri="{0D108BD9-81ED-4DB2-BD59-A6C34878D82A}">
                    <a16:rowId xmlns:a16="http://schemas.microsoft.com/office/drawing/2014/main" val="10008"/>
                  </a:ext>
                </a:extLst>
              </a:tr>
              <a:tr h="402473">
                <a:tc>
                  <a:txBody>
                    <a:bodyPr/>
                    <a:lstStyle/>
                    <a:p>
                      <a:pPr marL="0" algn="just" defTabSz="914400" rtl="0" eaLnBrk="1" latinLnBrk="0" hangingPunct="1">
                        <a:spcAft>
                          <a:spcPts val="0"/>
                        </a:spcAft>
                      </a:pPr>
                      <a:r>
                        <a:rPr lang="en-US" sz="1300" kern="1200" dirty="0" err="1">
                          <a:solidFill>
                            <a:schemeClr val="tx1"/>
                          </a:solidFill>
                          <a:latin typeface="微软雅黑" pitchFamily="34" charset="-122"/>
                          <a:ea typeface="微软雅黑" pitchFamily="34" charset="-122"/>
                          <a:cs typeface="+mn-cs"/>
                        </a:rPr>
                        <a:t>onreset</a:t>
                      </a:r>
                      <a:endParaRPr lang="zh-CN" sz="1300" kern="1200" dirty="0">
                        <a:solidFill>
                          <a:schemeClr val="tx1"/>
                        </a:solidFill>
                        <a:latin typeface="微软雅黑" pitchFamily="34" charset="-122"/>
                        <a:ea typeface="微软雅黑" pitchFamily="34" charset="-122"/>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tc>
                  <a:txBody>
                    <a:bodyPr/>
                    <a:lstStyle/>
                    <a:p>
                      <a:pPr marL="0" algn="just" defTabSz="914400" rtl="0" eaLnBrk="1" latinLnBrk="0" hangingPunct="1">
                        <a:spcAft>
                          <a:spcPts val="0"/>
                        </a:spcAft>
                      </a:pPr>
                      <a:r>
                        <a:rPr lang="zh-CN" sz="1300" kern="1200" dirty="0">
                          <a:solidFill>
                            <a:schemeClr val="tx1"/>
                          </a:solidFill>
                          <a:latin typeface="微软雅黑" pitchFamily="34" charset="-122"/>
                          <a:ea typeface="微软雅黑" pitchFamily="34" charset="-122"/>
                          <a:cs typeface="+mn-cs"/>
                        </a:rPr>
                        <a:t>重置表单数据之前，执行其指定的</a:t>
                      </a:r>
                      <a:r>
                        <a:rPr lang="en-US" sz="1300" kern="1200" dirty="0">
                          <a:solidFill>
                            <a:schemeClr val="tx1"/>
                          </a:solidFill>
                          <a:latin typeface="微软雅黑" pitchFamily="34" charset="-122"/>
                          <a:ea typeface="微软雅黑" pitchFamily="34" charset="-122"/>
                          <a:cs typeface="+mn-cs"/>
                        </a:rPr>
                        <a:t>JavaScript</a:t>
                      </a:r>
                      <a:r>
                        <a:rPr lang="zh-CN" sz="1300" kern="1200" dirty="0">
                          <a:solidFill>
                            <a:schemeClr val="tx1"/>
                          </a:solidFill>
                          <a:latin typeface="微软雅黑" pitchFamily="34" charset="-122"/>
                          <a:ea typeface="微软雅黑" pitchFamily="34" charset="-122"/>
                          <a:cs typeface="+mn-cs"/>
                        </a:rPr>
                        <a:t>脚本程序</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CE1"/>
                    </a:solid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96</a:t>
            </a:fld>
            <a:endParaRPr lang="en-US" altLang="zh-CN"/>
          </a:p>
        </p:txBody>
      </p:sp>
      <p:sp>
        <p:nvSpPr>
          <p:cNvPr id="17" name="文本占位符 7"/>
          <p:cNvSpPr>
            <a:spLocks noGrp="1"/>
          </p:cNvSpPr>
          <p:nvPr>
            <p:ph type="body" sz="quarter" idx="11"/>
          </p:nvPr>
        </p:nvSpPr>
        <p:spPr>
          <a:xfrm>
            <a:off x="1000100" y="1714494"/>
            <a:ext cx="7072362" cy="1384995"/>
          </a:xfrm>
        </p:spPr>
        <p:txBody>
          <a:bodyPr/>
          <a:lstStyle/>
          <a:p>
            <a:r>
              <a:rPr lang="en-US" sz="1400"/>
              <a:t>&lt;form </a:t>
            </a:r>
            <a:r>
              <a:rPr lang="en-US" sz="1400" b="1"/>
              <a:t>action="http://www.itshixun.com/web/login.jsp" </a:t>
            </a:r>
            <a:r>
              <a:rPr lang="en-US" sz="1400"/>
              <a:t>&gt;&lt;/form&gt;  &lt;!--</a:t>
            </a:r>
            <a:r>
              <a:rPr sz="1400"/>
              <a:t>绝对</a:t>
            </a:r>
            <a:r>
              <a:rPr lang="en-US" sz="1400"/>
              <a:t>URL--&gt;</a:t>
            </a:r>
            <a:endParaRPr sz="1400"/>
          </a:p>
          <a:p>
            <a:r>
              <a:rPr lang="en-US" sz="1400">
                <a:solidFill>
                  <a:srgbClr val="FF0000"/>
                </a:solidFill>
              </a:rPr>
              <a:t>&lt;form </a:t>
            </a:r>
            <a:r>
              <a:rPr lang="en-US" sz="1400" b="1">
                <a:solidFill>
                  <a:srgbClr val="FF0000"/>
                </a:solidFill>
              </a:rPr>
              <a:t>action="/web/login.jsp" </a:t>
            </a:r>
            <a:r>
              <a:rPr lang="en-US" sz="1400">
                <a:solidFill>
                  <a:srgbClr val="FF0000"/>
                </a:solidFill>
              </a:rPr>
              <a:t>&gt;&lt;/form&gt;                              &lt;!--</a:t>
            </a:r>
            <a:r>
              <a:rPr sz="1400">
                <a:solidFill>
                  <a:srgbClr val="FF0000"/>
                </a:solidFill>
              </a:rPr>
              <a:t>相对</a:t>
            </a:r>
            <a:r>
              <a:rPr lang="en-US" sz="1400">
                <a:solidFill>
                  <a:srgbClr val="FF0000"/>
                </a:solidFill>
              </a:rPr>
              <a:t>URL--&gt;</a:t>
            </a:r>
            <a:endParaRPr sz="1400">
              <a:solidFill>
                <a:srgbClr val="FF0000"/>
              </a:solidFill>
            </a:endParaRPr>
          </a:p>
          <a:p>
            <a:r>
              <a:rPr lang="en-US" sz="1400"/>
              <a:t>&lt;form </a:t>
            </a:r>
            <a:r>
              <a:rPr lang="en-US" sz="1400" b="1"/>
              <a:t>action="mailto:</a:t>
            </a:r>
            <a:r>
              <a:rPr lang="en-US" altLang="zh-CN" sz="1400" b="1"/>
              <a:t>admin</a:t>
            </a:r>
            <a:r>
              <a:rPr lang="en-US" sz="1400" b="1"/>
              <a:t>@itshixun.com" </a:t>
            </a:r>
            <a:r>
              <a:rPr lang="en-US" sz="1400"/>
              <a:t>&gt;&lt;/form&gt;               &lt;!--Email</a:t>
            </a:r>
            <a:r>
              <a:rPr sz="1400"/>
              <a:t>地址</a:t>
            </a:r>
            <a:r>
              <a:rPr lang="en-US" sz="1400"/>
              <a:t>--&gt;</a:t>
            </a:r>
            <a:endParaRPr lang="zh-CN" altLang="en-US"/>
          </a:p>
        </p:txBody>
      </p:sp>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7"/>
          <p:cNvSpPr txBox="1">
            <a:spLocks/>
          </p:cNvSpPr>
          <p:nvPr/>
        </p:nvSpPr>
        <p:spPr bwMode="auto">
          <a:xfrm>
            <a:off x="500040" y="857241"/>
            <a:ext cx="8207375" cy="418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50000"/>
              </a:lnSpc>
              <a:spcBef>
                <a:spcPct val="20000"/>
              </a:spcBef>
              <a:spcAft>
                <a:spcPct val="0"/>
              </a:spcAft>
              <a:buClr>
                <a:schemeClr val="accent6"/>
              </a:buClr>
            </a:pPr>
            <a:r>
              <a:rPr lang="en-US" altLang="zh-CN" sz="1600" b="1">
                <a:latin typeface="Adobe 宋体 Std L" pitchFamily="18" charset="-122"/>
                <a:ea typeface="Adobe 宋体 Std L" pitchFamily="18" charset="-122"/>
                <a:cs typeface="华文细黑" pitchFamily="2" charset="-122"/>
              </a:rPr>
              <a:t>1</a:t>
            </a:r>
            <a:r>
              <a:rPr lang="zh-CN" altLang="en-US" sz="1600" b="1">
                <a:latin typeface="Adobe 宋体 Std L" pitchFamily="18" charset="-122"/>
                <a:ea typeface="Adobe 宋体 Std L" pitchFamily="18" charset="-122"/>
                <a:cs typeface="华文细黑" pitchFamily="2" charset="-122"/>
              </a:rPr>
              <a:t>、</a:t>
            </a:r>
            <a:r>
              <a:rPr lang="en-US" altLang="zh-CN" sz="1600" b="1">
                <a:latin typeface="Adobe 宋体 Std L" pitchFamily="18" charset="-122"/>
                <a:ea typeface="Adobe 宋体 Std L" pitchFamily="18" charset="-122"/>
                <a:cs typeface="华文细黑" pitchFamily="2" charset="-122"/>
              </a:rPr>
              <a:t>action</a:t>
            </a:r>
            <a:r>
              <a:rPr lang="zh-CN" altLang="en-US" sz="1600" b="1">
                <a:latin typeface="Adobe 宋体 Std L" pitchFamily="18" charset="-122"/>
                <a:ea typeface="Adobe 宋体 Std L" pitchFamily="18" charset="-122"/>
                <a:cs typeface="华文细黑" pitchFamily="2" charset="-122"/>
              </a:rPr>
              <a:t>属性</a:t>
            </a:r>
          </a:p>
          <a:p>
            <a:pPr marL="342900" lvl="0" indent="-342900" fontAlgn="base">
              <a:lnSpc>
                <a:spcPct val="150000"/>
              </a:lnSpc>
              <a:spcBef>
                <a:spcPct val="20000"/>
              </a:spcBef>
              <a:spcAft>
                <a:spcPct val="0"/>
              </a:spcAft>
              <a:buClr>
                <a:schemeClr val="accent6"/>
              </a:buClr>
            </a:pPr>
            <a:r>
              <a:rPr lang="en-US" altLang="zh-CN" sz="1400" b="1">
                <a:latin typeface="Adobe 宋体 Std L" pitchFamily="18" charset="-122"/>
                <a:ea typeface="Adobe 宋体 Std L" pitchFamily="18" charset="-122"/>
                <a:cs typeface="华文细黑" pitchFamily="2" charset="-122"/>
              </a:rPr>
              <a:t>	action</a:t>
            </a:r>
            <a:r>
              <a:rPr lang="zh-CN" altLang="en-US" sz="1400" b="1">
                <a:latin typeface="Adobe 宋体 Std L" pitchFamily="18" charset="-122"/>
                <a:ea typeface="Adobe 宋体 Std L" pitchFamily="18" charset="-122"/>
                <a:cs typeface="华文细黑" pitchFamily="2" charset="-122"/>
              </a:rPr>
              <a:t>属性值是</a:t>
            </a:r>
            <a:r>
              <a:rPr lang="en-US" altLang="zh-CN" sz="1400" b="1">
                <a:latin typeface="Adobe 宋体 Std L" pitchFamily="18" charset="-122"/>
                <a:ea typeface="Adobe 宋体 Std L" pitchFamily="18" charset="-122"/>
                <a:cs typeface="华文细黑" pitchFamily="2" charset="-122"/>
              </a:rPr>
              <a:t>Web</a:t>
            </a:r>
            <a:r>
              <a:rPr lang="zh-CN" altLang="en-US" sz="1400" b="1">
                <a:latin typeface="Adobe 宋体 Std L" pitchFamily="18" charset="-122"/>
                <a:ea typeface="Adobe 宋体 Std L" pitchFamily="18" charset="-122"/>
                <a:cs typeface="华文细黑" pitchFamily="2" charset="-122"/>
              </a:rPr>
              <a:t>服务器上数据处理程序的</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地址，或者是</a:t>
            </a:r>
            <a:r>
              <a:rPr lang="en-US" altLang="zh-CN" sz="1400" b="1">
                <a:latin typeface="Adobe 宋体 Std L" pitchFamily="18" charset="-122"/>
                <a:ea typeface="Adobe 宋体 Std L" pitchFamily="18" charset="-122"/>
                <a:cs typeface="华文细黑" pitchFamily="2" charset="-122"/>
              </a:rPr>
              <a:t>Email</a:t>
            </a:r>
            <a:r>
              <a:rPr lang="zh-CN" altLang="en-US" sz="1400" b="1">
                <a:latin typeface="Adobe 宋体 Std L" pitchFamily="18" charset="-122"/>
                <a:ea typeface="Adobe 宋体 Std L" pitchFamily="18" charset="-122"/>
                <a:cs typeface="华文细黑" pitchFamily="2" charset="-122"/>
              </a:rPr>
              <a:t>地址。</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sz="1600"/>
          </a:p>
          <a:p>
            <a:endParaRPr kumimoji="1" sz="1600">
              <a:solidFill>
                <a:srgbClr val="000000"/>
              </a:solidFill>
              <a:latin typeface="Adobe 仿宋 Std R" pitchFamily="18" charset="-122"/>
              <a:ea typeface="Adobe 仿宋 Std R" pitchFamily="18" charset="-122"/>
            </a:endParaRPr>
          </a:p>
          <a:p>
            <a:endParaRPr sz="1600"/>
          </a:p>
          <a:p>
            <a:pPr>
              <a:buNone/>
            </a:pPr>
            <a:endParaRPr sz="1600"/>
          </a:p>
          <a:p>
            <a:pPr>
              <a:buNone/>
            </a:pPr>
            <a:endParaRP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97</a:t>
            </a:fld>
            <a:endParaRPr lang="en-US" altLang="zh-CN"/>
          </a:p>
        </p:txBody>
      </p:sp>
      <p:sp>
        <p:nvSpPr>
          <p:cNvPr id="17" name="文本占位符 7"/>
          <p:cNvSpPr>
            <a:spLocks noGrp="1"/>
          </p:cNvSpPr>
          <p:nvPr>
            <p:ph type="body" sz="quarter" idx="11"/>
          </p:nvPr>
        </p:nvSpPr>
        <p:spPr>
          <a:xfrm>
            <a:off x="714348" y="3429006"/>
            <a:ext cx="7572428" cy="307777"/>
          </a:xfrm>
        </p:spPr>
        <p:txBody>
          <a:bodyPr/>
          <a:lstStyle/>
          <a:p>
            <a:r>
              <a:rPr lang="en-US" sz="1400"/>
              <a:t>http://www.itshixun.com/web/login.jsp</a:t>
            </a:r>
            <a:r>
              <a:rPr lang="en-US" sz="1400" b="1"/>
              <a:t>?userName=</a:t>
            </a:r>
            <a:r>
              <a:rPr lang="en-US" altLang="zh-CN" sz="1400" b="1"/>
              <a:t>admin</a:t>
            </a:r>
            <a:r>
              <a:rPr lang="en-US" sz="1400" b="1"/>
              <a:t>&amp;userPwd=123456</a:t>
            </a:r>
            <a:endParaRPr sz="1400"/>
          </a:p>
        </p:txBody>
      </p:sp>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7"/>
          <p:cNvSpPr txBox="1">
            <a:spLocks/>
          </p:cNvSpPr>
          <p:nvPr/>
        </p:nvSpPr>
        <p:spPr bwMode="auto">
          <a:xfrm>
            <a:off x="500040" y="857241"/>
            <a:ext cx="8207375" cy="1714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50000"/>
              </a:lnSpc>
              <a:spcBef>
                <a:spcPct val="20000"/>
              </a:spcBef>
              <a:spcAft>
                <a:spcPct val="0"/>
              </a:spcAft>
              <a:buClr>
                <a:schemeClr val="accent6"/>
              </a:buClr>
            </a:pPr>
            <a:r>
              <a:rPr lang="en-US" altLang="en-US" sz="1600" b="1">
                <a:latin typeface="Adobe 宋体 Std L" pitchFamily="18" charset="-122"/>
                <a:ea typeface="Adobe 宋体 Std L" pitchFamily="18" charset="-122"/>
                <a:cs typeface="华文细黑" pitchFamily="2" charset="-122"/>
              </a:rPr>
              <a:t>2</a:t>
            </a:r>
            <a:r>
              <a:rPr lang="zh-CN" altLang="en-US" sz="1600" b="1">
                <a:latin typeface="Adobe 宋体 Std L" pitchFamily="18" charset="-122"/>
                <a:ea typeface="Adobe 宋体 Std L" pitchFamily="18" charset="-122"/>
                <a:cs typeface="华文细黑" pitchFamily="2" charset="-122"/>
              </a:rPr>
              <a:t>、</a:t>
            </a:r>
            <a:r>
              <a:rPr lang="en-US" altLang="en-US" sz="1600" b="1">
                <a:latin typeface="Adobe 宋体 Std L" pitchFamily="18" charset="-122"/>
                <a:ea typeface="Adobe 宋体 Std L" pitchFamily="18" charset="-122"/>
                <a:cs typeface="华文细黑" pitchFamily="2" charset="-122"/>
              </a:rPr>
              <a:t>method</a:t>
            </a:r>
            <a:r>
              <a:rPr lang="zh-CN" altLang="en-US" sz="1600" b="1">
                <a:latin typeface="Adobe 宋体 Std L" pitchFamily="18" charset="-122"/>
                <a:ea typeface="Adobe 宋体 Std L" pitchFamily="18" charset="-122"/>
                <a:cs typeface="华文细黑" pitchFamily="2" charset="-122"/>
              </a:rPr>
              <a:t>属性</a:t>
            </a:r>
          </a:p>
          <a:p>
            <a:pPr marL="342900" indent="-342900" fontAlgn="base">
              <a:lnSpc>
                <a:spcPct val="150000"/>
              </a:lnSpc>
              <a:spcBef>
                <a:spcPct val="20000"/>
              </a:spcBef>
              <a:spcAft>
                <a:spcPct val="0"/>
              </a:spcAft>
              <a:buClr>
                <a:schemeClr val="accent6"/>
              </a:buClr>
            </a:pPr>
            <a:r>
              <a:rPr lang="en-US" altLang="zh-CN" sz="1400" b="1">
                <a:latin typeface="Adobe 宋体 Std L" pitchFamily="18" charset="-122"/>
                <a:ea typeface="Adobe 宋体 Std L" pitchFamily="18" charset="-122"/>
                <a:cs typeface="华文细黑" pitchFamily="2" charset="-122"/>
              </a:rPr>
              <a:t>	method</a:t>
            </a:r>
            <a:r>
              <a:rPr lang="zh-CN" altLang="en-US" sz="1400" b="1">
                <a:latin typeface="Adobe 宋体 Std L" pitchFamily="18" charset="-122"/>
                <a:ea typeface="Adobe 宋体 Std L" pitchFamily="18" charset="-122"/>
                <a:cs typeface="华文细黑" pitchFamily="2" charset="-122"/>
              </a:rPr>
              <a:t>属性用于设置向服务器发送数据的方式，主要包括以下两种方式：</a:t>
            </a:r>
            <a:r>
              <a:rPr lang="en-US" altLang="zh-CN" sz="1400" b="1">
                <a:latin typeface="Adobe 宋体 Std L" pitchFamily="18" charset="-122"/>
                <a:ea typeface="Adobe 宋体 Std L" pitchFamily="18" charset="-122"/>
                <a:cs typeface="华文细黑" pitchFamily="2" charset="-122"/>
              </a:rPr>
              <a:t>get</a:t>
            </a:r>
            <a:r>
              <a:rPr lang="zh-CN" altLang="en-US" sz="1400" b="1">
                <a:latin typeface="Adobe 宋体 Std L" pitchFamily="18" charset="-122"/>
                <a:ea typeface="Adobe 宋体 Std L" pitchFamily="18" charset="-122"/>
                <a:cs typeface="华文细黑" pitchFamily="2" charset="-122"/>
              </a:rPr>
              <a:t>方式和</a:t>
            </a:r>
            <a:r>
              <a:rPr lang="en-US" altLang="zh-CN" sz="1400" b="1">
                <a:latin typeface="Adobe 宋体 Std L" pitchFamily="18" charset="-122"/>
                <a:ea typeface="Adobe 宋体 Std L" pitchFamily="18" charset="-122"/>
                <a:cs typeface="华文细黑" pitchFamily="2" charset="-122"/>
              </a:rPr>
              <a:t>post</a:t>
            </a:r>
            <a:r>
              <a:rPr lang="zh-CN" altLang="en-US" sz="1400" b="1">
                <a:latin typeface="Adobe 宋体 Std L" pitchFamily="18" charset="-122"/>
                <a:ea typeface="Adobe 宋体 Std L" pitchFamily="18" charset="-122"/>
                <a:cs typeface="华文细黑" pitchFamily="2" charset="-122"/>
              </a:rPr>
              <a:t>方式。</a:t>
            </a: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endParaRPr lang="en-US" altLang="zh-CN" sz="1400" b="1">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zh-CN" altLang="en-US" sz="1600" b="1">
                <a:solidFill>
                  <a:srgbClr val="0000FF"/>
                </a:solidFill>
                <a:latin typeface="Adobe 宋体 Std L" pitchFamily="18" charset="-122"/>
                <a:ea typeface="Adobe 宋体 Std L" pitchFamily="18" charset="-122"/>
                <a:cs typeface="华文细黑" pitchFamily="2" charset="-122"/>
              </a:rPr>
              <a:t>（</a:t>
            </a:r>
            <a:r>
              <a:rPr lang="en-US" altLang="zh-CN" sz="1600" b="1">
                <a:solidFill>
                  <a:srgbClr val="0000FF"/>
                </a:solidFill>
                <a:latin typeface="Adobe 宋体 Std L" pitchFamily="18" charset="-122"/>
                <a:ea typeface="Adobe 宋体 Std L" pitchFamily="18" charset="-122"/>
                <a:cs typeface="华文细黑" pitchFamily="2" charset="-122"/>
              </a:rPr>
              <a:t>1</a:t>
            </a:r>
            <a:r>
              <a:rPr lang="zh-CN" altLang="en-US" sz="1600" b="1">
                <a:solidFill>
                  <a:srgbClr val="0000FF"/>
                </a:solidFill>
                <a:latin typeface="Adobe 宋体 Std L" pitchFamily="18" charset="-122"/>
                <a:ea typeface="Adobe 宋体 Std L" pitchFamily="18" charset="-122"/>
                <a:cs typeface="华文细黑" pitchFamily="2" charset="-122"/>
              </a:rPr>
              <a:t>）</a:t>
            </a:r>
            <a:r>
              <a:rPr lang="en-US" altLang="zh-CN" sz="1600" b="1">
                <a:solidFill>
                  <a:srgbClr val="0000FF"/>
                </a:solidFill>
                <a:latin typeface="Adobe 宋体 Std L" pitchFamily="18" charset="-122"/>
                <a:ea typeface="Adobe 宋体 Std L" pitchFamily="18" charset="-122"/>
                <a:cs typeface="华文细黑" pitchFamily="2" charset="-122"/>
              </a:rPr>
              <a:t>get</a:t>
            </a:r>
            <a:r>
              <a:rPr lang="zh-CN" altLang="en-US" sz="1600" b="1">
                <a:solidFill>
                  <a:srgbClr val="0000FF"/>
                </a:solidFill>
                <a:latin typeface="Adobe 宋体 Std L" pitchFamily="18" charset="-122"/>
                <a:ea typeface="Adobe 宋体 Std L" pitchFamily="18" charset="-122"/>
                <a:cs typeface="华文细黑" pitchFamily="2" charset="-122"/>
              </a:rPr>
              <a:t>方式：</a:t>
            </a:r>
            <a:endParaRPr lang="en-US" altLang="zh-CN" sz="1600" b="1">
              <a:solidFill>
                <a:srgbClr val="0000FF"/>
              </a:solidFill>
              <a:latin typeface="Adobe 宋体 Std L" pitchFamily="18" charset="-122"/>
              <a:ea typeface="Adobe 宋体 Std L" pitchFamily="18" charset="-122"/>
              <a:cs typeface="华文细黑" pitchFamily="2" charset="-122"/>
            </a:endParaRPr>
          </a:p>
          <a:p>
            <a:pPr marL="342900" indent="-342900" fontAlgn="base">
              <a:lnSpc>
                <a:spcPct val="150000"/>
              </a:lnSpc>
              <a:spcBef>
                <a:spcPct val="20000"/>
              </a:spcBef>
              <a:spcAft>
                <a:spcPct val="0"/>
              </a:spcAft>
              <a:buClr>
                <a:schemeClr val="accent6"/>
              </a:buClr>
            </a:pPr>
            <a:r>
              <a:rPr lang="en-US" altLang="zh-CN" sz="1600" b="1">
                <a:solidFill>
                  <a:srgbClr val="0000FF"/>
                </a:solidFill>
                <a:latin typeface="Adobe 宋体 Std L" pitchFamily="18" charset="-122"/>
                <a:ea typeface="Adobe 宋体 Std L" pitchFamily="18" charset="-122"/>
                <a:cs typeface="华文细黑" pitchFamily="2" charset="-122"/>
              </a:rPr>
              <a:t>      </a:t>
            </a:r>
            <a:r>
              <a:rPr lang="zh-CN" altLang="en-US" sz="1400" b="1">
                <a:latin typeface="Adobe 宋体 Std L" pitchFamily="18" charset="-122"/>
                <a:ea typeface="Adobe 宋体 Std L" pitchFamily="18" charset="-122"/>
                <a:cs typeface="华文细黑" pitchFamily="2" charset="-122"/>
              </a:rPr>
              <a:t>将数据作为</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的一部分发送给服务器。</a:t>
            </a:r>
            <a:r>
              <a:rPr lang="en-US" altLang="zh-CN" sz="1400" b="1">
                <a:latin typeface="Adobe 宋体 Std L" pitchFamily="18" charset="-122"/>
                <a:ea typeface="Adobe 宋体 Std L" pitchFamily="18" charset="-122"/>
                <a:cs typeface="华文细黑" pitchFamily="2" charset="-122"/>
              </a:rPr>
              <a:t>URL</a:t>
            </a:r>
            <a:r>
              <a:rPr lang="zh-CN" altLang="en-US" sz="1400" b="1">
                <a:latin typeface="Adobe 宋体 Std L" pitchFamily="18" charset="-122"/>
                <a:ea typeface="Adobe 宋体 Std L" pitchFamily="18" charset="-122"/>
                <a:cs typeface="华文细黑" pitchFamily="2" charset="-122"/>
              </a:rPr>
              <a:t>由地址部分和数据部分构成，两种之间用问号“？”隔开，数据以“名称</a:t>
            </a:r>
            <a:r>
              <a:rPr lang="en-US" altLang="zh-CN" sz="1400" b="1">
                <a:latin typeface="Adobe 宋体 Std L" pitchFamily="18" charset="-122"/>
                <a:ea typeface="Adobe 宋体 Std L" pitchFamily="18" charset="-122"/>
                <a:cs typeface="华文细黑" pitchFamily="2" charset="-122"/>
              </a:rPr>
              <a:t>=</a:t>
            </a:r>
            <a:r>
              <a:rPr lang="zh-CN" altLang="en-US" sz="1400" b="1">
                <a:latin typeface="Adobe 宋体 Std L" pitchFamily="18" charset="-122"/>
                <a:ea typeface="Adobe 宋体 Std L" pitchFamily="18" charset="-122"/>
                <a:cs typeface="华文细黑" pitchFamily="2" charset="-122"/>
              </a:rPr>
              <a:t>值”的方式成对出现，且数据与数据之间通过“</a:t>
            </a:r>
            <a:r>
              <a:rPr lang="en-US" altLang="zh-CN" sz="1400" b="1">
                <a:latin typeface="Adobe 宋体 Std L" pitchFamily="18" charset="-122"/>
                <a:ea typeface="Adobe 宋体 Std L" pitchFamily="18" charset="-122"/>
                <a:cs typeface="华文细黑" pitchFamily="2" charset="-122"/>
              </a:rPr>
              <a:t>&amp;”</a:t>
            </a:r>
            <a:r>
              <a:rPr lang="zh-CN" altLang="en-US" sz="1400" b="1">
                <a:latin typeface="Adobe 宋体 Std L" pitchFamily="18" charset="-122"/>
                <a:ea typeface="Adobe 宋体 Std L" pitchFamily="18" charset="-122"/>
                <a:cs typeface="华文细黑" pitchFamily="2" charset="-122"/>
              </a:rPr>
              <a:t>符号进行分割</a:t>
            </a:r>
            <a:endParaRPr kumimoji="0" lang="en-US" altLang="zh-CN" sz="1400" b="1" i="0" u="none" strike="noStrike" kern="1200" cap="none" spc="0" normalizeH="0" baseline="0" noProof="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7"/>
          <p:cNvSpPr txBox="1">
            <a:spLocks/>
          </p:cNvSpPr>
          <p:nvPr/>
        </p:nvSpPr>
        <p:spPr bwMode="auto">
          <a:xfrm>
            <a:off x="500040" y="857241"/>
            <a:ext cx="8207375" cy="11430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1" indent="-342900" fontAlgn="base">
              <a:lnSpc>
                <a:spcPct val="150000"/>
              </a:lnSpc>
              <a:spcBef>
                <a:spcPct val="20000"/>
              </a:spcBef>
              <a:spcAft>
                <a:spcPct val="0"/>
              </a:spcAft>
              <a:buClr>
                <a:schemeClr val="accent6"/>
              </a:buClr>
            </a:pPr>
            <a:r>
              <a:rPr lang="zh-CN" altLang="en-US" sz="1600" b="1">
                <a:solidFill>
                  <a:srgbClr val="0000FF"/>
                </a:solidFill>
                <a:latin typeface="Adobe 宋体 Std L" pitchFamily="18" charset="-122"/>
                <a:ea typeface="Adobe 宋体 Std L" pitchFamily="18" charset="-122"/>
                <a:cs typeface="华文细黑" pitchFamily="2" charset="-122"/>
              </a:rPr>
              <a:t>（</a:t>
            </a:r>
            <a:r>
              <a:rPr lang="en-US" altLang="zh-CN" sz="1600" b="1">
                <a:solidFill>
                  <a:srgbClr val="0000FF"/>
                </a:solidFill>
                <a:latin typeface="Adobe 宋体 Std L" pitchFamily="18" charset="-122"/>
                <a:ea typeface="Adobe 宋体 Std L" pitchFamily="18" charset="-122"/>
                <a:cs typeface="华文细黑" pitchFamily="2" charset="-122"/>
              </a:rPr>
              <a:t>2</a:t>
            </a:r>
            <a:r>
              <a:rPr lang="zh-CN" altLang="en-US" sz="1600" b="1">
                <a:solidFill>
                  <a:srgbClr val="0000FF"/>
                </a:solidFill>
                <a:latin typeface="Adobe 宋体 Std L" pitchFamily="18" charset="-122"/>
                <a:ea typeface="Adobe 宋体 Std L" pitchFamily="18" charset="-122"/>
                <a:cs typeface="华文细黑" pitchFamily="2" charset="-122"/>
              </a:rPr>
              <a:t>）</a:t>
            </a:r>
            <a:r>
              <a:rPr lang="en-US" altLang="en-US" sz="1600" b="1">
                <a:solidFill>
                  <a:srgbClr val="0000FF"/>
                </a:solidFill>
                <a:latin typeface="Adobe 宋体 Std L" pitchFamily="18" charset="-122"/>
                <a:ea typeface="Adobe 宋体 Std L" pitchFamily="18" charset="-122"/>
                <a:cs typeface="华文细黑" pitchFamily="2" charset="-122"/>
              </a:rPr>
              <a:t>post</a:t>
            </a:r>
            <a:r>
              <a:rPr lang="zh-CN" altLang="en-US" sz="1600" b="1">
                <a:solidFill>
                  <a:srgbClr val="0000FF"/>
                </a:solidFill>
                <a:latin typeface="Adobe 宋体 Std L" pitchFamily="18" charset="-122"/>
                <a:ea typeface="Adobe 宋体 Std L" pitchFamily="18" charset="-122"/>
                <a:cs typeface="华文细黑" pitchFamily="2" charset="-122"/>
              </a:rPr>
              <a:t>方式：</a:t>
            </a:r>
            <a:endParaRPr lang="en-US" altLang="zh-CN" sz="1600" b="1">
              <a:solidFill>
                <a:srgbClr val="0000FF"/>
              </a:solidFill>
              <a:latin typeface="Adobe 宋体 Std L" pitchFamily="18" charset="-122"/>
              <a:ea typeface="Adobe 宋体 Std L" pitchFamily="18" charset="-122"/>
              <a:cs typeface="华文细黑" pitchFamily="2" charset="-122"/>
            </a:endParaRPr>
          </a:p>
          <a:p>
            <a:pPr marL="342900" lvl="1" indent="-342900" fontAlgn="base">
              <a:lnSpc>
                <a:spcPct val="150000"/>
              </a:lnSpc>
              <a:spcBef>
                <a:spcPct val="20000"/>
              </a:spcBef>
              <a:spcAft>
                <a:spcPct val="0"/>
              </a:spcAft>
              <a:buClr>
                <a:schemeClr val="accent6"/>
              </a:buClr>
            </a:pPr>
            <a:r>
              <a:rPr lang="en-US" altLang="zh-CN" sz="1600" b="1">
                <a:solidFill>
                  <a:srgbClr val="0000FF"/>
                </a:solidFill>
                <a:latin typeface="Adobe 宋体 Std L" pitchFamily="18" charset="-122"/>
                <a:ea typeface="Adobe 宋体 Std L" pitchFamily="18" charset="-122"/>
                <a:cs typeface="华文细黑" pitchFamily="2" charset="-122"/>
              </a:rPr>
              <a:t>      </a:t>
            </a:r>
            <a:r>
              <a:rPr lang="zh-CN" altLang="en-US" sz="1400" b="1">
                <a:latin typeface="Adobe 宋体 Std L" pitchFamily="18" charset="-122"/>
                <a:ea typeface="Adobe 宋体 Std L" pitchFamily="18" charset="-122"/>
                <a:cs typeface="华文细黑" pitchFamily="2" charset="-122"/>
              </a:rPr>
              <a:t>将数据隐藏在</a:t>
            </a:r>
            <a:r>
              <a:rPr lang="en-US" altLang="en-US" sz="1400" b="1">
                <a:latin typeface="Adobe 宋体 Std L" pitchFamily="18" charset="-122"/>
                <a:ea typeface="Adobe 宋体 Std L" pitchFamily="18" charset="-122"/>
                <a:cs typeface="华文细黑" pitchFamily="2" charset="-122"/>
              </a:rPr>
              <a:t>HTTP</a:t>
            </a:r>
            <a:r>
              <a:rPr lang="zh-CN" altLang="en-US" sz="1400" b="1">
                <a:latin typeface="Adobe 宋体 Std L" pitchFamily="18" charset="-122"/>
                <a:ea typeface="Adobe 宋体 Std L" pitchFamily="18" charset="-122"/>
                <a:cs typeface="华文细黑" pitchFamily="2" charset="-122"/>
              </a:rPr>
              <a:t>的数据流中进行传输；请求数据不会出现在地址栏中，安全性比</a:t>
            </a:r>
            <a:r>
              <a:rPr lang="en-US" altLang="en-US" sz="1400" b="1">
                <a:latin typeface="Adobe 宋体 Std L" pitchFamily="18" charset="-122"/>
                <a:ea typeface="Adobe 宋体 Std L" pitchFamily="18" charset="-122"/>
                <a:cs typeface="华文细黑" pitchFamily="2" charset="-122"/>
              </a:rPr>
              <a:t>get</a:t>
            </a:r>
            <a:r>
              <a:rPr lang="zh-CN" altLang="en-US" sz="1400" b="1">
                <a:latin typeface="Adobe 宋体 Std L" pitchFamily="18" charset="-122"/>
                <a:ea typeface="Adobe 宋体 Std L" pitchFamily="18" charset="-122"/>
                <a:cs typeface="华文细黑" pitchFamily="2" charset="-122"/>
              </a:rPr>
              <a:t>方式要高，并且对数据长度没有限制。</a:t>
            </a:r>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98</a:t>
            </a:fld>
            <a:endParaRPr lang="en-US" altLang="zh-CN"/>
          </a:p>
        </p:txBody>
      </p:sp>
      <p:sp>
        <p:nvSpPr>
          <p:cNvPr id="9" name="文本占位符 8"/>
          <p:cNvSpPr>
            <a:spLocks noGrp="1"/>
          </p:cNvSpPr>
          <p:nvPr>
            <p:ph type="body" sz="quarter" idx="12"/>
          </p:nvPr>
        </p:nvSpPr>
        <p:spPr>
          <a:xfrm>
            <a:off x="857224" y="2143122"/>
            <a:ext cx="6786610" cy="928694"/>
          </a:xfrm>
        </p:spPr>
        <p:txBody>
          <a:bodyPr/>
          <a:lstStyle/>
          <a:p>
            <a:r>
              <a:rPr lang="en-US"/>
              <a:t>POST /web/login.jsp HTTP/1.1</a:t>
            </a:r>
            <a:endParaRPr/>
          </a:p>
          <a:p>
            <a:r>
              <a:rPr lang="en-US"/>
              <a:t>Host: itshixun.com</a:t>
            </a:r>
            <a:endParaRPr/>
          </a:p>
          <a:p>
            <a:r>
              <a:rPr lang="en-US" b="1" err="1"/>
              <a:t>userName</a:t>
            </a:r>
            <a:r>
              <a:rPr lang="en-US" b="1"/>
              <a:t>=</a:t>
            </a:r>
            <a:r>
              <a:rPr lang="en-US" altLang="zh-CN" b="1" err="1"/>
              <a:t>admin</a:t>
            </a:r>
            <a:r>
              <a:rPr lang="en-US" b="1" err="1"/>
              <a:t>&amp;userPwd</a:t>
            </a:r>
            <a:r>
              <a:rPr lang="en-US" b="1"/>
              <a:t>=123456</a:t>
            </a:r>
            <a:endParaRPr/>
          </a:p>
          <a:p>
            <a:endParaRPr lang="zh-CN" altLang="en-US"/>
          </a:p>
        </p:txBody>
      </p:sp>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p:txBody>
          <a:bodyPr>
            <a:normAutofit/>
          </a:bodyPr>
          <a:lstStyle/>
          <a:p>
            <a:r>
              <a:rPr lang="en-US" altLang="zh-CN" sz="2400"/>
              <a:t>3.2</a:t>
            </a:r>
            <a:r>
              <a:rPr sz="2400"/>
              <a:t>  表单标签</a:t>
            </a:r>
            <a:endParaRPr sz="2500"/>
          </a:p>
        </p:txBody>
      </p:sp>
      <p:sp>
        <p:nvSpPr>
          <p:cNvPr id="11" name="灯片编号占位符 10"/>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99</a:t>
            </a:fld>
            <a:endParaRPr lang="en-US" altLang="zh-CN"/>
          </a:p>
        </p:txBody>
      </p:sp>
      <p:sp>
        <p:nvSpPr>
          <p:cNvPr id="2052" name="Rectangle 4"/>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1059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内容占位符 7"/>
          <p:cNvSpPr txBox="1">
            <a:spLocks/>
          </p:cNvSpPr>
          <p:nvPr/>
        </p:nvSpPr>
        <p:spPr bwMode="auto">
          <a:xfrm>
            <a:off x="500040" y="857240"/>
            <a:ext cx="8207375" cy="24288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fontAlgn="base">
              <a:lnSpc>
                <a:spcPct val="150000"/>
              </a:lnSpc>
              <a:spcBef>
                <a:spcPct val="20000"/>
              </a:spcBef>
              <a:spcAft>
                <a:spcPct val="0"/>
              </a:spcAft>
              <a:buClr>
                <a:schemeClr val="accent6"/>
              </a:buClr>
            </a:pPr>
            <a:r>
              <a:rPr lang="en-US" altLang="zh-CN" sz="1600" b="1" dirty="0">
                <a:latin typeface="Adobe 宋体 Std L" pitchFamily="18" charset="-122"/>
                <a:ea typeface="Adobe 宋体 Std L" pitchFamily="18" charset="-122"/>
                <a:cs typeface="华文细黑" pitchFamily="2" charset="-122"/>
              </a:rPr>
              <a:t>3</a:t>
            </a:r>
            <a:r>
              <a:rPr lang="zh-CN" altLang="en-US" sz="1600" b="1" dirty="0">
                <a:latin typeface="Adobe 宋体 Std L" pitchFamily="18" charset="-122"/>
                <a:ea typeface="Adobe 宋体 Std L" pitchFamily="18" charset="-122"/>
                <a:cs typeface="华文细黑" pitchFamily="2" charset="-122"/>
              </a:rPr>
              <a:t>、</a:t>
            </a:r>
            <a:r>
              <a:rPr lang="en-US" altLang="zh-CN" sz="1600" b="1" dirty="0">
                <a:latin typeface="Adobe 宋体 Std L" pitchFamily="18" charset="-122"/>
                <a:ea typeface="Adobe 宋体 Std L" pitchFamily="18" charset="-122"/>
                <a:cs typeface="华文细黑" pitchFamily="2" charset="-122"/>
              </a:rPr>
              <a:t>id</a:t>
            </a:r>
            <a:r>
              <a:rPr lang="zh-CN" altLang="en-US" sz="1600" b="1" dirty="0">
                <a:latin typeface="Adobe 宋体 Std L" pitchFamily="18" charset="-122"/>
                <a:ea typeface="Adobe 宋体 Std L" pitchFamily="18" charset="-122"/>
                <a:cs typeface="华文细黑" pitchFamily="2" charset="-122"/>
              </a:rPr>
              <a:t>与</a:t>
            </a:r>
            <a:r>
              <a:rPr lang="en-US" altLang="zh-CN" sz="1600" b="1" dirty="0">
                <a:latin typeface="Adobe 宋体 Std L" pitchFamily="18" charset="-122"/>
                <a:ea typeface="Adobe 宋体 Std L" pitchFamily="18" charset="-122"/>
                <a:cs typeface="华文细黑" pitchFamily="2" charset="-122"/>
              </a:rPr>
              <a:t>name</a:t>
            </a:r>
            <a:r>
              <a:rPr lang="zh-CN" altLang="en-US" sz="1600" b="1" dirty="0">
                <a:latin typeface="Adobe 宋体 Std L" pitchFamily="18" charset="-122"/>
                <a:ea typeface="Adobe 宋体 Std L" pitchFamily="18" charset="-122"/>
                <a:cs typeface="华文细黑" pitchFamily="2" charset="-122"/>
              </a:rPr>
              <a:t>属性</a:t>
            </a:r>
            <a:endParaRPr lang="en-US" altLang="zh-CN" sz="1600" b="1" dirty="0">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en-US" altLang="zh-CN" sz="1400" b="1" dirty="0">
                <a:latin typeface="Adobe 宋体 Std L" pitchFamily="18" charset="-122"/>
                <a:ea typeface="Adobe 宋体 Std L" pitchFamily="18" charset="-122"/>
                <a:cs typeface="华文细黑" pitchFamily="2" charset="-122"/>
              </a:rPr>
              <a:t>id</a:t>
            </a:r>
            <a:r>
              <a:rPr lang="zh-CN" altLang="en-US" sz="1400" b="1" dirty="0">
                <a:latin typeface="Adobe 宋体 Std L" pitchFamily="18" charset="-122"/>
                <a:ea typeface="Adobe 宋体 Std L" pitchFamily="18" charset="-122"/>
                <a:cs typeface="华文细黑" pitchFamily="2" charset="-122"/>
              </a:rPr>
              <a:t>属性是表单在网页中的唯一标识</a:t>
            </a:r>
            <a:endParaRPr lang="en-US" altLang="zh-CN" sz="1400" b="1" dirty="0">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dirty="0">
                <a:latin typeface="Adobe 宋体 Std L" pitchFamily="18" charset="-122"/>
                <a:ea typeface="Adobe 宋体 Std L" pitchFamily="18" charset="-122"/>
                <a:cs typeface="华文细黑" pitchFamily="2" charset="-122"/>
              </a:rPr>
              <a:t>在设计表单页面时，应为每个</a:t>
            </a:r>
            <a:r>
              <a:rPr lang="en-US" altLang="zh-CN" sz="1400" b="1" dirty="0">
                <a:latin typeface="Adobe 宋体 Std L" pitchFamily="18" charset="-122"/>
                <a:ea typeface="Adobe 宋体 Std L" pitchFamily="18" charset="-122"/>
                <a:cs typeface="华文细黑" pitchFamily="2" charset="-122"/>
              </a:rPr>
              <a:t>form</a:t>
            </a:r>
            <a:r>
              <a:rPr lang="zh-CN" altLang="en-US" sz="1400" b="1" dirty="0">
                <a:latin typeface="Adobe 宋体 Std L" pitchFamily="18" charset="-122"/>
                <a:ea typeface="Adobe 宋体 Std L" pitchFamily="18" charset="-122"/>
                <a:cs typeface="华文细黑" pitchFamily="2" charset="-122"/>
              </a:rPr>
              <a:t>表单提供一个合适的</a:t>
            </a:r>
            <a:r>
              <a:rPr lang="en-US" altLang="zh-CN" sz="1400" b="1" dirty="0">
                <a:latin typeface="Adobe 宋体 Std L" pitchFamily="18" charset="-122"/>
                <a:ea typeface="Adobe 宋体 Std L" pitchFamily="18" charset="-122"/>
                <a:cs typeface="华文细黑" pitchFamily="2" charset="-122"/>
              </a:rPr>
              <a:t>id</a:t>
            </a:r>
            <a:r>
              <a:rPr lang="zh-CN" altLang="en-US" sz="1400" b="1" dirty="0">
                <a:latin typeface="Adobe 宋体 Std L" pitchFamily="18" charset="-122"/>
                <a:ea typeface="Adobe 宋体 Std L" pitchFamily="18" charset="-122"/>
                <a:cs typeface="华文细黑" pitchFamily="2" charset="-122"/>
              </a:rPr>
              <a:t>，方便后期的</a:t>
            </a:r>
            <a:r>
              <a:rPr lang="en-US" altLang="zh-CN" sz="1400" b="1" dirty="0">
                <a:latin typeface="Adobe 宋体 Std L" pitchFamily="18" charset="-122"/>
                <a:ea typeface="Adobe 宋体 Std L" pitchFamily="18" charset="-122"/>
                <a:cs typeface="华文细黑" pitchFamily="2" charset="-122"/>
              </a:rPr>
              <a:t>CSS</a:t>
            </a:r>
            <a:r>
              <a:rPr lang="zh-CN" altLang="en-US" sz="1400" b="1" dirty="0">
                <a:latin typeface="Adobe 宋体 Std L" pitchFamily="18" charset="-122"/>
                <a:ea typeface="Adobe 宋体 Std L" pitchFamily="18" charset="-122"/>
                <a:cs typeface="华文细黑" pitchFamily="2" charset="-122"/>
              </a:rPr>
              <a:t>样式表及</a:t>
            </a:r>
            <a:r>
              <a:rPr lang="en-US" altLang="zh-CN" sz="1400" b="1" dirty="0">
                <a:latin typeface="Adobe 宋体 Std L" pitchFamily="18" charset="-122"/>
                <a:ea typeface="Adobe 宋体 Std L" pitchFamily="18" charset="-122"/>
                <a:cs typeface="华文细黑" pitchFamily="2" charset="-122"/>
              </a:rPr>
              <a:t>JavaScript</a:t>
            </a:r>
            <a:r>
              <a:rPr lang="zh-CN" altLang="en-US" sz="1400" b="1" dirty="0">
                <a:latin typeface="Adobe 宋体 Std L" pitchFamily="18" charset="-122"/>
                <a:ea typeface="Adobe 宋体 Std L" pitchFamily="18" charset="-122"/>
                <a:cs typeface="华文细黑" pitchFamily="2" charset="-122"/>
              </a:rPr>
              <a:t>脚本对其引用</a:t>
            </a:r>
            <a:endParaRPr lang="en-US" altLang="zh-CN" sz="1400" b="1" dirty="0">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en-US" altLang="zh-CN" sz="1400" b="1" dirty="0">
                <a:latin typeface="Adobe 宋体 Std L" pitchFamily="18" charset="-122"/>
                <a:ea typeface="Adobe 宋体 Std L" pitchFamily="18" charset="-122"/>
                <a:cs typeface="华文细黑" pitchFamily="2" charset="-122"/>
              </a:rPr>
              <a:t>name</a:t>
            </a:r>
            <a:r>
              <a:rPr lang="zh-CN" altLang="en-US" sz="1400" b="1" dirty="0">
                <a:latin typeface="Adobe 宋体 Std L" pitchFamily="18" charset="-122"/>
                <a:ea typeface="Adobe 宋体 Std L" pitchFamily="18" charset="-122"/>
                <a:cs typeface="华文细黑" pitchFamily="2" charset="-122"/>
              </a:rPr>
              <a:t>属性用来设置表单元素的名称，在页面中也应尽量保持唯一</a:t>
            </a:r>
            <a:endParaRPr lang="en-US" altLang="zh-CN" sz="1400" b="1" dirty="0">
              <a:latin typeface="Adobe 宋体 Std L" pitchFamily="18" charset="-122"/>
              <a:ea typeface="Adobe 宋体 Std L" pitchFamily="18" charset="-122"/>
              <a:cs typeface="华文细黑" pitchFamily="2" charset="-122"/>
            </a:endParaRPr>
          </a:p>
          <a:p>
            <a:pPr marL="342900" lvl="0" indent="-342900" fontAlgn="base">
              <a:lnSpc>
                <a:spcPct val="150000"/>
              </a:lnSpc>
              <a:spcBef>
                <a:spcPct val="20000"/>
              </a:spcBef>
              <a:spcAft>
                <a:spcPct val="0"/>
              </a:spcAft>
              <a:buClr>
                <a:schemeClr val="accent6"/>
              </a:buClr>
              <a:buFont typeface="Wingdings" pitchFamily="2" charset="2"/>
              <a:buChar char="l"/>
            </a:pPr>
            <a:r>
              <a:rPr lang="zh-CN" altLang="en-US" sz="1400" b="1" dirty="0">
                <a:latin typeface="Adobe 宋体 Std L" pitchFamily="18" charset="-122"/>
                <a:ea typeface="Adobe 宋体 Std L" pitchFamily="18" charset="-122"/>
                <a:cs typeface="华文细黑" pitchFamily="2" charset="-122"/>
              </a:rPr>
              <a:t>在早期版本中</a:t>
            </a:r>
            <a:r>
              <a:rPr lang="en-US" altLang="zh-CN" sz="1400" b="1" dirty="0">
                <a:latin typeface="Adobe 宋体 Std L" pitchFamily="18" charset="-122"/>
                <a:ea typeface="Adobe 宋体 Std L" pitchFamily="18" charset="-122"/>
                <a:cs typeface="华文细黑" pitchFamily="2" charset="-122"/>
              </a:rPr>
              <a:t>name</a:t>
            </a:r>
            <a:r>
              <a:rPr lang="zh-CN" altLang="en-US" sz="1400" b="1" dirty="0">
                <a:latin typeface="Adobe 宋体 Std L" pitchFamily="18" charset="-122"/>
                <a:ea typeface="Adobe 宋体 Std L" pitchFamily="18" charset="-122"/>
                <a:cs typeface="华文细黑" pitchFamily="2" charset="-122"/>
              </a:rPr>
              <a:t>属性使用较多，现在多用</a:t>
            </a:r>
            <a:r>
              <a:rPr lang="en-US" altLang="zh-CN" sz="1400" b="1" dirty="0">
                <a:latin typeface="Adobe 宋体 Std L" pitchFamily="18" charset="-122"/>
                <a:ea typeface="Adobe 宋体 Std L" pitchFamily="18" charset="-122"/>
                <a:cs typeface="华文细黑" pitchFamily="2" charset="-122"/>
              </a:rPr>
              <a:t>id</a:t>
            </a:r>
            <a:r>
              <a:rPr lang="zh-CN" altLang="en-US" sz="1400" b="1" dirty="0">
                <a:latin typeface="Adobe 宋体 Std L" pitchFamily="18" charset="-122"/>
                <a:ea typeface="Adobe 宋体 Std L" pitchFamily="18" charset="-122"/>
                <a:cs typeface="华文细黑" pitchFamily="2" charset="-122"/>
              </a:rPr>
              <a:t>属性替代</a:t>
            </a:r>
            <a:endParaRPr kumimoji="0" lang="en-US" altLang="zh-CN" sz="1800" b="1" i="0" u="none" strike="noStrike" kern="1200" cap="none" spc="0" normalizeH="0" baseline="0" noProof="0" dirty="0">
              <a:ln>
                <a:noFill/>
              </a:ln>
              <a:solidFill>
                <a:schemeClr val="tx1"/>
              </a:solidFill>
              <a:effectLst/>
              <a:uLnTx/>
              <a:uFillTx/>
              <a:latin typeface="Adobe 宋体 Std L" pitchFamily="18" charset="-122"/>
              <a:ea typeface="Adobe 宋体 Std L" pitchFamily="18" charset="-122"/>
              <a:cs typeface="华文细黑" pitchFamily="2" charset="-122"/>
            </a:endParaRPr>
          </a:p>
        </p:txBody>
      </p:sp>
    </p:spTree>
  </p:cSld>
  <p:clrMapOvr>
    <a:masterClrMapping/>
  </p:clrMapOvr>
</p:sld>
</file>

<file path=ppt/theme/theme1.xml><?xml version="1.0" encoding="utf-8"?>
<a:theme xmlns:a="http://schemas.openxmlformats.org/drawingml/2006/main" name="JavaSE模板">
  <a:themeElements>
    <a:clrScheme name="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800" b="1" i="0" u="none" strike="noStrike" kern="1200" cap="none" spc="0" normalizeH="0" baseline="0" noProof="0" dirty="0" smtClean="0">
            <a:ln>
              <a:noFill/>
            </a:ln>
            <a:solidFill>
              <a:schemeClr val="accent6"/>
            </a:solidFill>
            <a:effectLst/>
            <a:uLnTx/>
            <a:uFillTx/>
            <a:latin typeface="Adobe 黑体 Std R" pitchFamily="34" charset="-122"/>
            <a:ea typeface="Adobe 黑体 Std R" pitchFamily="34" charset="-122"/>
            <a:cs typeface="华文细黑" charset="0"/>
          </a:defRPr>
        </a:defPPr>
      </a:lstStyle>
    </a:txDef>
  </a:objectDefaults>
  <a:extraClrSchemeLst>
    <a:extraClrScheme>
      <a:clrScheme name="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nordridesign.com 14">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nordridesign.com 15">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nordridesign.com 17">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nordridesign.com 18">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nordridesign.com 20">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nordridesign.com 21">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nordridesign.com">
  <a:themeElements>
    <a:clrScheme name="1_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sz="1800" b="0" i="1"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1_nordridesign.c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nordridesign.co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nordridesign.co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nordridesign.co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nordridesign.co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nordridesign.co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nordridesign.co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nordridesign.co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nordridesign.co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nordridesign.co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nordridesign.co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nordridesign.co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nordridesign.com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0000"/>
        </a:hlink>
        <a:folHlink>
          <a:srgbClr val="000000"/>
        </a:folHlink>
      </a:clrScheme>
      <a:clrMap bg1="lt1" tx1="dk1" bg2="lt2" tx2="dk2" accent1="accent1" accent2="accent2" accent3="accent3" accent4="accent4" accent5="accent5" accent6="accent6" hlink="hlink" folHlink="folHlink"/>
    </a:extraClrScheme>
    <a:extraClrScheme>
      <a:clrScheme name="1_nordridesign.com 14">
        <a:dk1>
          <a:srgbClr val="000000"/>
        </a:dk1>
        <a:lt1>
          <a:srgbClr val="FFFFFF"/>
        </a:lt1>
        <a:dk2>
          <a:srgbClr val="000000"/>
        </a:dk2>
        <a:lt2>
          <a:srgbClr val="808080"/>
        </a:lt2>
        <a:accent1>
          <a:srgbClr val="FFCC00"/>
        </a:accent1>
        <a:accent2>
          <a:srgbClr val="FF9933"/>
        </a:accent2>
        <a:accent3>
          <a:srgbClr val="FFFFFF"/>
        </a:accent3>
        <a:accent4>
          <a:srgbClr val="000000"/>
        </a:accent4>
        <a:accent5>
          <a:srgbClr val="FFE2AA"/>
        </a:accent5>
        <a:accent6>
          <a:srgbClr val="E78A2D"/>
        </a:accent6>
        <a:hlink>
          <a:srgbClr val="463900"/>
        </a:hlink>
        <a:folHlink>
          <a:srgbClr val="FFE67D"/>
        </a:folHlink>
      </a:clrScheme>
      <a:clrMap bg1="lt1" tx1="dk1" bg2="lt2" tx2="dk2" accent1="accent1" accent2="accent2" accent3="accent3" accent4="accent4" accent5="accent5" accent6="accent6" hlink="hlink" folHlink="folHlink"/>
    </a:extraClrScheme>
    <a:extraClrScheme>
      <a:clrScheme name="1_nordridesign.com 15">
        <a:dk1>
          <a:srgbClr val="000000"/>
        </a:dk1>
        <a:lt1>
          <a:srgbClr val="FFFFFF"/>
        </a:lt1>
        <a:dk2>
          <a:srgbClr val="000000"/>
        </a:dk2>
        <a:lt2>
          <a:srgbClr val="808080"/>
        </a:lt2>
        <a:accent1>
          <a:srgbClr val="FF9021"/>
        </a:accent1>
        <a:accent2>
          <a:srgbClr val="DA5800"/>
        </a:accent2>
        <a:accent3>
          <a:srgbClr val="FFFFFF"/>
        </a:accent3>
        <a:accent4>
          <a:srgbClr val="000000"/>
        </a:accent4>
        <a:accent5>
          <a:srgbClr val="FFC6AB"/>
        </a:accent5>
        <a:accent6>
          <a:srgbClr val="C54F00"/>
        </a:accent6>
        <a:hlink>
          <a:srgbClr val="963D00"/>
        </a:hlink>
        <a:folHlink>
          <a:srgbClr val="FFAD5B"/>
        </a:folHlink>
      </a:clrScheme>
      <a:clrMap bg1="lt1" tx1="dk1" bg2="lt2" tx2="dk2" accent1="accent1" accent2="accent2" accent3="accent3" accent4="accent4" accent5="accent5" accent6="accent6" hlink="hlink" folHlink="folHlink"/>
    </a:extraClrScheme>
    <a:extraClrScheme>
      <a:clrScheme name="1_nordridesign.com 16">
        <a:dk1>
          <a:srgbClr val="000000"/>
        </a:dk1>
        <a:lt1>
          <a:srgbClr val="FFFFFF"/>
        </a:lt1>
        <a:dk2>
          <a:srgbClr val="000000"/>
        </a:dk2>
        <a:lt2>
          <a:srgbClr val="C0C0C0"/>
        </a:lt2>
        <a:accent1>
          <a:srgbClr val="5B8CC1"/>
        </a:accent1>
        <a:accent2>
          <a:srgbClr val="2A5682"/>
        </a:accent2>
        <a:accent3>
          <a:srgbClr val="FFFFFF"/>
        </a:accent3>
        <a:accent4>
          <a:srgbClr val="000000"/>
        </a:accent4>
        <a:accent5>
          <a:srgbClr val="B5C5DD"/>
        </a:accent5>
        <a:accent6>
          <a:srgbClr val="254D75"/>
        </a:accent6>
        <a:hlink>
          <a:srgbClr val="002850"/>
        </a:hlink>
        <a:folHlink>
          <a:srgbClr val="2A94FE"/>
        </a:folHlink>
      </a:clrScheme>
      <a:clrMap bg1="lt1" tx1="dk1" bg2="lt2" tx2="dk2" accent1="accent1" accent2="accent2" accent3="accent3" accent4="accent4" accent5="accent5" accent6="accent6" hlink="hlink" folHlink="folHlink"/>
    </a:extraClrScheme>
    <a:extraClrScheme>
      <a:clrScheme name="1_nordridesign.com 17">
        <a:dk1>
          <a:srgbClr val="000000"/>
        </a:dk1>
        <a:lt1>
          <a:srgbClr val="FFFFFF"/>
        </a:lt1>
        <a:dk2>
          <a:srgbClr val="000000"/>
        </a:dk2>
        <a:lt2>
          <a:srgbClr val="C0C0C0"/>
        </a:lt2>
        <a:accent1>
          <a:srgbClr val="B2B2B2"/>
        </a:accent1>
        <a:accent2>
          <a:srgbClr val="5F5F5F"/>
        </a:accent2>
        <a:accent3>
          <a:srgbClr val="FFFFFF"/>
        </a:accent3>
        <a:accent4>
          <a:srgbClr val="000000"/>
        </a:accent4>
        <a:accent5>
          <a:srgbClr val="D5D5D5"/>
        </a:accent5>
        <a:accent6>
          <a:srgbClr val="555555"/>
        </a:accent6>
        <a:hlink>
          <a:srgbClr val="1C1C1C"/>
        </a:hlink>
        <a:folHlink>
          <a:srgbClr val="C0C0C0"/>
        </a:folHlink>
      </a:clrScheme>
      <a:clrMap bg1="lt1" tx1="dk1" bg2="lt2" tx2="dk2" accent1="accent1" accent2="accent2" accent3="accent3" accent4="accent4" accent5="accent5" accent6="accent6" hlink="hlink" folHlink="folHlink"/>
    </a:extraClrScheme>
    <a:extraClrScheme>
      <a:clrScheme name="1_nordridesign.com 18">
        <a:dk1>
          <a:srgbClr val="000000"/>
        </a:dk1>
        <a:lt1>
          <a:srgbClr val="FFFFFF"/>
        </a:lt1>
        <a:dk2>
          <a:srgbClr val="000000"/>
        </a:dk2>
        <a:lt2>
          <a:srgbClr val="B2B2B2"/>
        </a:lt2>
        <a:accent1>
          <a:srgbClr val="BF59B8"/>
        </a:accent1>
        <a:accent2>
          <a:srgbClr val="884183"/>
        </a:accent2>
        <a:accent3>
          <a:srgbClr val="FFFFFF"/>
        </a:accent3>
        <a:accent4>
          <a:srgbClr val="000000"/>
        </a:accent4>
        <a:accent5>
          <a:srgbClr val="DCB5D8"/>
        </a:accent5>
        <a:accent6>
          <a:srgbClr val="7B3A76"/>
        </a:accent6>
        <a:hlink>
          <a:srgbClr val="371535"/>
        </a:hlink>
        <a:folHlink>
          <a:srgbClr val="C468BD"/>
        </a:folHlink>
      </a:clrScheme>
      <a:clrMap bg1="lt1" tx1="dk1" bg2="lt2" tx2="dk2" accent1="accent1" accent2="accent2" accent3="accent3" accent4="accent4" accent5="accent5" accent6="accent6" hlink="hlink" folHlink="folHlink"/>
    </a:extraClrScheme>
    <a:extraClrScheme>
      <a:clrScheme name="1_nordridesign.com 19">
        <a:dk1>
          <a:srgbClr val="000000"/>
        </a:dk1>
        <a:lt1>
          <a:srgbClr val="FFFFFF"/>
        </a:lt1>
        <a:dk2>
          <a:srgbClr val="000000"/>
        </a:dk2>
        <a:lt2>
          <a:srgbClr val="B2B2B2"/>
        </a:lt2>
        <a:accent1>
          <a:srgbClr val="FF0517"/>
        </a:accent1>
        <a:accent2>
          <a:srgbClr val="BC000D"/>
        </a:accent2>
        <a:accent3>
          <a:srgbClr val="FFFFFF"/>
        </a:accent3>
        <a:accent4>
          <a:srgbClr val="000000"/>
        </a:accent4>
        <a:accent5>
          <a:srgbClr val="FFAAAB"/>
        </a:accent5>
        <a:accent6>
          <a:srgbClr val="AA000B"/>
        </a:accent6>
        <a:hlink>
          <a:srgbClr val="3A0004"/>
        </a:hlink>
        <a:folHlink>
          <a:srgbClr val="FF3B3B"/>
        </a:folHlink>
      </a:clrScheme>
      <a:clrMap bg1="lt1" tx1="dk1" bg2="lt2" tx2="dk2" accent1="accent1" accent2="accent2" accent3="accent3" accent4="accent4" accent5="accent5" accent6="accent6" hlink="hlink" folHlink="folHlink"/>
    </a:extraClrScheme>
    <a:extraClrScheme>
      <a:clrScheme name="1_nordridesign.com 20">
        <a:dk1>
          <a:srgbClr val="000000"/>
        </a:dk1>
        <a:lt1>
          <a:srgbClr val="FFFFFF"/>
        </a:lt1>
        <a:dk2>
          <a:srgbClr val="000000"/>
        </a:dk2>
        <a:lt2>
          <a:srgbClr val="C0C0C0"/>
        </a:lt2>
        <a:accent1>
          <a:srgbClr val="DFE0BE"/>
        </a:accent1>
        <a:accent2>
          <a:srgbClr val="D1D46B"/>
        </a:accent2>
        <a:accent3>
          <a:srgbClr val="FFFFFF"/>
        </a:accent3>
        <a:accent4>
          <a:srgbClr val="000000"/>
        </a:accent4>
        <a:accent5>
          <a:srgbClr val="ECEDDB"/>
        </a:accent5>
        <a:accent6>
          <a:srgbClr val="BDC060"/>
        </a:accent6>
        <a:hlink>
          <a:srgbClr val="3A3B11"/>
        </a:hlink>
        <a:folHlink>
          <a:srgbClr val="DDDF91"/>
        </a:folHlink>
      </a:clrScheme>
      <a:clrMap bg1="lt1" tx1="dk1" bg2="lt2" tx2="dk2" accent1="accent1" accent2="accent2" accent3="accent3" accent4="accent4" accent5="accent5" accent6="accent6" hlink="hlink" folHlink="folHlink"/>
    </a:extraClrScheme>
    <a:extraClrScheme>
      <a:clrScheme name="1_nordridesign.com 21">
        <a:dk1>
          <a:srgbClr val="000000"/>
        </a:dk1>
        <a:lt1>
          <a:srgbClr val="FFFFFF"/>
        </a:lt1>
        <a:dk2>
          <a:srgbClr val="000000"/>
        </a:dk2>
        <a:lt2>
          <a:srgbClr val="C0C0C0"/>
        </a:lt2>
        <a:accent1>
          <a:srgbClr val="6FC01E"/>
        </a:accent1>
        <a:accent2>
          <a:srgbClr val="4F7913"/>
        </a:accent2>
        <a:accent3>
          <a:srgbClr val="FFFFFF"/>
        </a:accent3>
        <a:accent4>
          <a:srgbClr val="000000"/>
        </a:accent4>
        <a:accent5>
          <a:srgbClr val="BBDCAB"/>
        </a:accent5>
        <a:accent6>
          <a:srgbClr val="476D10"/>
        </a:accent6>
        <a:hlink>
          <a:srgbClr val="26420A"/>
        </a:hlink>
        <a:folHlink>
          <a:srgbClr val="7BD52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JavaSE主题1</Template>
  <TotalTime>27</TotalTime>
  <Words>14310</Words>
  <Application>Microsoft Office PowerPoint</Application>
  <PresentationFormat>全屏显示(16:9)</PresentationFormat>
  <Paragraphs>1878</Paragraphs>
  <Slides>131</Slides>
  <Notes>93</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131</vt:i4>
      </vt:variant>
    </vt:vector>
  </HeadingPairs>
  <TitlesOfParts>
    <vt:vector size="147" baseType="lpstr">
      <vt:lpstr>Adobe 仿宋 Std R</vt:lpstr>
      <vt:lpstr>Adobe 黑体 Std R</vt:lpstr>
      <vt:lpstr>Adobe 宋体 Std L</vt:lpstr>
      <vt:lpstr>MS UI Gothic</vt:lpstr>
      <vt:lpstr>华文细黑</vt:lpstr>
      <vt:lpstr>宋体</vt:lpstr>
      <vt:lpstr>微软雅黑</vt:lpstr>
      <vt:lpstr>Arial</vt:lpstr>
      <vt:lpstr>Calibri</vt:lpstr>
      <vt:lpstr>Courier New</vt:lpstr>
      <vt:lpstr>Times New Roman</vt:lpstr>
      <vt:lpstr>Wingdings</vt:lpstr>
      <vt:lpstr>JavaSE模板</vt:lpstr>
      <vt:lpstr>2_nordridesign.com</vt:lpstr>
      <vt:lpstr>1_自定义设计方案</vt:lpstr>
      <vt:lpstr>Visio</vt:lpstr>
      <vt:lpstr>第1-3章  HTML基础、表格与框架、表单</vt:lpstr>
      <vt:lpstr>学习路线</vt:lpstr>
      <vt:lpstr>学习路线</vt:lpstr>
      <vt:lpstr>学习路线</vt:lpstr>
      <vt:lpstr>1.1  Internet起源</vt:lpstr>
      <vt:lpstr>1.2  HTML概述</vt:lpstr>
      <vt:lpstr>1.2.1  HTML发展过程</vt:lpstr>
      <vt:lpstr>1.2.2  HTML文档结构</vt:lpstr>
      <vt:lpstr>1.2.2  HTML文档结构</vt:lpstr>
      <vt:lpstr>1.2.2  HTML文档结构</vt:lpstr>
      <vt:lpstr>1.2.2  HTML文档结构</vt:lpstr>
      <vt:lpstr>1.2.3  编写HTML文件的注意事项</vt:lpstr>
      <vt:lpstr>1.2.4  文档类型声明和语言版本</vt:lpstr>
      <vt:lpstr>1.3  HEAD元素</vt:lpstr>
      <vt:lpstr>1.3.1  title元素</vt:lpstr>
      <vt:lpstr>1.3.2  meta元素</vt:lpstr>
      <vt:lpstr>PowerPoint 演示文稿</vt:lpstr>
      <vt:lpstr>1.3.2  meta元素</vt:lpstr>
      <vt:lpstr>1.4  文本元素</vt:lpstr>
      <vt:lpstr>1.4.1  标题标签</vt:lpstr>
      <vt:lpstr>1.4.2  文本修饰标签</vt:lpstr>
      <vt:lpstr>1.4.2  文本修饰标签</vt:lpstr>
      <vt:lpstr>1.4.2  文本修饰标签</vt:lpstr>
      <vt:lpstr>1.4.3  特殊字符</vt:lpstr>
      <vt:lpstr>1.5  文档结构元素</vt:lpstr>
      <vt:lpstr>1.5 文档结构元素</vt:lpstr>
      <vt:lpstr>1.6  列表元素</vt:lpstr>
      <vt:lpstr>1.6.1  有序列表</vt:lpstr>
      <vt:lpstr>1.6.1  有序列表</vt:lpstr>
      <vt:lpstr>1.6.1  有序列表 &lt;ol&gt;</vt:lpstr>
      <vt:lpstr>1.6.2  无序列表 &lt;ul&gt;</vt:lpstr>
      <vt:lpstr>1.6.2  无序列表</vt:lpstr>
      <vt:lpstr>1.6.3  定义列表 &lt;dl&gt;    </vt:lpstr>
      <vt:lpstr>1.6.3  定义列表</vt:lpstr>
      <vt:lpstr>1.7  div与span标签</vt:lpstr>
      <vt:lpstr>1.7  div与span标签</vt:lpstr>
      <vt:lpstr>1.7  div与span标签</vt:lpstr>
      <vt:lpstr>1.7  div与span标签</vt:lpstr>
      <vt:lpstr>1.8  URL简介</vt:lpstr>
      <vt:lpstr>1.8  URL简介</vt:lpstr>
      <vt:lpstr>1.8.1  绝对路径</vt:lpstr>
      <vt:lpstr>1.8.2  相对路径</vt:lpstr>
      <vt:lpstr>1.8.2  相对路径</vt:lpstr>
      <vt:lpstr>1.9  图像标签</vt:lpstr>
      <vt:lpstr>1.9  图像标签</vt:lpstr>
      <vt:lpstr>1.10  超链接标签</vt:lpstr>
      <vt:lpstr>1.10.1  文本链接与锚点链接</vt:lpstr>
      <vt:lpstr>1.10.1  文本链接与锚点链接</vt:lpstr>
      <vt:lpstr>1.10.1  文本链接与锚点链接</vt:lpstr>
      <vt:lpstr>1.10.2  图片链接与图片热区链接</vt:lpstr>
      <vt:lpstr>1.10.2  图片链接与图片热区链接</vt:lpstr>
      <vt:lpstr>1.10.2  图片链接与图片热区链接</vt:lpstr>
      <vt:lpstr>1.10.3  其他超链接</vt:lpstr>
      <vt:lpstr>1.10.3  其他超链接</vt:lpstr>
      <vt:lpstr>1.10.4  超链接的target属性</vt:lpstr>
      <vt:lpstr>本章总结</vt:lpstr>
      <vt:lpstr>本章总结</vt:lpstr>
      <vt:lpstr>PowerPoint 演示文稿</vt:lpstr>
      <vt:lpstr>2.1  表格</vt:lpstr>
      <vt:lpstr>2.1.1  表格的组成</vt:lpstr>
      <vt:lpstr>2.1.1  表格的组成</vt:lpstr>
      <vt:lpstr>2.1.2  表格的基本属性</vt:lpstr>
      <vt:lpstr>2.1.2  表格的基本属性</vt:lpstr>
      <vt:lpstr>2.1.2  表格的基本属性</vt:lpstr>
      <vt:lpstr>2.1.3  单元格标签</vt:lpstr>
      <vt:lpstr>2.1.3  单元格标签</vt:lpstr>
      <vt:lpstr>2.1.3  单元格标签</vt:lpstr>
      <vt:lpstr>2.1.3  单元格标签</vt:lpstr>
      <vt:lpstr>2.1.4  行标签</vt:lpstr>
      <vt:lpstr>2.1.4  行标签</vt:lpstr>
      <vt:lpstr>2.1.5  表格的行分组</vt:lpstr>
      <vt:lpstr>2.1.5  表格的行分组</vt:lpstr>
      <vt:lpstr>2.1.6  表格的列分组</vt:lpstr>
      <vt:lpstr>2.1.6  表格的列分组</vt:lpstr>
      <vt:lpstr>2.1.6  表格的列分组</vt:lpstr>
      <vt:lpstr>2.1.7  表格的嵌套</vt:lpstr>
      <vt:lpstr>2.1.7  表格的嵌套</vt:lpstr>
      <vt:lpstr>2.2  框架</vt:lpstr>
      <vt:lpstr>2.2.2  框架集的属性</vt:lpstr>
      <vt:lpstr>2.2.1 框架集的基本结构</vt:lpstr>
      <vt:lpstr>2.2.2  框架集的属性</vt:lpstr>
      <vt:lpstr>2.2.2  框架集的属性</vt:lpstr>
      <vt:lpstr>2.2.3  框架的属性</vt:lpstr>
      <vt:lpstr>2.2.3  框架的属性</vt:lpstr>
      <vt:lpstr>2.2.3  框架的属性</vt:lpstr>
      <vt:lpstr>2.2.4  框架集的嵌套</vt:lpstr>
      <vt:lpstr>2.2.5  内联框架</vt:lpstr>
      <vt:lpstr>2.2.5  内联框架</vt:lpstr>
      <vt:lpstr>2.2.5  内联框架</vt:lpstr>
      <vt:lpstr>2.2.6  框架之间的链接</vt:lpstr>
      <vt:lpstr>本章总结</vt:lpstr>
      <vt:lpstr>PowerPoint 演示文稿</vt:lpstr>
      <vt:lpstr>3.1  表单概述</vt:lpstr>
      <vt:lpstr>3.2  表单标签</vt:lpstr>
      <vt:lpstr>3.2  表单标签</vt:lpstr>
      <vt:lpstr>3.2  表单标签</vt:lpstr>
      <vt:lpstr>3.2  表单标签</vt:lpstr>
      <vt:lpstr>3.2  表单标签</vt:lpstr>
      <vt:lpstr>3.2  表单标签</vt:lpstr>
      <vt:lpstr>3.2  表单标签</vt:lpstr>
      <vt:lpstr>3.2  表单标签</vt:lpstr>
      <vt:lpstr>3.2  表单标签</vt:lpstr>
      <vt:lpstr>3.3 表单域</vt:lpstr>
      <vt:lpstr>3.3.1 表单域</vt:lpstr>
      <vt:lpstr>3.3.1 表单域</vt:lpstr>
      <vt:lpstr>3.3.2 密码域</vt:lpstr>
      <vt:lpstr>3.3.2 密码域</vt:lpstr>
      <vt:lpstr>3.3.3 单选按钮</vt:lpstr>
      <vt:lpstr>3.3.3 单选按钮</vt:lpstr>
      <vt:lpstr>3.3.4 复选框</vt:lpstr>
      <vt:lpstr>3.3.4 复选框</vt:lpstr>
      <vt:lpstr>3.3.5 文件选择框</vt:lpstr>
      <vt:lpstr>3.3.5 文件选择框</vt:lpstr>
      <vt:lpstr>3.3.6 隐藏域</vt:lpstr>
      <vt:lpstr>3.3.6 隐藏域</vt:lpstr>
      <vt:lpstr>3.3.7 多行文本框</vt:lpstr>
      <vt:lpstr>3.3.7 多行文本框</vt:lpstr>
      <vt:lpstr>3.3.8 列表选择框</vt:lpstr>
      <vt:lpstr>3.3.8 列表选择框</vt:lpstr>
      <vt:lpstr>3.3.8 列表选择框</vt:lpstr>
      <vt:lpstr>3.3.8 列表选择框</vt:lpstr>
      <vt:lpstr>3.3.8 列表选择框</vt:lpstr>
      <vt:lpstr>3.4  按钮控件</vt:lpstr>
      <vt:lpstr>3.4  按钮控件</vt:lpstr>
      <vt:lpstr>3.4  按钮控件</vt:lpstr>
      <vt:lpstr>3.5  表单分组</vt:lpstr>
      <vt:lpstr>3.5  表单分组</vt:lpstr>
      <vt:lpstr>3.6  贯穿任务实现</vt:lpstr>
      <vt:lpstr>3.6  贯穿任务实现</vt:lpstr>
      <vt:lpstr>本章总结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标题（34号，微软雅黑，淡色15%）</dc:title>
  <dc:creator>Administrator</dc:creator>
  <cp:lastModifiedBy>炳 张</cp:lastModifiedBy>
  <cp:revision>1</cp:revision>
  <dcterms:created xsi:type="dcterms:W3CDTF">2014-10-31T04:56:07Z</dcterms:created>
  <dcterms:modified xsi:type="dcterms:W3CDTF">2024-04-18T14:19:36Z</dcterms:modified>
</cp:coreProperties>
</file>